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67" r:id="rId2"/>
    <p:sldId id="292" r:id="rId3"/>
    <p:sldId id="283" r:id="rId4"/>
    <p:sldId id="336" r:id="rId5"/>
    <p:sldId id="344" r:id="rId6"/>
    <p:sldId id="335" r:id="rId7"/>
    <p:sldId id="269" r:id="rId8"/>
    <p:sldId id="325" r:id="rId9"/>
    <p:sldId id="330" r:id="rId10"/>
    <p:sldId id="338" r:id="rId11"/>
    <p:sldId id="337" r:id="rId12"/>
    <p:sldId id="355" r:id="rId13"/>
    <p:sldId id="334" r:id="rId14"/>
    <p:sldId id="333" r:id="rId15"/>
    <p:sldId id="332" r:id="rId16"/>
    <p:sldId id="354" r:id="rId17"/>
    <p:sldId id="326" r:id="rId18"/>
    <p:sldId id="350" r:id="rId19"/>
    <p:sldId id="349" r:id="rId20"/>
    <p:sldId id="342" r:id="rId21"/>
    <p:sldId id="339" r:id="rId22"/>
    <p:sldId id="352" r:id="rId23"/>
    <p:sldId id="353" r:id="rId24"/>
    <p:sldId id="351" r:id="rId25"/>
    <p:sldId id="348" r:id="rId26"/>
    <p:sldId id="259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65" userDrawn="1">
          <p15:clr>
            <a:srgbClr val="A4A3A4"/>
          </p15:clr>
        </p15:guide>
        <p15:guide id="4" pos="7015" userDrawn="1">
          <p15:clr>
            <a:srgbClr val="A4A3A4"/>
          </p15:clr>
        </p15:guide>
        <p15:guide id="5" orient="horz" pos="3634" userDrawn="1">
          <p15:clr>
            <a:srgbClr val="A4A3A4"/>
          </p15:clr>
        </p15:guide>
        <p15:guide id="6" orient="horz" pos="5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B9BD5"/>
    <a:srgbClr val="4E7DA6"/>
    <a:srgbClr val="4152EF"/>
    <a:srgbClr val="F8F8F8"/>
    <a:srgbClr val="473FF1"/>
    <a:srgbClr val="6A77C6"/>
    <a:srgbClr val="F27405"/>
    <a:srgbClr val="EEF26D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14" autoAdjust="0"/>
    <p:restoredTop sz="89572" autoAdjust="0"/>
  </p:normalViewPr>
  <p:slideViewPr>
    <p:cSldViewPr snapToGrid="0" showGuides="1">
      <p:cViewPr varScale="1">
        <p:scale>
          <a:sx n="47" d="100"/>
          <a:sy n="47" d="100"/>
        </p:scale>
        <p:origin x="228" y="48"/>
      </p:cViewPr>
      <p:guideLst>
        <p:guide orient="horz" pos="2205"/>
        <p:guide pos="3840"/>
        <p:guide pos="665"/>
        <p:guide pos="7015"/>
        <p:guide orient="horz" pos="3634"/>
        <p:guide orient="horz" pos="5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rista\Desktop\&#26032;&#24314;%20Microsoft%20Excel%20&#24037;&#20316;&#34920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rista\Desktop\&#26032;&#24314;%20Microsoft%20Excel%20&#24037;&#20316;&#34920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rista\Desktop\&#26032;&#24314;%20Microsoft%20Excel%20&#24037;&#20316;&#34920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rista\Desktop\&#26032;&#24314;%20Microsoft%20Excel%20&#24037;&#20316;&#34920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rista\Desktop\&#26032;&#24314;%20Microsoft%20Excel%20&#24037;&#20316;&#34920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>
                <a:latin typeface="+mn-lt"/>
              </a:rPr>
              <a:t>2017</a:t>
            </a:r>
            <a:r>
              <a:rPr lang="zh-CN" sz="1400">
                <a:latin typeface="+mn-lt"/>
              </a:rPr>
              <a:t>年全球新能源汽车销量占比</a:t>
            </a:r>
          </a:p>
        </c:rich>
      </c:tx>
      <c:layout>
        <c:manualLayout>
          <c:xMode val="edge"/>
          <c:yMode val="edge"/>
          <c:x val="0.27180555555555558"/>
          <c:y val="4.62962962962962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64E-4238-B831-953F6185A3C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64E-4238-B831-953F6185A3C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A64E-4238-B831-953F6185A3C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A64E-4238-B831-953F6185A3C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A64E-4238-B831-953F6185A3C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A64E-4238-B831-953F6185A3C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A64E-4238-B831-953F6185A3C3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Sheet5!$A$1:$G$1</c:f>
              <c:strCache>
                <c:ptCount val="7"/>
                <c:pt idx="0">
                  <c:v>中国</c:v>
                </c:pt>
                <c:pt idx="1">
                  <c:v>美国</c:v>
                </c:pt>
                <c:pt idx="2">
                  <c:v>德国</c:v>
                </c:pt>
                <c:pt idx="3">
                  <c:v>挪威</c:v>
                </c:pt>
                <c:pt idx="4">
                  <c:v>日本</c:v>
                </c:pt>
                <c:pt idx="5">
                  <c:v>英国</c:v>
                </c:pt>
                <c:pt idx="6">
                  <c:v>其他</c:v>
                </c:pt>
              </c:strCache>
            </c:strRef>
          </c:cat>
          <c:val>
            <c:numRef>
              <c:f>Sheet5!$A$2:$G$2</c:f>
              <c:numCache>
                <c:formatCode>General</c:formatCode>
                <c:ptCount val="7"/>
                <c:pt idx="0">
                  <c:v>50.4</c:v>
                </c:pt>
                <c:pt idx="1">
                  <c:v>17.27</c:v>
                </c:pt>
                <c:pt idx="2">
                  <c:v>4.75</c:v>
                </c:pt>
                <c:pt idx="3">
                  <c:v>5.42</c:v>
                </c:pt>
                <c:pt idx="4">
                  <c:v>4.71</c:v>
                </c:pt>
                <c:pt idx="5">
                  <c:v>4.1100000000000003</c:v>
                </c:pt>
                <c:pt idx="6">
                  <c:v>13.34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A64E-4238-B831-953F6185A3C3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燃油汽车成本构成</a:t>
            </a:r>
            <a:endParaRPr lang="zh-C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spPr>
            <a:solidFill>
              <a:schemeClr val="lt1"/>
            </a:solidFill>
            <a:ln w="19050">
              <a:solidFill>
                <a:schemeClr val="accent1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0F2-49FF-944E-A014D30148E4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0F2-49FF-944E-A014D30148E4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0F2-49FF-944E-A014D30148E4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0F2-49FF-944E-A014D30148E4}"/>
              </c:ext>
            </c:extLst>
          </c:dPt>
          <c:dPt>
            <c:idx val="4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0F2-49FF-944E-A014D30148E4}"/>
              </c:ext>
            </c:extLst>
          </c:dPt>
          <c:dPt>
            <c:idx val="5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0F2-49FF-944E-A014D30148E4}"/>
              </c:ext>
            </c:extLst>
          </c:dPt>
          <c:dPt>
            <c:idx val="6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0F2-49FF-944E-A014D30148E4}"/>
              </c:ext>
            </c:extLst>
          </c:dPt>
          <c:dLbls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80F2-49FF-944E-A014D30148E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Sheet3!$A$1:$G$1</c:f>
              <c:strCache>
                <c:ptCount val="7"/>
                <c:pt idx="0">
                  <c:v>发动机</c:v>
                </c:pt>
                <c:pt idx="1">
                  <c:v>传动系统</c:v>
                </c:pt>
                <c:pt idx="2">
                  <c:v>车身</c:v>
                </c:pt>
                <c:pt idx="3">
                  <c:v>汽车电子</c:v>
                </c:pt>
                <c:pt idx="4">
                  <c:v>底盘</c:v>
                </c:pt>
                <c:pt idx="5">
                  <c:v>内外饰</c:v>
                </c:pt>
                <c:pt idx="6">
                  <c:v>其他</c:v>
                </c:pt>
              </c:strCache>
            </c:strRef>
          </c:cat>
          <c:val>
            <c:numRef>
              <c:f>Sheet3!$A$2:$G$2</c:f>
              <c:numCache>
                <c:formatCode>General</c:formatCode>
                <c:ptCount val="7"/>
                <c:pt idx="0">
                  <c:v>15</c:v>
                </c:pt>
                <c:pt idx="1">
                  <c:v>10</c:v>
                </c:pt>
                <c:pt idx="2">
                  <c:v>15</c:v>
                </c:pt>
                <c:pt idx="3">
                  <c:v>15</c:v>
                </c:pt>
                <c:pt idx="4">
                  <c:v>10</c:v>
                </c:pt>
                <c:pt idx="5">
                  <c:v>10</c:v>
                </c:pt>
                <c:pt idx="6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0F2-49FF-944E-A014D30148E4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纯电动汽车成本构成</a:t>
            </a:r>
            <a:endParaRPr lang="zh-C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ofPieChart>
        <c:ofPieType val="pie"/>
        <c:varyColors val="1"/>
        <c:ser>
          <c:idx val="0"/>
          <c:order val="0"/>
          <c:spPr>
            <a:solidFill>
              <a:schemeClr val="lt1"/>
            </a:solidFill>
            <a:ln w="19050">
              <a:solidFill>
                <a:schemeClr val="accent1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581-465D-8FBC-333C0855F576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581-465D-8FBC-333C0855F576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581-465D-8FBC-333C0855F576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581-465D-8FBC-333C0855F576}"/>
              </c:ext>
            </c:extLst>
          </c:dPt>
          <c:dPt>
            <c:idx val="4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581-465D-8FBC-333C0855F576}"/>
              </c:ext>
            </c:extLst>
          </c:dPt>
          <c:dPt>
            <c:idx val="5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581-465D-8FBC-333C0855F576}"/>
              </c:ext>
            </c:extLst>
          </c:dPt>
          <c:dPt>
            <c:idx val="6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C581-465D-8FBC-333C0855F576}"/>
              </c:ext>
            </c:extLst>
          </c:dPt>
          <c:dPt>
            <c:idx val="7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C581-465D-8FBC-333C0855F576}"/>
              </c:ext>
            </c:extLst>
          </c:dPt>
          <c:dPt>
            <c:idx val="8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C581-465D-8FBC-333C0855F576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C581-465D-8FBC-333C0855F576}"/>
                </c:ext>
              </c:extLst>
            </c:dLbl>
            <c:dLbl>
              <c:idx val="8"/>
              <c:layout>
                <c:manualLayout>
                  <c:x val="-0.16115988626421701"/>
                  <c:y val="0"/>
                </c:manualLayout>
              </c:layout>
              <c:tx>
                <c:rich>
                  <a:bodyPr/>
                  <a:lstStyle/>
                  <a:p>
                    <a:r>
                      <a:rPr lang="zh-CN" altLang="en-US" baseline="0" dirty="0"/>
                      <a:t>动力系统
</a:t>
                    </a:r>
                    <a:fld id="{3A5597B7-EE3E-47D2-93E2-091D1C533B58}" type="PERCENTAGE">
                      <a:rPr lang="en-US" altLang="zh-CN" baseline="0"/>
                      <a:pPr/>
                      <a:t>[百分比]</a:t>
                    </a:fld>
                    <a:endParaRPr lang="zh-CN" altLang="en-US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C581-465D-8FBC-333C0855F5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Sheet4!$A$1:$H$1</c:f>
              <c:strCache>
                <c:ptCount val="8"/>
                <c:pt idx="0">
                  <c:v>车身</c:v>
                </c:pt>
                <c:pt idx="1">
                  <c:v>汽车电子</c:v>
                </c:pt>
                <c:pt idx="2">
                  <c:v>底盘</c:v>
                </c:pt>
                <c:pt idx="3">
                  <c:v>内外饰</c:v>
                </c:pt>
                <c:pt idx="4">
                  <c:v>其他</c:v>
                </c:pt>
                <c:pt idx="5">
                  <c:v>电池</c:v>
                </c:pt>
                <c:pt idx="6">
                  <c:v>电机</c:v>
                </c:pt>
                <c:pt idx="7">
                  <c:v>电控</c:v>
                </c:pt>
              </c:strCache>
            </c:strRef>
          </c:cat>
          <c:val>
            <c:numRef>
              <c:f>Sheet4!$A$2:$H$2</c:f>
              <c:numCache>
                <c:formatCode>General</c:formatCode>
                <c:ptCount val="8"/>
                <c:pt idx="0">
                  <c:v>5</c:v>
                </c:pt>
                <c:pt idx="1">
                  <c:v>9</c:v>
                </c:pt>
                <c:pt idx="2">
                  <c:v>14</c:v>
                </c:pt>
                <c:pt idx="3">
                  <c:v>15</c:v>
                </c:pt>
                <c:pt idx="4">
                  <c:v>7</c:v>
                </c:pt>
                <c:pt idx="5">
                  <c:v>38</c:v>
                </c:pt>
                <c:pt idx="6">
                  <c:v>6.5</c:v>
                </c:pt>
                <c:pt idx="7">
                  <c:v>5.5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C581-465D-8FBC-333C0855F576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gapWidth val="100"/>
        <c:secondPieSize val="75"/>
        <c:serLines>
          <c:spPr>
            <a:ln w="9525">
              <a:solidFill>
                <a:schemeClr val="bg1">
                  <a:lumMod val="95000"/>
                </a:schemeClr>
              </a:solidFill>
              <a:prstDash val="solid"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Sheet11!$B$1</c:f>
              <c:strCache>
                <c:ptCount val="1"/>
                <c:pt idx="0">
                  <c:v>毛利润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Sheet11!$A$2:$A$7</c:f>
              <c:strCache>
                <c:ptCount val="6"/>
                <c:pt idx="0">
                  <c:v>2017Q3 </c:v>
                </c:pt>
                <c:pt idx="1">
                  <c:v>2017Q4</c:v>
                </c:pt>
                <c:pt idx="2">
                  <c:v>2018Q1</c:v>
                </c:pt>
                <c:pt idx="3">
                  <c:v>2018Q2 </c:v>
                </c:pt>
                <c:pt idx="4">
                  <c:v>2018Q3 </c:v>
                </c:pt>
                <c:pt idx="5">
                  <c:v>2018Q4</c:v>
                </c:pt>
              </c:strCache>
            </c:strRef>
          </c:cat>
          <c:val>
            <c:numRef>
              <c:f>Sheet11!$B$2:$B$7</c:f>
              <c:numCache>
                <c:formatCode>#,##0</c:formatCode>
                <c:ptCount val="6"/>
                <c:pt idx="0">
                  <c:v>449140</c:v>
                </c:pt>
                <c:pt idx="1">
                  <c:v>438786</c:v>
                </c:pt>
                <c:pt idx="2">
                  <c:v>456526</c:v>
                </c:pt>
                <c:pt idx="3">
                  <c:v>618930</c:v>
                </c:pt>
                <c:pt idx="4">
                  <c:v>1523665</c:v>
                </c:pt>
                <c:pt idx="5">
                  <c:v>1442900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A65-405F-83E2-D3EF58E8E7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66741584"/>
        <c:axId val="666743224"/>
      </c:lineChart>
      <c:catAx>
        <c:axId val="6667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6743224"/>
        <c:crosses val="autoZero"/>
        <c:auto val="1"/>
        <c:lblAlgn val="ctr"/>
        <c:lblOffset val="100"/>
        <c:noMultiLvlLbl val="0"/>
      </c:catAx>
      <c:valAx>
        <c:axId val="6667432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674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特斯拉产能和交付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Sheet10!$B$1</c:f>
              <c:strCache>
                <c:ptCount val="1"/>
                <c:pt idx="0">
                  <c:v>产能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Sheet10!$A$2:$A$7</c:f>
              <c:strCache>
                <c:ptCount val="6"/>
                <c:pt idx="0">
                  <c:v>2017Q3 </c:v>
                </c:pt>
                <c:pt idx="1">
                  <c:v>2017Q4</c:v>
                </c:pt>
                <c:pt idx="2">
                  <c:v>2018Q1</c:v>
                </c:pt>
                <c:pt idx="3">
                  <c:v>2018Q2 </c:v>
                </c:pt>
                <c:pt idx="4">
                  <c:v>2018Q3 </c:v>
                </c:pt>
                <c:pt idx="5">
                  <c:v>2018Q4</c:v>
                </c:pt>
              </c:strCache>
            </c:strRef>
          </c:cat>
          <c:val>
            <c:numRef>
              <c:f>Sheet10!$B$2:$B$7</c:f>
              <c:numCache>
                <c:formatCode>General</c:formatCode>
                <c:ptCount val="6"/>
                <c:pt idx="0">
                  <c:v>260</c:v>
                </c:pt>
                <c:pt idx="1">
                  <c:v>2425</c:v>
                </c:pt>
                <c:pt idx="2">
                  <c:v>9766</c:v>
                </c:pt>
                <c:pt idx="3">
                  <c:v>28578</c:v>
                </c:pt>
                <c:pt idx="4" formatCode="#,##0">
                  <c:v>53239</c:v>
                </c:pt>
                <c:pt idx="5">
                  <c:v>61394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E8D-43BE-84EA-DFFD8AEE5085}"/>
            </c:ext>
          </c:extLst>
        </c:ser>
        <c:ser>
          <c:idx val="1"/>
          <c:order val="1"/>
          <c:tx>
            <c:strRef>
              <c:f>Sheet10!$C$1</c:f>
              <c:strCache>
                <c:ptCount val="1"/>
                <c:pt idx="0">
                  <c:v>交付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Sheet10!$A$2:$A$7</c:f>
              <c:strCache>
                <c:ptCount val="6"/>
                <c:pt idx="0">
                  <c:v>2017Q3 </c:v>
                </c:pt>
                <c:pt idx="1">
                  <c:v>2017Q4</c:v>
                </c:pt>
                <c:pt idx="2">
                  <c:v>2018Q1</c:v>
                </c:pt>
                <c:pt idx="3">
                  <c:v>2018Q2 </c:v>
                </c:pt>
                <c:pt idx="4">
                  <c:v>2018Q3 </c:v>
                </c:pt>
                <c:pt idx="5">
                  <c:v>2018Q4</c:v>
                </c:pt>
              </c:strCache>
            </c:strRef>
          </c:cat>
          <c:val>
            <c:numRef>
              <c:f>Sheet10!$C$2:$C$7</c:f>
              <c:numCache>
                <c:formatCode>General</c:formatCode>
                <c:ptCount val="6"/>
                <c:pt idx="0">
                  <c:v>222</c:v>
                </c:pt>
                <c:pt idx="1">
                  <c:v>1542</c:v>
                </c:pt>
                <c:pt idx="2">
                  <c:v>8182</c:v>
                </c:pt>
                <c:pt idx="3">
                  <c:v>18449</c:v>
                </c:pt>
                <c:pt idx="4" formatCode="#,##0">
                  <c:v>56065</c:v>
                </c:pt>
                <c:pt idx="5">
                  <c:v>63150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E8D-43BE-84EA-DFFD8AEE50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88438704"/>
        <c:axId val="488438048"/>
      </c:lineChart>
      <c:catAx>
        <c:axId val="488438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8438048"/>
        <c:crosses val="autoZero"/>
        <c:auto val="1"/>
        <c:lblAlgn val="ctr"/>
        <c:lblOffset val="100"/>
        <c:noMultiLvlLbl val="0"/>
      </c:catAx>
      <c:valAx>
        <c:axId val="488438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8438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>
      <cs:styleClr val="0"/>
    </cs:lnRef>
    <cs:fillRef idx="0"/>
    <cs:effectRef idx="0"/>
    <cs:fontRef idx="minor">
      <cs:styleClr val="0"/>
    </cs:fontRef>
    <cs:defRPr sz="900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>
      <cs:styleClr val="0"/>
    </cs:lnRef>
    <cs:fillRef idx="0"/>
    <cs:effectRef idx="0"/>
    <cs:fontRef idx="minor">
      <cs:styleClr val="0"/>
    </cs:fontRef>
    <cs:defRPr sz="900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E2D4B4-903E-40AC-9213-9851F3FE656D}" type="doc">
      <dgm:prSet loTypeId="urn:microsoft.com/office/officeart/2005/8/layout/hProcess9" loCatId="process" qsTypeId="urn:microsoft.com/office/officeart/2005/8/quickstyle/simple2" qsCatId="simple" csTypeId="urn:microsoft.com/office/officeart/2005/8/colors/accent5_5" csCatId="accent5" phldr="1"/>
      <dgm:spPr/>
      <dgm:t>
        <a:bodyPr/>
        <a:lstStyle/>
        <a:p>
          <a:endParaRPr lang="zh-CN" altLang="en-US"/>
        </a:p>
      </dgm:t>
    </dgm:pt>
    <dgm:pt modelId="{658ED09E-4676-44E7-A2E4-30A578EDBD41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蒸汽机汽车</a:t>
          </a:r>
          <a:br>
            <a:rPr lang="en-US" alt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</a:br>
          <a:r>
            <a:rPr 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阶段</a:t>
          </a:r>
          <a:br>
            <a:rPr lang="en-US" altLang="zh-CN" sz="1200" dirty="0">
              <a:latin typeface="+mn-lt"/>
            </a:rPr>
          </a:br>
          <a:r>
            <a:rPr lang="en-US" sz="1200" b="1" dirty="0"/>
            <a:t>(1800-1872)</a:t>
          </a:r>
          <a:endParaRPr lang="zh-CN" sz="1500" b="1" dirty="0">
            <a:latin typeface="+mn-lt"/>
          </a:endParaRPr>
        </a:p>
      </dgm:t>
    </dgm:pt>
    <dgm:pt modelId="{5C109551-F51D-4828-A2BF-787C36B5A898}" type="parTrans" cxnId="{92A33479-3425-4C89-87B7-6145C5CBAF40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ED169201-9805-4087-B13F-9F1AF160045C}" type="sibTrans" cxnId="{92A33479-3425-4C89-87B7-6145C5CBAF40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FB6B1618-1A11-4912-9481-7B199F0EAB33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altLang="en-US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蒸汽机汽车</a:t>
          </a:r>
          <a:r>
            <a:rPr lang="en-US" alt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-</a:t>
          </a:r>
          <a:br>
            <a:rPr lang="en-US" alt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</a:br>
          <a:r>
            <a:rPr lang="zh-CN" altLang="en-US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电动汽车阶段</a:t>
          </a:r>
          <a:br>
            <a:rPr lang="en-US" altLang="zh-CN" sz="1200" b="1" dirty="0">
              <a:latin typeface="+mn-lt"/>
            </a:rPr>
          </a:br>
          <a:r>
            <a:rPr lang="en-US" altLang="zh-CN" sz="1200" b="1" dirty="0">
              <a:latin typeface="+mn-lt"/>
            </a:rPr>
            <a:t>(</a:t>
          </a:r>
          <a:r>
            <a:rPr lang="en-US" altLang="zh-CN" sz="1200" b="1" dirty="0"/>
            <a:t>1873-1885)</a:t>
          </a:r>
          <a:endParaRPr lang="zh-CN" sz="1500" b="1" dirty="0">
            <a:latin typeface="+mn-lt"/>
          </a:endParaRPr>
        </a:p>
      </dgm:t>
    </dgm:pt>
    <dgm:pt modelId="{EA6FCAF3-3A80-43DB-AB22-2870712A0292}" type="parTrans" cxnId="{55845951-4733-4DC2-BFAE-71880746833C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837F884C-CDC2-4964-BA5D-E9709BFB52A1}" type="sibTrans" cxnId="{55845951-4733-4DC2-BFAE-71880746833C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EFCCE6F5-9903-47DB-8924-A842673975DF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altLang="en-US" sz="1100" b="1" dirty="0">
              <a:solidFill>
                <a:schemeClr val="tx1"/>
              </a:solidFill>
              <a:latin typeface="+mn-lt"/>
            </a:rPr>
            <a:t>蒸汽机汽车</a:t>
          </a:r>
          <a:r>
            <a:rPr lang="en-US" altLang="zh-CN" sz="1100" b="1" dirty="0">
              <a:solidFill>
                <a:schemeClr val="tx1"/>
              </a:solidFill>
              <a:latin typeface="+mn-lt"/>
            </a:rPr>
            <a:t>-</a:t>
          </a:r>
          <a:r>
            <a:rPr lang="zh-CN" altLang="en-US" sz="1100" b="1" dirty="0">
              <a:solidFill>
                <a:schemeClr val="tx1"/>
              </a:solidFill>
              <a:latin typeface="+mn-lt"/>
            </a:rPr>
            <a:t>电动汽车</a:t>
          </a:r>
          <a:r>
            <a:rPr lang="en-US" altLang="zh-CN" sz="1100" b="1" dirty="0">
              <a:solidFill>
                <a:schemeClr val="tx1"/>
              </a:solidFill>
              <a:latin typeface="+mn-lt"/>
            </a:rPr>
            <a:t>-</a:t>
          </a:r>
          <a:r>
            <a:rPr lang="zh-CN" altLang="en-US" sz="1100" b="1" dirty="0">
              <a:solidFill>
                <a:schemeClr val="tx1"/>
              </a:solidFill>
              <a:latin typeface="+mn-lt"/>
            </a:rPr>
            <a:t>燃油汽车并行阶段</a:t>
          </a:r>
          <a:br>
            <a:rPr lang="en-US" altLang="zh-CN" sz="1000" dirty="0">
              <a:latin typeface="+mn-lt"/>
            </a:rPr>
          </a:br>
          <a:r>
            <a:rPr lang="en-US" altLang="zh-CN" sz="1200" b="1" dirty="0">
              <a:latin typeface="+mn-lt"/>
            </a:rPr>
            <a:t>(</a:t>
          </a:r>
          <a:r>
            <a:rPr lang="en-US" altLang="zh-CN" sz="1200" b="1" dirty="0"/>
            <a:t>1885-1925</a:t>
          </a:r>
          <a:r>
            <a:rPr lang="en-US" altLang="zh-CN" sz="1200" b="1" dirty="0">
              <a:latin typeface="+mn-lt"/>
            </a:rPr>
            <a:t>)</a:t>
          </a:r>
          <a:endParaRPr lang="zh-CN" sz="1500" b="1" dirty="0">
            <a:latin typeface="+mn-lt"/>
          </a:endParaRPr>
        </a:p>
      </dgm:t>
    </dgm:pt>
    <dgm:pt modelId="{8162A566-14E4-4C88-BC66-1E880B4F273F}" type="parTrans" cxnId="{D6B02FCF-6EBB-4C0F-BBF8-C02166B16CBA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ED0A7DDB-0571-437C-AE73-6F14D2277BAF}" type="sibTrans" cxnId="{D6B02FCF-6EBB-4C0F-BBF8-C02166B16CBA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F8EF426F-CA3A-418D-AB2C-9114C4EA50BB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altLang="en-US" sz="1200" b="1" dirty="0">
              <a:solidFill>
                <a:schemeClr val="tx1"/>
              </a:solidFill>
              <a:latin typeface="+mn-lt"/>
            </a:rPr>
            <a:t>燃油汽车</a:t>
          </a:r>
          <a:br>
            <a:rPr lang="en-US" altLang="zh-CN" sz="1200" b="1" dirty="0">
              <a:solidFill>
                <a:schemeClr val="tx1"/>
              </a:solidFill>
              <a:latin typeface="+mn-lt"/>
            </a:rPr>
          </a:br>
          <a:r>
            <a:rPr lang="zh-CN" altLang="en-US" sz="1200" b="1" dirty="0">
              <a:solidFill>
                <a:schemeClr val="tx1"/>
              </a:solidFill>
              <a:latin typeface="+mn-lt"/>
            </a:rPr>
            <a:t>独霸阶段</a:t>
          </a:r>
          <a:br>
            <a:rPr lang="en-US" altLang="zh-CN" sz="1200" dirty="0">
              <a:latin typeface="+mn-lt"/>
            </a:rPr>
          </a:br>
          <a:r>
            <a:rPr lang="en-US" altLang="zh-CN" sz="1200" dirty="0">
              <a:latin typeface="+mn-lt"/>
            </a:rPr>
            <a:t>(</a:t>
          </a:r>
          <a:r>
            <a:rPr lang="en-US" altLang="zh-CN" sz="1200" b="1" dirty="0"/>
            <a:t>1925-1960</a:t>
          </a:r>
          <a:r>
            <a:rPr lang="zh-CN" altLang="en-US" sz="1200" b="1" dirty="0"/>
            <a:t>年代</a:t>
          </a:r>
          <a:r>
            <a:rPr lang="en-US" altLang="zh-CN" sz="1200" b="1" dirty="0"/>
            <a:t>)</a:t>
          </a:r>
          <a:endParaRPr lang="zh-CN" sz="1500" dirty="0">
            <a:latin typeface="+mn-lt"/>
          </a:endParaRPr>
        </a:p>
      </dgm:t>
    </dgm:pt>
    <dgm:pt modelId="{9E5D1268-8D00-427A-B7CF-31A695A916D2}" type="parTrans" cxnId="{92EF6D3F-6A41-4D69-8611-03A89F7F8663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B4B01C14-9C69-4295-BB5F-78F3F4B7A9CF}" type="sibTrans" cxnId="{92EF6D3F-6A41-4D69-8611-03A89F7F8663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7CA1FEC4-5FB4-4494-A9E5-7B78CF84F9A7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altLang="en-US" sz="1200" b="1" dirty="0">
              <a:solidFill>
                <a:schemeClr val="tx1"/>
              </a:solidFill>
              <a:latin typeface="+mn-lt"/>
            </a:rPr>
            <a:t>电动汽车曙光渐显直至复兴阶段</a:t>
          </a:r>
          <a:br>
            <a:rPr lang="en-US" altLang="zh-CN" sz="1200" dirty="0">
              <a:latin typeface="+mn-lt"/>
            </a:rPr>
          </a:br>
          <a:r>
            <a:rPr lang="en-US" altLang="zh-CN" sz="1200" b="1" dirty="0">
              <a:latin typeface="+mn-lt"/>
            </a:rPr>
            <a:t>(</a:t>
          </a:r>
          <a:r>
            <a:rPr lang="en-US" altLang="zh-CN" sz="1200" b="1" dirty="0"/>
            <a:t>1960</a:t>
          </a:r>
          <a:r>
            <a:rPr lang="zh-CN" altLang="en-US" sz="1200" b="1" dirty="0"/>
            <a:t>年代</a:t>
          </a:r>
          <a:r>
            <a:rPr lang="en-US" altLang="zh-CN" sz="1200" b="1" dirty="0"/>
            <a:t>-</a:t>
          </a:r>
          <a:r>
            <a:rPr lang="zh-CN" altLang="en-US" sz="1200" b="1" dirty="0"/>
            <a:t>至今</a:t>
          </a:r>
          <a:r>
            <a:rPr lang="en-US" altLang="zh-CN" sz="1200" b="1" dirty="0"/>
            <a:t>)</a:t>
          </a:r>
          <a:endParaRPr lang="zh-CN" sz="1500" b="1" dirty="0">
            <a:latin typeface="+mn-lt"/>
          </a:endParaRPr>
        </a:p>
      </dgm:t>
    </dgm:pt>
    <dgm:pt modelId="{10C61B87-272E-4F99-96E9-AD2D4E72242B}" type="parTrans" cxnId="{EB83DDF6-E428-44B3-A24B-D7E9B70DA5AD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BD0CA255-D674-4089-B631-08038475807A}" type="sibTrans" cxnId="{EB83DDF6-E428-44B3-A24B-D7E9B70DA5AD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8CCC9C4C-592F-411B-AE6D-AEA567C3B191}" type="pres">
      <dgm:prSet presAssocID="{46E2D4B4-903E-40AC-9213-9851F3FE656D}" presName="CompostProcess" presStyleCnt="0">
        <dgm:presLayoutVars>
          <dgm:dir/>
          <dgm:resizeHandles val="exact"/>
        </dgm:presLayoutVars>
      </dgm:prSet>
      <dgm:spPr/>
    </dgm:pt>
    <dgm:pt modelId="{DAEE4D4B-2C5F-4416-806F-17392C7291BE}" type="pres">
      <dgm:prSet presAssocID="{46E2D4B4-903E-40AC-9213-9851F3FE656D}" presName="arrow" presStyleLbl="bgShp" presStyleIdx="0" presStyleCnt="1" custScaleX="117647"/>
      <dgm:spPr>
        <a:solidFill>
          <a:schemeClr val="bg1">
            <a:lumMod val="85000"/>
          </a:schemeClr>
        </a:solidFill>
      </dgm:spPr>
    </dgm:pt>
    <dgm:pt modelId="{A7487AA7-2A54-48AE-BC9B-37FE7B13BBC9}" type="pres">
      <dgm:prSet presAssocID="{46E2D4B4-903E-40AC-9213-9851F3FE656D}" presName="linearProcess" presStyleCnt="0"/>
      <dgm:spPr/>
    </dgm:pt>
    <dgm:pt modelId="{ECA85612-C954-4694-B654-D4BEACAA7E06}" type="pres">
      <dgm:prSet presAssocID="{658ED09E-4676-44E7-A2E4-30A578EDBD41}" presName="textNode" presStyleLbl="node1" presStyleIdx="0" presStyleCnt="5">
        <dgm:presLayoutVars>
          <dgm:bulletEnabled val="1"/>
        </dgm:presLayoutVars>
      </dgm:prSet>
      <dgm:spPr/>
    </dgm:pt>
    <dgm:pt modelId="{C8947A8B-A92D-4EC7-B051-5A8FB006382A}" type="pres">
      <dgm:prSet presAssocID="{ED169201-9805-4087-B13F-9F1AF160045C}" presName="sibTrans" presStyleCnt="0"/>
      <dgm:spPr/>
    </dgm:pt>
    <dgm:pt modelId="{77335EE3-FEEC-4E2F-85BB-E7FBC9043A87}" type="pres">
      <dgm:prSet presAssocID="{FB6B1618-1A11-4912-9481-7B199F0EAB33}" presName="textNode" presStyleLbl="node1" presStyleIdx="1" presStyleCnt="5">
        <dgm:presLayoutVars>
          <dgm:bulletEnabled val="1"/>
        </dgm:presLayoutVars>
      </dgm:prSet>
      <dgm:spPr/>
    </dgm:pt>
    <dgm:pt modelId="{B2E67D6B-80D0-4C0A-832C-83359879E4C3}" type="pres">
      <dgm:prSet presAssocID="{837F884C-CDC2-4964-BA5D-E9709BFB52A1}" presName="sibTrans" presStyleCnt="0"/>
      <dgm:spPr/>
    </dgm:pt>
    <dgm:pt modelId="{3E39C05E-21F8-46B9-BFA1-DDBFB3306F0A}" type="pres">
      <dgm:prSet presAssocID="{EFCCE6F5-9903-47DB-8924-A842673975DF}" presName="textNode" presStyleLbl="node1" presStyleIdx="2" presStyleCnt="5">
        <dgm:presLayoutVars>
          <dgm:bulletEnabled val="1"/>
        </dgm:presLayoutVars>
      </dgm:prSet>
      <dgm:spPr/>
    </dgm:pt>
    <dgm:pt modelId="{8DE93AF4-DC28-4E44-91F3-6DE72122092F}" type="pres">
      <dgm:prSet presAssocID="{ED0A7DDB-0571-437C-AE73-6F14D2277BAF}" presName="sibTrans" presStyleCnt="0"/>
      <dgm:spPr/>
    </dgm:pt>
    <dgm:pt modelId="{E67EEEAB-63A4-4A98-B5B5-68BA42ED2159}" type="pres">
      <dgm:prSet presAssocID="{F8EF426F-CA3A-418D-AB2C-9114C4EA50BB}" presName="textNode" presStyleLbl="node1" presStyleIdx="3" presStyleCnt="5">
        <dgm:presLayoutVars>
          <dgm:bulletEnabled val="1"/>
        </dgm:presLayoutVars>
      </dgm:prSet>
      <dgm:spPr/>
    </dgm:pt>
    <dgm:pt modelId="{7E3EF444-A913-4CA5-B658-E13EB5EA8A02}" type="pres">
      <dgm:prSet presAssocID="{B4B01C14-9C69-4295-BB5F-78F3F4B7A9CF}" presName="sibTrans" presStyleCnt="0"/>
      <dgm:spPr/>
    </dgm:pt>
    <dgm:pt modelId="{E80C4BF7-E033-4D87-9B5D-D5309BF8ABA0}" type="pres">
      <dgm:prSet presAssocID="{7CA1FEC4-5FB4-4494-A9E5-7B78CF84F9A7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A14CE502-DB40-4C9F-A279-99B6F29D3280}" type="presOf" srcId="{FB6B1618-1A11-4912-9481-7B199F0EAB33}" destId="{77335EE3-FEEC-4E2F-85BB-E7FBC9043A87}" srcOrd="0" destOrd="0" presId="urn:microsoft.com/office/officeart/2005/8/layout/hProcess9"/>
    <dgm:cxn modelId="{FCC1FD2A-13A1-4E79-9591-E4266550AD31}" type="presOf" srcId="{658ED09E-4676-44E7-A2E4-30A578EDBD41}" destId="{ECA85612-C954-4694-B654-D4BEACAA7E06}" srcOrd="0" destOrd="0" presId="urn:microsoft.com/office/officeart/2005/8/layout/hProcess9"/>
    <dgm:cxn modelId="{92EF6D3F-6A41-4D69-8611-03A89F7F8663}" srcId="{46E2D4B4-903E-40AC-9213-9851F3FE656D}" destId="{F8EF426F-CA3A-418D-AB2C-9114C4EA50BB}" srcOrd="3" destOrd="0" parTransId="{9E5D1268-8D00-427A-B7CF-31A695A916D2}" sibTransId="{B4B01C14-9C69-4295-BB5F-78F3F4B7A9CF}"/>
    <dgm:cxn modelId="{8787C35F-382D-4982-8D74-751B197AC6AD}" type="presOf" srcId="{46E2D4B4-903E-40AC-9213-9851F3FE656D}" destId="{8CCC9C4C-592F-411B-AE6D-AEA567C3B191}" srcOrd="0" destOrd="0" presId="urn:microsoft.com/office/officeart/2005/8/layout/hProcess9"/>
    <dgm:cxn modelId="{FDD90946-0AD7-4629-AC5C-1D08EF4B761D}" type="presOf" srcId="{7CA1FEC4-5FB4-4494-A9E5-7B78CF84F9A7}" destId="{E80C4BF7-E033-4D87-9B5D-D5309BF8ABA0}" srcOrd="0" destOrd="0" presId="urn:microsoft.com/office/officeart/2005/8/layout/hProcess9"/>
    <dgm:cxn modelId="{55845951-4733-4DC2-BFAE-71880746833C}" srcId="{46E2D4B4-903E-40AC-9213-9851F3FE656D}" destId="{FB6B1618-1A11-4912-9481-7B199F0EAB33}" srcOrd="1" destOrd="0" parTransId="{EA6FCAF3-3A80-43DB-AB22-2870712A0292}" sibTransId="{837F884C-CDC2-4964-BA5D-E9709BFB52A1}"/>
    <dgm:cxn modelId="{92A33479-3425-4C89-87B7-6145C5CBAF40}" srcId="{46E2D4B4-903E-40AC-9213-9851F3FE656D}" destId="{658ED09E-4676-44E7-A2E4-30A578EDBD41}" srcOrd="0" destOrd="0" parTransId="{5C109551-F51D-4828-A2BF-787C36B5A898}" sibTransId="{ED169201-9805-4087-B13F-9F1AF160045C}"/>
    <dgm:cxn modelId="{2BBFADA3-3467-4D95-9094-CE7FDD059B9C}" type="presOf" srcId="{EFCCE6F5-9903-47DB-8924-A842673975DF}" destId="{3E39C05E-21F8-46B9-BFA1-DDBFB3306F0A}" srcOrd="0" destOrd="0" presId="urn:microsoft.com/office/officeart/2005/8/layout/hProcess9"/>
    <dgm:cxn modelId="{E82C65BE-3920-45EC-8E56-863286CA5734}" type="presOf" srcId="{F8EF426F-CA3A-418D-AB2C-9114C4EA50BB}" destId="{E67EEEAB-63A4-4A98-B5B5-68BA42ED2159}" srcOrd="0" destOrd="0" presId="urn:microsoft.com/office/officeart/2005/8/layout/hProcess9"/>
    <dgm:cxn modelId="{D6B02FCF-6EBB-4C0F-BBF8-C02166B16CBA}" srcId="{46E2D4B4-903E-40AC-9213-9851F3FE656D}" destId="{EFCCE6F5-9903-47DB-8924-A842673975DF}" srcOrd="2" destOrd="0" parTransId="{8162A566-14E4-4C88-BC66-1E880B4F273F}" sibTransId="{ED0A7DDB-0571-437C-AE73-6F14D2277BAF}"/>
    <dgm:cxn modelId="{EB83DDF6-E428-44B3-A24B-D7E9B70DA5AD}" srcId="{46E2D4B4-903E-40AC-9213-9851F3FE656D}" destId="{7CA1FEC4-5FB4-4494-A9E5-7B78CF84F9A7}" srcOrd="4" destOrd="0" parTransId="{10C61B87-272E-4F99-96E9-AD2D4E72242B}" sibTransId="{BD0CA255-D674-4089-B631-08038475807A}"/>
    <dgm:cxn modelId="{8FE83E40-510B-4270-9007-6085D77ED081}" type="presParOf" srcId="{8CCC9C4C-592F-411B-AE6D-AEA567C3B191}" destId="{DAEE4D4B-2C5F-4416-806F-17392C7291BE}" srcOrd="0" destOrd="0" presId="urn:microsoft.com/office/officeart/2005/8/layout/hProcess9"/>
    <dgm:cxn modelId="{1EB89483-A643-4DFD-8F16-DB0962674230}" type="presParOf" srcId="{8CCC9C4C-592F-411B-AE6D-AEA567C3B191}" destId="{A7487AA7-2A54-48AE-BC9B-37FE7B13BBC9}" srcOrd="1" destOrd="0" presId="urn:microsoft.com/office/officeart/2005/8/layout/hProcess9"/>
    <dgm:cxn modelId="{27490173-6B79-421A-B25B-813AA29F7C27}" type="presParOf" srcId="{A7487AA7-2A54-48AE-BC9B-37FE7B13BBC9}" destId="{ECA85612-C954-4694-B654-D4BEACAA7E06}" srcOrd="0" destOrd="0" presId="urn:microsoft.com/office/officeart/2005/8/layout/hProcess9"/>
    <dgm:cxn modelId="{EDB499EA-F2EF-460D-B8B7-7C02A1259045}" type="presParOf" srcId="{A7487AA7-2A54-48AE-BC9B-37FE7B13BBC9}" destId="{C8947A8B-A92D-4EC7-B051-5A8FB006382A}" srcOrd="1" destOrd="0" presId="urn:microsoft.com/office/officeart/2005/8/layout/hProcess9"/>
    <dgm:cxn modelId="{FF008E22-09AD-4266-8114-93026DA2F095}" type="presParOf" srcId="{A7487AA7-2A54-48AE-BC9B-37FE7B13BBC9}" destId="{77335EE3-FEEC-4E2F-85BB-E7FBC9043A87}" srcOrd="2" destOrd="0" presId="urn:microsoft.com/office/officeart/2005/8/layout/hProcess9"/>
    <dgm:cxn modelId="{E619F066-0BA5-449F-AE65-DEDB394B4635}" type="presParOf" srcId="{A7487AA7-2A54-48AE-BC9B-37FE7B13BBC9}" destId="{B2E67D6B-80D0-4C0A-832C-83359879E4C3}" srcOrd="3" destOrd="0" presId="urn:microsoft.com/office/officeart/2005/8/layout/hProcess9"/>
    <dgm:cxn modelId="{206A8A4E-8E52-46B0-AA45-13D5CE00F77E}" type="presParOf" srcId="{A7487AA7-2A54-48AE-BC9B-37FE7B13BBC9}" destId="{3E39C05E-21F8-46B9-BFA1-DDBFB3306F0A}" srcOrd="4" destOrd="0" presId="urn:microsoft.com/office/officeart/2005/8/layout/hProcess9"/>
    <dgm:cxn modelId="{B1AA70B2-B17A-4128-A25F-AB1D8E410001}" type="presParOf" srcId="{A7487AA7-2A54-48AE-BC9B-37FE7B13BBC9}" destId="{8DE93AF4-DC28-4E44-91F3-6DE72122092F}" srcOrd="5" destOrd="0" presId="urn:microsoft.com/office/officeart/2005/8/layout/hProcess9"/>
    <dgm:cxn modelId="{22E57C40-E014-46B9-8ECB-8EE8946A7BB7}" type="presParOf" srcId="{A7487AA7-2A54-48AE-BC9B-37FE7B13BBC9}" destId="{E67EEEAB-63A4-4A98-B5B5-68BA42ED2159}" srcOrd="6" destOrd="0" presId="urn:microsoft.com/office/officeart/2005/8/layout/hProcess9"/>
    <dgm:cxn modelId="{17B15400-653E-4A43-85EC-1A1B62C7204F}" type="presParOf" srcId="{A7487AA7-2A54-48AE-BC9B-37FE7B13BBC9}" destId="{7E3EF444-A913-4CA5-B658-E13EB5EA8A02}" srcOrd="7" destOrd="0" presId="urn:microsoft.com/office/officeart/2005/8/layout/hProcess9"/>
    <dgm:cxn modelId="{A961ED4F-043B-4EF9-94DB-A184FD8A2694}" type="presParOf" srcId="{A7487AA7-2A54-48AE-BC9B-37FE7B13BBC9}" destId="{E80C4BF7-E033-4D87-9B5D-D5309BF8ABA0}" srcOrd="8" destOrd="0" presId="urn:microsoft.com/office/officeart/2005/8/layout/hProcess9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E2D4B4-903E-40AC-9213-9851F3FE656D}" type="doc">
      <dgm:prSet loTypeId="urn:microsoft.com/office/officeart/2005/8/layout/hProcess9" loCatId="process" qsTypeId="urn:microsoft.com/office/officeart/2005/8/quickstyle/simple2" qsCatId="simple" csTypeId="urn:microsoft.com/office/officeart/2005/8/colors/accent5_5" csCatId="accent5" phldr="1"/>
      <dgm:spPr/>
      <dgm:t>
        <a:bodyPr/>
        <a:lstStyle/>
        <a:p>
          <a:endParaRPr lang="zh-CN" altLang="en-US"/>
        </a:p>
      </dgm:t>
    </dgm:pt>
    <dgm:pt modelId="{658ED09E-4676-44E7-A2E4-30A578EDBD41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蒸汽机汽车</a:t>
          </a:r>
          <a:br>
            <a:rPr lang="en-US" alt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</a:br>
          <a:r>
            <a:rPr 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阶段</a:t>
          </a:r>
          <a:br>
            <a:rPr lang="en-US" altLang="zh-CN" sz="1200" dirty="0">
              <a:latin typeface="+mn-lt"/>
            </a:rPr>
          </a:br>
          <a:r>
            <a:rPr lang="en-US" sz="1200" b="1" dirty="0"/>
            <a:t>(1800-1872)</a:t>
          </a:r>
          <a:endParaRPr lang="zh-CN" sz="1500" b="1" dirty="0">
            <a:latin typeface="+mn-lt"/>
          </a:endParaRPr>
        </a:p>
      </dgm:t>
    </dgm:pt>
    <dgm:pt modelId="{5C109551-F51D-4828-A2BF-787C36B5A898}" type="parTrans" cxnId="{92A33479-3425-4C89-87B7-6145C5CBAF40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ED169201-9805-4087-B13F-9F1AF160045C}" type="sibTrans" cxnId="{92A33479-3425-4C89-87B7-6145C5CBAF40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FB6B1618-1A11-4912-9481-7B199F0EAB33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altLang="en-US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蒸汽机汽车</a:t>
          </a:r>
          <a:r>
            <a:rPr lang="en-US" alt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-</a:t>
          </a:r>
          <a:br>
            <a:rPr lang="en-US" altLang="zh-CN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</a:br>
          <a:r>
            <a:rPr lang="zh-CN" altLang="en-US" sz="1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电动汽车阶段</a:t>
          </a:r>
          <a:br>
            <a:rPr lang="en-US" altLang="zh-CN" sz="1200" b="1" dirty="0">
              <a:latin typeface="+mn-lt"/>
            </a:rPr>
          </a:br>
          <a:r>
            <a:rPr lang="en-US" altLang="zh-CN" sz="1200" b="1" dirty="0">
              <a:latin typeface="+mn-lt"/>
            </a:rPr>
            <a:t>(</a:t>
          </a:r>
          <a:r>
            <a:rPr lang="en-US" altLang="zh-CN" sz="1200" b="1" dirty="0"/>
            <a:t>1873-1885)</a:t>
          </a:r>
          <a:endParaRPr lang="zh-CN" sz="1500" b="1" dirty="0">
            <a:latin typeface="+mn-lt"/>
          </a:endParaRPr>
        </a:p>
      </dgm:t>
    </dgm:pt>
    <dgm:pt modelId="{EA6FCAF3-3A80-43DB-AB22-2870712A0292}" type="parTrans" cxnId="{55845951-4733-4DC2-BFAE-71880746833C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837F884C-CDC2-4964-BA5D-E9709BFB52A1}" type="sibTrans" cxnId="{55845951-4733-4DC2-BFAE-71880746833C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EFCCE6F5-9903-47DB-8924-A842673975DF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altLang="en-US" sz="1100" b="1" dirty="0">
              <a:solidFill>
                <a:schemeClr val="tx1"/>
              </a:solidFill>
              <a:latin typeface="+mn-lt"/>
            </a:rPr>
            <a:t>蒸汽机汽车</a:t>
          </a:r>
          <a:r>
            <a:rPr lang="en-US" altLang="zh-CN" sz="1100" b="1" dirty="0">
              <a:solidFill>
                <a:schemeClr val="tx1"/>
              </a:solidFill>
              <a:latin typeface="+mn-lt"/>
            </a:rPr>
            <a:t>-</a:t>
          </a:r>
          <a:r>
            <a:rPr lang="zh-CN" altLang="en-US" sz="1100" b="1" dirty="0">
              <a:solidFill>
                <a:schemeClr val="tx1"/>
              </a:solidFill>
              <a:latin typeface="+mn-lt"/>
            </a:rPr>
            <a:t>电动汽车</a:t>
          </a:r>
          <a:r>
            <a:rPr lang="en-US" altLang="zh-CN" sz="1100" b="1" dirty="0">
              <a:solidFill>
                <a:schemeClr val="tx1"/>
              </a:solidFill>
              <a:latin typeface="+mn-lt"/>
            </a:rPr>
            <a:t>-</a:t>
          </a:r>
          <a:r>
            <a:rPr lang="zh-CN" altLang="en-US" sz="1100" b="1" dirty="0">
              <a:solidFill>
                <a:schemeClr val="tx1"/>
              </a:solidFill>
              <a:latin typeface="+mn-lt"/>
            </a:rPr>
            <a:t>燃油汽车并行阶段</a:t>
          </a:r>
          <a:br>
            <a:rPr lang="en-US" altLang="zh-CN" sz="1000" dirty="0">
              <a:latin typeface="+mn-lt"/>
            </a:rPr>
          </a:br>
          <a:r>
            <a:rPr lang="en-US" altLang="zh-CN" sz="1200" b="1" dirty="0">
              <a:latin typeface="+mn-lt"/>
            </a:rPr>
            <a:t>(</a:t>
          </a:r>
          <a:r>
            <a:rPr lang="en-US" altLang="zh-CN" sz="1200" b="1" dirty="0"/>
            <a:t>1885-1925</a:t>
          </a:r>
          <a:r>
            <a:rPr lang="en-US" altLang="zh-CN" sz="1200" b="1" dirty="0">
              <a:latin typeface="+mn-lt"/>
            </a:rPr>
            <a:t>)</a:t>
          </a:r>
          <a:endParaRPr lang="zh-CN" sz="1500" b="1" dirty="0">
            <a:latin typeface="+mn-lt"/>
          </a:endParaRPr>
        </a:p>
      </dgm:t>
    </dgm:pt>
    <dgm:pt modelId="{8162A566-14E4-4C88-BC66-1E880B4F273F}" type="parTrans" cxnId="{D6B02FCF-6EBB-4C0F-BBF8-C02166B16CBA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ED0A7DDB-0571-437C-AE73-6F14D2277BAF}" type="sibTrans" cxnId="{D6B02FCF-6EBB-4C0F-BBF8-C02166B16CBA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F8EF426F-CA3A-418D-AB2C-9114C4EA50BB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altLang="en-US" sz="1200" b="1" dirty="0">
              <a:solidFill>
                <a:schemeClr val="tx1"/>
              </a:solidFill>
              <a:latin typeface="+mn-lt"/>
            </a:rPr>
            <a:t>燃油汽车</a:t>
          </a:r>
          <a:br>
            <a:rPr lang="en-US" altLang="zh-CN" sz="1200" b="1" dirty="0">
              <a:solidFill>
                <a:schemeClr val="tx1"/>
              </a:solidFill>
              <a:latin typeface="+mn-lt"/>
            </a:rPr>
          </a:br>
          <a:r>
            <a:rPr lang="zh-CN" altLang="en-US" sz="1200" b="1" dirty="0">
              <a:solidFill>
                <a:schemeClr val="tx1"/>
              </a:solidFill>
              <a:latin typeface="+mn-lt"/>
            </a:rPr>
            <a:t>独霸阶段</a:t>
          </a:r>
          <a:br>
            <a:rPr lang="en-US" altLang="zh-CN" sz="1200" dirty="0">
              <a:latin typeface="+mn-lt"/>
            </a:rPr>
          </a:br>
          <a:r>
            <a:rPr lang="en-US" altLang="zh-CN" sz="1200" dirty="0">
              <a:latin typeface="+mn-lt"/>
            </a:rPr>
            <a:t>(</a:t>
          </a:r>
          <a:r>
            <a:rPr lang="en-US" altLang="zh-CN" sz="1200" b="1" dirty="0"/>
            <a:t>1925-1960</a:t>
          </a:r>
          <a:r>
            <a:rPr lang="zh-CN" altLang="en-US" sz="1200" b="1" dirty="0"/>
            <a:t>年代</a:t>
          </a:r>
          <a:r>
            <a:rPr lang="en-US" altLang="zh-CN" sz="1200" b="1" dirty="0"/>
            <a:t>)</a:t>
          </a:r>
          <a:endParaRPr lang="zh-CN" sz="1500" dirty="0">
            <a:latin typeface="+mn-lt"/>
          </a:endParaRPr>
        </a:p>
      </dgm:t>
    </dgm:pt>
    <dgm:pt modelId="{9E5D1268-8D00-427A-B7CF-31A695A916D2}" type="parTrans" cxnId="{92EF6D3F-6A41-4D69-8611-03A89F7F8663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B4B01C14-9C69-4295-BB5F-78F3F4B7A9CF}" type="sibTrans" cxnId="{92EF6D3F-6A41-4D69-8611-03A89F7F8663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7CA1FEC4-5FB4-4494-A9E5-7B78CF84F9A7}">
      <dgm:prSet cust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  <dgm:t>
        <a:bodyPr anchor="ctr" anchorCtr="1"/>
        <a:lstStyle/>
        <a:p>
          <a:pPr algn="ctr">
            <a:lnSpc>
              <a:spcPct val="100000"/>
            </a:lnSpc>
          </a:pPr>
          <a:r>
            <a:rPr lang="zh-CN" altLang="en-US" sz="1200" b="1" dirty="0">
              <a:solidFill>
                <a:schemeClr val="tx1"/>
              </a:solidFill>
              <a:latin typeface="+mn-lt"/>
            </a:rPr>
            <a:t>电动汽车曙光渐显直至复兴阶段</a:t>
          </a:r>
          <a:br>
            <a:rPr lang="en-US" altLang="zh-CN" sz="1200" dirty="0">
              <a:latin typeface="+mn-lt"/>
            </a:rPr>
          </a:br>
          <a:r>
            <a:rPr lang="en-US" altLang="zh-CN" sz="1200" b="1" dirty="0">
              <a:latin typeface="+mn-lt"/>
            </a:rPr>
            <a:t>(</a:t>
          </a:r>
          <a:r>
            <a:rPr lang="en-US" altLang="zh-CN" sz="1200" b="1" dirty="0"/>
            <a:t>1960</a:t>
          </a:r>
          <a:r>
            <a:rPr lang="zh-CN" altLang="en-US" sz="1200" b="1" dirty="0"/>
            <a:t>年代</a:t>
          </a:r>
          <a:r>
            <a:rPr lang="en-US" altLang="zh-CN" sz="1200" b="1" dirty="0"/>
            <a:t>-</a:t>
          </a:r>
          <a:r>
            <a:rPr lang="zh-CN" altLang="en-US" sz="1200" b="1" dirty="0"/>
            <a:t>至今</a:t>
          </a:r>
          <a:r>
            <a:rPr lang="en-US" altLang="zh-CN" sz="1200" b="1" dirty="0"/>
            <a:t>)</a:t>
          </a:r>
          <a:endParaRPr lang="zh-CN" sz="1500" b="1" dirty="0">
            <a:latin typeface="+mn-lt"/>
          </a:endParaRPr>
        </a:p>
      </dgm:t>
    </dgm:pt>
    <dgm:pt modelId="{10C61B87-272E-4F99-96E9-AD2D4E72242B}" type="parTrans" cxnId="{EB83DDF6-E428-44B3-A24B-D7E9B70DA5AD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BD0CA255-D674-4089-B631-08038475807A}" type="sibTrans" cxnId="{EB83DDF6-E428-44B3-A24B-D7E9B70DA5AD}">
      <dgm:prSet/>
      <dgm:spPr/>
      <dgm:t>
        <a:bodyPr/>
        <a:lstStyle/>
        <a:p>
          <a:pPr algn="ctr"/>
          <a:endParaRPr lang="zh-CN" altLang="en-US">
            <a:solidFill>
              <a:schemeClr val="bg2">
                <a:lumMod val="10000"/>
              </a:schemeClr>
            </a:solidFill>
          </a:endParaRPr>
        </a:p>
      </dgm:t>
    </dgm:pt>
    <dgm:pt modelId="{8CCC9C4C-592F-411B-AE6D-AEA567C3B191}" type="pres">
      <dgm:prSet presAssocID="{46E2D4B4-903E-40AC-9213-9851F3FE656D}" presName="CompostProcess" presStyleCnt="0">
        <dgm:presLayoutVars>
          <dgm:dir/>
          <dgm:resizeHandles val="exact"/>
        </dgm:presLayoutVars>
      </dgm:prSet>
      <dgm:spPr/>
    </dgm:pt>
    <dgm:pt modelId="{DAEE4D4B-2C5F-4416-806F-17392C7291BE}" type="pres">
      <dgm:prSet presAssocID="{46E2D4B4-903E-40AC-9213-9851F3FE656D}" presName="arrow" presStyleLbl="bgShp" presStyleIdx="0" presStyleCnt="1" custScaleX="117647" custLinFactNeighborY="527"/>
      <dgm:spPr>
        <a:solidFill>
          <a:schemeClr val="bg1">
            <a:lumMod val="85000"/>
          </a:schemeClr>
        </a:solidFill>
      </dgm:spPr>
    </dgm:pt>
    <dgm:pt modelId="{A7487AA7-2A54-48AE-BC9B-37FE7B13BBC9}" type="pres">
      <dgm:prSet presAssocID="{46E2D4B4-903E-40AC-9213-9851F3FE656D}" presName="linearProcess" presStyleCnt="0"/>
      <dgm:spPr/>
    </dgm:pt>
    <dgm:pt modelId="{ECA85612-C954-4694-B654-D4BEACAA7E06}" type="pres">
      <dgm:prSet presAssocID="{658ED09E-4676-44E7-A2E4-30A578EDBD41}" presName="textNode" presStyleLbl="node1" presStyleIdx="0" presStyleCnt="5">
        <dgm:presLayoutVars>
          <dgm:bulletEnabled val="1"/>
        </dgm:presLayoutVars>
      </dgm:prSet>
      <dgm:spPr/>
    </dgm:pt>
    <dgm:pt modelId="{C8947A8B-A92D-4EC7-B051-5A8FB006382A}" type="pres">
      <dgm:prSet presAssocID="{ED169201-9805-4087-B13F-9F1AF160045C}" presName="sibTrans" presStyleCnt="0"/>
      <dgm:spPr/>
    </dgm:pt>
    <dgm:pt modelId="{77335EE3-FEEC-4E2F-85BB-E7FBC9043A87}" type="pres">
      <dgm:prSet presAssocID="{FB6B1618-1A11-4912-9481-7B199F0EAB33}" presName="textNode" presStyleLbl="node1" presStyleIdx="1" presStyleCnt="5">
        <dgm:presLayoutVars>
          <dgm:bulletEnabled val="1"/>
        </dgm:presLayoutVars>
      </dgm:prSet>
      <dgm:spPr/>
    </dgm:pt>
    <dgm:pt modelId="{B2E67D6B-80D0-4C0A-832C-83359879E4C3}" type="pres">
      <dgm:prSet presAssocID="{837F884C-CDC2-4964-BA5D-E9709BFB52A1}" presName="sibTrans" presStyleCnt="0"/>
      <dgm:spPr/>
    </dgm:pt>
    <dgm:pt modelId="{3E39C05E-21F8-46B9-BFA1-DDBFB3306F0A}" type="pres">
      <dgm:prSet presAssocID="{EFCCE6F5-9903-47DB-8924-A842673975DF}" presName="textNode" presStyleLbl="node1" presStyleIdx="2" presStyleCnt="5">
        <dgm:presLayoutVars>
          <dgm:bulletEnabled val="1"/>
        </dgm:presLayoutVars>
      </dgm:prSet>
      <dgm:spPr/>
    </dgm:pt>
    <dgm:pt modelId="{8DE93AF4-DC28-4E44-91F3-6DE72122092F}" type="pres">
      <dgm:prSet presAssocID="{ED0A7DDB-0571-437C-AE73-6F14D2277BAF}" presName="sibTrans" presStyleCnt="0"/>
      <dgm:spPr/>
    </dgm:pt>
    <dgm:pt modelId="{E67EEEAB-63A4-4A98-B5B5-68BA42ED2159}" type="pres">
      <dgm:prSet presAssocID="{F8EF426F-CA3A-418D-AB2C-9114C4EA50BB}" presName="textNode" presStyleLbl="node1" presStyleIdx="3" presStyleCnt="5">
        <dgm:presLayoutVars>
          <dgm:bulletEnabled val="1"/>
        </dgm:presLayoutVars>
      </dgm:prSet>
      <dgm:spPr/>
    </dgm:pt>
    <dgm:pt modelId="{7E3EF444-A913-4CA5-B658-E13EB5EA8A02}" type="pres">
      <dgm:prSet presAssocID="{B4B01C14-9C69-4295-BB5F-78F3F4B7A9CF}" presName="sibTrans" presStyleCnt="0"/>
      <dgm:spPr/>
    </dgm:pt>
    <dgm:pt modelId="{E80C4BF7-E033-4D87-9B5D-D5309BF8ABA0}" type="pres">
      <dgm:prSet presAssocID="{7CA1FEC4-5FB4-4494-A9E5-7B78CF84F9A7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A14CE502-DB40-4C9F-A279-99B6F29D3280}" type="presOf" srcId="{FB6B1618-1A11-4912-9481-7B199F0EAB33}" destId="{77335EE3-FEEC-4E2F-85BB-E7FBC9043A87}" srcOrd="0" destOrd="0" presId="urn:microsoft.com/office/officeart/2005/8/layout/hProcess9"/>
    <dgm:cxn modelId="{FCC1FD2A-13A1-4E79-9591-E4266550AD31}" type="presOf" srcId="{658ED09E-4676-44E7-A2E4-30A578EDBD41}" destId="{ECA85612-C954-4694-B654-D4BEACAA7E06}" srcOrd="0" destOrd="0" presId="urn:microsoft.com/office/officeart/2005/8/layout/hProcess9"/>
    <dgm:cxn modelId="{92EF6D3F-6A41-4D69-8611-03A89F7F8663}" srcId="{46E2D4B4-903E-40AC-9213-9851F3FE656D}" destId="{F8EF426F-CA3A-418D-AB2C-9114C4EA50BB}" srcOrd="3" destOrd="0" parTransId="{9E5D1268-8D00-427A-B7CF-31A695A916D2}" sibTransId="{B4B01C14-9C69-4295-BB5F-78F3F4B7A9CF}"/>
    <dgm:cxn modelId="{8787C35F-382D-4982-8D74-751B197AC6AD}" type="presOf" srcId="{46E2D4B4-903E-40AC-9213-9851F3FE656D}" destId="{8CCC9C4C-592F-411B-AE6D-AEA567C3B191}" srcOrd="0" destOrd="0" presId="urn:microsoft.com/office/officeart/2005/8/layout/hProcess9"/>
    <dgm:cxn modelId="{FDD90946-0AD7-4629-AC5C-1D08EF4B761D}" type="presOf" srcId="{7CA1FEC4-5FB4-4494-A9E5-7B78CF84F9A7}" destId="{E80C4BF7-E033-4D87-9B5D-D5309BF8ABA0}" srcOrd="0" destOrd="0" presId="urn:microsoft.com/office/officeart/2005/8/layout/hProcess9"/>
    <dgm:cxn modelId="{55845951-4733-4DC2-BFAE-71880746833C}" srcId="{46E2D4B4-903E-40AC-9213-9851F3FE656D}" destId="{FB6B1618-1A11-4912-9481-7B199F0EAB33}" srcOrd="1" destOrd="0" parTransId="{EA6FCAF3-3A80-43DB-AB22-2870712A0292}" sibTransId="{837F884C-CDC2-4964-BA5D-E9709BFB52A1}"/>
    <dgm:cxn modelId="{92A33479-3425-4C89-87B7-6145C5CBAF40}" srcId="{46E2D4B4-903E-40AC-9213-9851F3FE656D}" destId="{658ED09E-4676-44E7-A2E4-30A578EDBD41}" srcOrd="0" destOrd="0" parTransId="{5C109551-F51D-4828-A2BF-787C36B5A898}" sibTransId="{ED169201-9805-4087-B13F-9F1AF160045C}"/>
    <dgm:cxn modelId="{2BBFADA3-3467-4D95-9094-CE7FDD059B9C}" type="presOf" srcId="{EFCCE6F5-9903-47DB-8924-A842673975DF}" destId="{3E39C05E-21F8-46B9-BFA1-DDBFB3306F0A}" srcOrd="0" destOrd="0" presId="urn:microsoft.com/office/officeart/2005/8/layout/hProcess9"/>
    <dgm:cxn modelId="{E82C65BE-3920-45EC-8E56-863286CA5734}" type="presOf" srcId="{F8EF426F-CA3A-418D-AB2C-9114C4EA50BB}" destId="{E67EEEAB-63A4-4A98-B5B5-68BA42ED2159}" srcOrd="0" destOrd="0" presId="urn:microsoft.com/office/officeart/2005/8/layout/hProcess9"/>
    <dgm:cxn modelId="{D6B02FCF-6EBB-4C0F-BBF8-C02166B16CBA}" srcId="{46E2D4B4-903E-40AC-9213-9851F3FE656D}" destId="{EFCCE6F5-9903-47DB-8924-A842673975DF}" srcOrd="2" destOrd="0" parTransId="{8162A566-14E4-4C88-BC66-1E880B4F273F}" sibTransId="{ED0A7DDB-0571-437C-AE73-6F14D2277BAF}"/>
    <dgm:cxn modelId="{EB83DDF6-E428-44B3-A24B-D7E9B70DA5AD}" srcId="{46E2D4B4-903E-40AC-9213-9851F3FE656D}" destId="{7CA1FEC4-5FB4-4494-A9E5-7B78CF84F9A7}" srcOrd="4" destOrd="0" parTransId="{10C61B87-272E-4F99-96E9-AD2D4E72242B}" sibTransId="{BD0CA255-D674-4089-B631-08038475807A}"/>
    <dgm:cxn modelId="{8FE83E40-510B-4270-9007-6085D77ED081}" type="presParOf" srcId="{8CCC9C4C-592F-411B-AE6D-AEA567C3B191}" destId="{DAEE4D4B-2C5F-4416-806F-17392C7291BE}" srcOrd="0" destOrd="0" presId="urn:microsoft.com/office/officeart/2005/8/layout/hProcess9"/>
    <dgm:cxn modelId="{1EB89483-A643-4DFD-8F16-DB0962674230}" type="presParOf" srcId="{8CCC9C4C-592F-411B-AE6D-AEA567C3B191}" destId="{A7487AA7-2A54-48AE-BC9B-37FE7B13BBC9}" srcOrd="1" destOrd="0" presId="urn:microsoft.com/office/officeart/2005/8/layout/hProcess9"/>
    <dgm:cxn modelId="{27490173-6B79-421A-B25B-813AA29F7C27}" type="presParOf" srcId="{A7487AA7-2A54-48AE-BC9B-37FE7B13BBC9}" destId="{ECA85612-C954-4694-B654-D4BEACAA7E06}" srcOrd="0" destOrd="0" presId="urn:microsoft.com/office/officeart/2005/8/layout/hProcess9"/>
    <dgm:cxn modelId="{EDB499EA-F2EF-460D-B8B7-7C02A1259045}" type="presParOf" srcId="{A7487AA7-2A54-48AE-BC9B-37FE7B13BBC9}" destId="{C8947A8B-A92D-4EC7-B051-5A8FB006382A}" srcOrd="1" destOrd="0" presId="urn:microsoft.com/office/officeart/2005/8/layout/hProcess9"/>
    <dgm:cxn modelId="{FF008E22-09AD-4266-8114-93026DA2F095}" type="presParOf" srcId="{A7487AA7-2A54-48AE-BC9B-37FE7B13BBC9}" destId="{77335EE3-FEEC-4E2F-85BB-E7FBC9043A87}" srcOrd="2" destOrd="0" presId="urn:microsoft.com/office/officeart/2005/8/layout/hProcess9"/>
    <dgm:cxn modelId="{E619F066-0BA5-449F-AE65-DEDB394B4635}" type="presParOf" srcId="{A7487AA7-2A54-48AE-BC9B-37FE7B13BBC9}" destId="{B2E67D6B-80D0-4C0A-832C-83359879E4C3}" srcOrd="3" destOrd="0" presId="urn:microsoft.com/office/officeart/2005/8/layout/hProcess9"/>
    <dgm:cxn modelId="{206A8A4E-8E52-46B0-AA45-13D5CE00F77E}" type="presParOf" srcId="{A7487AA7-2A54-48AE-BC9B-37FE7B13BBC9}" destId="{3E39C05E-21F8-46B9-BFA1-DDBFB3306F0A}" srcOrd="4" destOrd="0" presId="urn:microsoft.com/office/officeart/2005/8/layout/hProcess9"/>
    <dgm:cxn modelId="{B1AA70B2-B17A-4128-A25F-AB1D8E410001}" type="presParOf" srcId="{A7487AA7-2A54-48AE-BC9B-37FE7B13BBC9}" destId="{8DE93AF4-DC28-4E44-91F3-6DE72122092F}" srcOrd="5" destOrd="0" presId="urn:microsoft.com/office/officeart/2005/8/layout/hProcess9"/>
    <dgm:cxn modelId="{22E57C40-E014-46B9-8ECB-8EE8946A7BB7}" type="presParOf" srcId="{A7487AA7-2A54-48AE-BC9B-37FE7B13BBC9}" destId="{E67EEEAB-63A4-4A98-B5B5-68BA42ED2159}" srcOrd="6" destOrd="0" presId="urn:microsoft.com/office/officeart/2005/8/layout/hProcess9"/>
    <dgm:cxn modelId="{17B15400-653E-4A43-85EC-1A1B62C7204F}" type="presParOf" srcId="{A7487AA7-2A54-48AE-BC9B-37FE7B13BBC9}" destId="{7E3EF444-A913-4CA5-B658-E13EB5EA8A02}" srcOrd="7" destOrd="0" presId="urn:microsoft.com/office/officeart/2005/8/layout/hProcess9"/>
    <dgm:cxn modelId="{A961ED4F-043B-4EF9-94DB-A184FD8A2694}" type="presParOf" srcId="{A7487AA7-2A54-48AE-BC9B-37FE7B13BBC9}" destId="{E80C4BF7-E033-4D87-9B5D-D5309BF8ABA0}" srcOrd="8" destOrd="0" presId="urn:microsoft.com/office/officeart/2005/8/layout/hProcess9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EE4D4B-2C5F-4416-806F-17392C7291BE}">
      <dsp:nvSpPr>
        <dsp:cNvPr id="0" name=""/>
        <dsp:cNvSpPr/>
      </dsp:nvSpPr>
      <dsp:spPr>
        <a:xfrm>
          <a:off x="2" y="0"/>
          <a:ext cx="11400546" cy="1743234"/>
        </a:xfrm>
        <a:prstGeom prst="rightArrow">
          <a:avLst/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A85612-C954-4694-B654-D4BEACAA7E06}">
      <dsp:nvSpPr>
        <dsp:cNvPr id="0" name=""/>
        <dsp:cNvSpPr/>
      </dsp:nvSpPr>
      <dsp:spPr>
        <a:xfrm>
          <a:off x="3340" y="522970"/>
          <a:ext cx="2010683" cy="69729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1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蒸汽机汽车</a:t>
          </a:r>
          <a:br>
            <a:rPr lang="en-US" alt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</a:br>
          <a:r>
            <a:rPr 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阶段</a:t>
          </a:r>
          <a:br>
            <a:rPr lang="en-US" altLang="zh-CN" sz="1200" kern="1200" dirty="0">
              <a:latin typeface="+mn-lt"/>
            </a:rPr>
          </a:br>
          <a:r>
            <a:rPr lang="en-US" sz="1200" b="1" kern="1200" dirty="0"/>
            <a:t>(1800-1872)</a:t>
          </a:r>
          <a:endParaRPr lang="zh-CN" sz="1500" b="1" kern="1200" dirty="0">
            <a:latin typeface="+mn-lt"/>
          </a:endParaRPr>
        </a:p>
      </dsp:txBody>
      <dsp:txXfrm>
        <a:off x="37379" y="557009"/>
        <a:ext cx="1942605" cy="629215"/>
      </dsp:txXfrm>
    </dsp:sp>
    <dsp:sp modelId="{77335EE3-FEEC-4E2F-85BB-E7FBC9043A87}">
      <dsp:nvSpPr>
        <dsp:cNvPr id="0" name=""/>
        <dsp:cNvSpPr/>
      </dsp:nvSpPr>
      <dsp:spPr>
        <a:xfrm>
          <a:off x="2349137" y="522970"/>
          <a:ext cx="2010683" cy="69729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1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蒸汽机汽车</a:t>
          </a:r>
          <a:r>
            <a:rPr lang="en-US" alt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-</a:t>
          </a:r>
          <a:br>
            <a:rPr lang="en-US" alt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</a:br>
          <a:r>
            <a:rPr lang="zh-CN" altLang="en-US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电动汽车阶段</a:t>
          </a:r>
          <a:br>
            <a:rPr lang="en-US" altLang="zh-CN" sz="1200" b="1" kern="1200" dirty="0">
              <a:latin typeface="+mn-lt"/>
            </a:rPr>
          </a:br>
          <a:r>
            <a:rPr lang="en-US" altLang="zh-CN" sz="1200" b="1" kern="1200" dirty="0">
              <a:latin typeface="+mn-lt"/>
            </a:rPr>
            <a:t>(</a:t>
          </a:r>
          <a:r>
            <a:rPr lang="en-US" altLang="zh-CN" sz="1200" b="1" kern="1200" dirty="0"/>
            <a:t>1873-1885)</a:t>
          </a:r>
          <a:endParaRPr lang="zh-CN" sz="1500" b="1" kern="1200" dirty="0">
            <a:latin typeface="+mn-lt"/>
          </a:endParaRPr>
        </a:p>
      </dsp:txBody>
      <dsp:txXfrm>
        <a:off x="2383176" y="557009"/>
        <a:ext cx="1942605" cy="629215"/>
      </dsp:txXfrm>
    </dsp:sp>
    <dsp:sp modelId="{3E39C05E-21F8-46B9-BFA1-DDBFB3306F0A}">
      <dsp:nvSpPr>
        <dsp:cNvPr id="0" name=""/>
        <dsp:cNvSpPr/>
      </dsp:nvSpPr>
      <dsp:spPr>
        <a:xfrm>
          <a:off x="4694934" y="522970"/>
          <a:ext cx="2010683" cy="69729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1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b="1" kern="1200" dirty="0">
              <a:solidFill>
                <a:schemeClr val="tx1"/>
              </a:solidFill>
              <a:latin typeface="+mn-lt"/>
            </a:rPr>
            <a:t>蒸汽机汽车</a:t>
          </a:r>
          <a:r>
            <a:rPr lang="en-US" altLang="zh-CN" sz="1100" b="1" kern="1200" dirty="0">
              <a:solidFill>
                <a:schemeClr val="tx1"/>
              </a:solidFill>
              <a:latin typeface="+mn-lt"/>
            </a:rPr>
            <a:t>-</a:t>
          </a:r>
          <a:r>
            <a:rPr lang="zh-CN" altLang="en-US" sz="1100" b="1" kern="1200" dirty="0">
              <a:solidFill>
                <a:schemeClr val="tx1"/>
              </a:solidFill>
              <a:latin typeface="+mn-lt"/>
            </a:rPr>
            <a:t>电动汽车</a:t>
          </a:r>
          <a:r>
            <a:rPr lang="en-US" altLang="zh-CN" sz="1100" b="1" kern="1200" dirty="0">
              <a:solidFill>
                <a:schemeClr val="tx1"/>
              </a:solidFill>
              <a:latin typeface="+mn-lt"/>
            </a:rPr>
            <a:t>-</a:t>
          </a:r>
          <a:r>
            <a:rPr lang="zh-CN" altLang="en-US" sz="1100" b="1" kern="1200" dirty="0">
              <a:solidFill>
                <a:schemeClr val="tx1"/>
              </a:solidFill>
              <a:latin typeface="+mn-lt"/>
            </a:rPr>
            <a:t>燃油汽车并行阶段</a:t>
          </a:r>
          <a:br>
            <a:rPr lang="en-US" altLang="zh-CN" sz="1000" kern="1200" dirty="0">
              <a:latin typeface="+mn-lt"/>
            </a:rPr>
          </a:br>
          <a:r>
            <a:rPr lang="en-US" altLang="zh-CN" sz="1200" b="1" kern="1200" dirty="0">
              <a:latin typeface="+mn-lt"/>
            </a:rPr>
            <a:t>(</a:t>
          </a:r>
          <a:r>
            <a:rPr lang="en-US" altLang="zh-CN" sz="1200" b="1" kern="1200" dirty="0"/>
            <a:t>1885-1925</a:t>
          </a:r>
          <a:r>
            <a:rPr lang="en-US" altLang="zh-CN" sz="1200" b="1" kern="1200" dirty="0">
              <a:latin typeface="+mn-lt"/>
            </a:rPr>
            <a:t>)</a:t>
          </a:r>
          <a:endParaRPr lang="zh-CN" sz="1500" b="1" kern="1200" dirty="0">
            <a:latin typeface="+mn-lt"/>
          </a:endParaRPr>
        </a:p>
      </dsp:txBody>
      <dsp:txXfrm>
        <a:off x="4728973" y="557009"/>
        <a:ext cx="1942605" cy="629215"/>
      </dsp:txXfrm>
    </dsp:sp>
    <dsp:sp modelId="{E67EEEAB-63A4-4A98-B5B5-68BA42ED2159}">
      <dsp:nvSpPr>
        <dsp:cNvPr id="0" name=""/>
        <dsp:cNvSpPr/>
      </dsp:nvSpPr>
      <dsp:spPr>
        <a:xfrm>
          <a:off x="7040731" y="522970"/>
          <a:ext cx="2010683" cy="69729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1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schemeClr val="tx1"/>
              </a:solidFill>
              <a:latin typeface="+mn-lt"/>
            </a:rPr>
            <a:t>燃油汽车</a:t>
          </a:r>
          <a:br>
            <a:rPr lang="en-US" altLang="zh-CN" sz="1200" b="1" kern="1200" dirty="0">
              <a:solidFill>
                <a:schemeClr val="tx1"/>
              </a:solidFill>
              <a:latin typeface="+mn-lt"/>
            </a:rPr>
          </a:br>
          <a:r>
            <a:rPr lang="zh-CN" altLang="en-US" sz="1200" b="1" kern="1200" dirty="0">
              <a:solidFill>
                <a:schemeClr val="tx1"/>
              </a:solidFill>
              <a:latin typeface="+mn-lt"/>
            </a:rPr>
            <a:t>独霸阶段</a:t>
          </a:r>
          <a:br>
            <a:rPr lang="en-US" altLang="zh-CN" sz="1200" kern="1200" dirty="0">
              <a:latin typeface="+mn-lt"/>
            </a:rPr>
          </a:br>
          <a:r>
            <a:rPr lang="en-US" altLang="zh-CN" sz="1200" kern="1200" dirty="0">
              <a:latin typeface="+mn-lt"/>
            </a:rPr>
            <a:t>(</a:t>
          </a:r>
          <a:r>
            <a:rPr lang="en-US" altLang="zh-CN" sz="1200" b="1" kern="1200" dirty="0"/>
            <a:t>1925-1960</a:t>
          </a:r>
          <a:r>
            <a:rPr lang="zh-CN" altLang="en-US" sz="1200" b="1" kern="1200" dirty="0"/>
            <a:t>年代</a:t>
          </a:r>
          <a:r>
            <a:rPr lang="en-US" altLang="zh-CN" sz="1200" b="1" kern="1200" dirty="0"/>
            <a:t>)</a:t>
          </a:r>
          <a:endParaRPr lang="zh-CN" sz="1500" kern="1200" dirty="0">
            <a:latin typeface="+mn-lt"/>
          </a:endParaRPr>
        </a:p>
      </dsp:txBody>
      <dsp:txXfrm>
        <a:off x="7074770" y="557009"/>
        <a:ext cx="1942605" cy="629215"/>
      </dsp:txXfrm>
    </dsp:sp>
    <dsp:sp modelId="{E80C4BF7-E033-4D87-9B5D-D5309BF8ABA0}">
      <dsp:nvSpPr>
        <dsp:cNvPr id="0" name=""/>
        <dsp:cNvSpPr/>
      </dsp:nvSpPr>
      <dsp:spPr>
        <a:xfrm>
          <a:off x="9386528" y="522970"/>
          <a:ext cx="2010683" cy="69729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1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schemeClr val="tx1"/>
              </a:solidFill>
              <a:latin typeface="+mn-lt"/>
            </a:rPr>
            <a:t>电动汽车曙光渐显直至复兴阶段</a:t>
          </a:r>
          <a:br>
            <a:rPr lang="en-US" altLang="zh-CN" sz="1200" kern="1200" dirty="0">
              <a:latin typeface="+mn-lt"/>
            </a:rPr>
          </a:br>
          <a:r>
            <a:rPr lang="en-US" altLang="zh-CN" sz="1200" b="1" kern="1200" dirty="0">
              <a:latin typeface="+mn-lt"/>
            </a:rPr>
            <a:t>(</a:t>
          </a:r>
          <a:r>
            <a:rPr lang="en-US" altLang="zh-CN" sz="1200" b="1" kern="1200" dirty="0"/>
            <a:t>1960</a:t>
          </a:r>
          <a:r>
            <a:rPr lang="zh-CN" altLang="en-US" sz="1200" b="1" kern="1200" dirty="0"/>
            <a:t>年代</a:t>
          </a:r>
          <a:r>
            <a:rPr lang="en-US" altLang="zh-CN" sz="1200" b="1" kern="1200" dirty="0"/>
            <a:t>-</a:t>
          </a:r>
          <a:r>
            <a:rPr lang="zh-CN" altLang="en-US" sz="1200" b="1" kern="1200" dirty="0"/>
            <a:t>至今</a:t>
          </a:r>
          <a:r>
            <a:rPr lang="en-US" altLang="zh-CN" sz="1200" b="1" kern="1200" dirty="0"/>
            <a:t>)</a:t>
          </a:r>
          <a:endParaRPr lang="zh-CN" sz="1500" b="1" kern="1200" dirty="0">
            <a:latin typeface="+mn-lt"/>
          </a:endParaRPr>
        </a:p>
      </dsp:txBody>
      <dsp:txXfrm>
        <a:off x="9420567" y="557009"/>
        <a:ext cx="1942605" cy="6292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EE4D4B-2C5F-4416-806F-17392C7291BE}">
      <dsp:nvSpPr>
        <dsp:cNvPr id="0" name=""/>
        <dsp:cNvSpPr/>
      </dsp:nvSpPr>
      <dsp:spPr>
        <a:xfrm>
          <a:off x="2" y="0"/>
          <a:ext cx="10611224" cy="1606632"/>
        </a:xfrm>
        <a:prstGeom prst="rightArrow">
          <a:avLst/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A85612-C954-4694-B654-D4BEACAA7E06}">
      <dsp:nvSpPr>
        <dsp:cNvPr id="0" name=""/>
        <dsp:cNvSpPr/>
      </dsp:nvSpPr>
      <dsp:spPr>
        <a:xfrm>
          <a:off x="3108" y="481989"/>
          <a:ext cx="1871472" cy="64265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1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蒸汽机汽车</a:t>
          </a:r>
          <a:br>
            <a:rPr lang="en-US" alt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</a:br>
          <a:r>
            <a:rPr 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阶段</a:t>
          </a:r>
          <a:br>
            <a:rPr lang="en-US" altLang="zh-CN" sz="1200" kern="1200" dirty="0">
              <a:latin typeface="+mn-lt"/>
            </a:rPr>
          </a:br>
          <a:r>
            <a:rPr lang="en-US" sz="1200" b="1" kern="1200" dirty="0"/>
            <a:t>(1800-1872)</a:t>
          </a:r>
          <a:endParaRPr lang="zh-CN" sz="1500" b="1" kern="1200" dirty="0">
            <a:latin typeface="+mn-lt"/>
          </a:endParaRPr>
        </a:p>
      </dsp:txBody>
      <dsp:txXfrm>
        <a:off x="34480" y="513361"/>
        <a:ext cx="1808728" cy="579909"/>
      </dsp:txXfrm>
    </dsp:sp>
    <dsp:sp modelId="{77335EE3-FEEC-4E2F-85BB-E7FBC9043A87}">
      <dsp:nvSpPr>
        <dsp:cNvPr id="0" name=""/>
        <dsp:cNvSpPr/>
      </dsp:nvSpPr>
      <dsp:spPr>
        <a:xfrm>
          <a:off x="2186493" y="481989"/>
          <a:ext cx="1871472" cy="64265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1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蒸汽机汽车</a:t>
          </a:r>
          <a:r>
            <a:rPr lang="en-US" alt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-</a:t>
          </a:r>
          <a:br>
            <a:rPr lang="en-US" altLang="zh-CN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</a:br>
          <a:r>
            <a:rPr lang="zh-CN" altLang="en-US" sz="1200" b="1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rPr>
            <a:t>电动汽车阶段</a:t>
          </a:r>
          <a:br>
            <a:rPr lang="en-US" altLang="zh-CN" sz="1200" b="1" kern="1200" dirty="0">
              <a:latin typeface="+mn-lt"/>
            </a:rPr>
          </a:br>
          <a:r>
            <a:rPr lang="en-US" altLang="zh-CN" sz="1200" b="1" kern="1200" dirty="0">
              <a:latin typeface="+mn-lt"/>
            </a:rPr>
            <a:t>(</a:t>
          </a:r>
          <a:r>
            <a:rPr lang="en-US" altLang="zh-CN" sz="1200" b="1" kern="1200" dirty="0"/>
            <a:t>1873-1885)</a:t>
          </a:r>
          <a:endParaRPr lang="zh-CN" sz="1500" b="1" kern="1200" dirty="0">
            <a:latin typeface="+mn-lt"/>
          </a:endParaRPr>
        </a:p>
      </dsp:txBody>
      <dsp:txXfrm>
        <a:off x="2217865" y="513361"/>
        <a:ext cx="1808728" cy="579909"/>
      </dsp:txXfrm>
    </dsp:sp>
    <dsp:sp modelId="{3E39C05E-21F8-46B9-BFA1-DDBFB3306F0A}">
      <dsp:nvSpPr>
        <dsp:cNvPr id="0" name=""/>
        <dsp:cNvSpPr/>
      </dsp:nvSpPr>
      <dsp:spPr>
        <a:xfrm>
          <a:off x="4369878" y="481989"/>
          <a:ext cx="1871472" cy="64265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1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b="1" kern="1200" dirty="0">
              <a:solidFill>
                <a:schemeClr val="tx1"/>
              </a:solidFill>
              <a:latin typeface="+mn-lt"/>
            </a:rPr>
            <a:t>蒸汽机汽车</a:t>
          </a:r>
          <a:r>
            <a:rPr lang="en-US" altLang="zh-CN" sz="1100" b="1" kern="1200" dirty="0">
              <a:solidFill>
                <a:schemeClr val="tx1"/>
              </a:solidFill>
              <a:latin typeface="+mn-lt"/>
            </a:rPr>
            <a:t>-</a:t>
          </a:r>
          <a:r>
            <a:rPr lang="zh-CN" altLang="en-US" sz="1100" b="1" kern="1200" dirty="0">
              <a:solidFill>
                <a:schemeClr val="tx1"/>
              </a:solidFill>
              <a:latin typeface="+mn-lt"/>
            </a:rPr>
            <a:t>电动汽车</a:t>
          </a:r>
          <a:r>
            <a:rPr lang="en-US" altLang="zh-CN" sz="1100" b="1" kern="1200" dirty="0">
              <a:solidFill>
                <a:schemeClr val="tx1"/>
              </a:solidFill>
              <a:latin typeface="+mn-lt"/>
            </a:rPr>
            <a:t>-</a:t>
          </a:r>
          <a:r>
            <a:rPr lang="zh-CN" altLang="en-US" sz="1100" b="1" kern="1200" dirty="0">
              <a:solidFill>
                <a:schemeClr val="tx1"/>
              </a:solidFill>
              <a:latin typeface="+mn-lt"/>
            </a:rPr>
            <a:t>燃油汽车并行阶段</a:t>
          </a:r>
          <a:br>
            <a:rPr lang="en-US" altLang="zh-CN" sz="1000" kern="1200" dirty="0">
              <a:latin typeface="+mn-lt"/>
            </a:rPr>
          </a:br>
          <a:r>
            <a:rPr lang="en-US" altLang="zh-CN" sz="1200" b="1" kern="1200" dirty="0">
              <a:latin typeface="+mn-lt"/>
            </a:rPr>
            <a:t>(</a:t>
          </a:r>
          <a:r>
            <a:rPr lang="en-US" altLang="zh-CN" sz="1200" b="1" kern="1200" dirty="0"/>
            <a:t>1885-1925</a:t>
          </a:r>
          <a:r>
            <a:rPr lang="en-US" altLang="zh-CN" sz="1200" b="1" kern="1200" dirty="0">
              <a:latin typeface="+mn-lt"/>
            </a:rPr>
            <a:t>)</a:t>
          </a:r>
          <a:endParaRPr lang="zh-CN" sz="1500" b="1" kern="1200" dirty="0">
            <a:latin typeface="+mn-lt"/>
          </a:endParaRPr>
        </a:p>
      </dsp:txBody>
      <dsp:txXfrm>
        <a:off x="4401250" y="513361"/>
        <a:ext cx="1808728" cy="579909"/>
      </dsp:txXfrm>
    </dsp:sp>
    <dsp:sp modelId="{E67EEEAB-63A4-4A98-B5B5-68BA42ED2159}">
      <dsp:nvSpPr>
        <dsp:cNvPr id="0" name=""/>
        <dsp:cNvSpPr/>
      </dsp:nvSpPr>
      <dsp:spPr>
        <a:xfrm>
          <a:off x="6553263" y="481989"/>
          <a:ext cx="1871472" cy="64265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1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schemeClr val="tx1"/>
              </a:solidFill>
              <a:latin typeface="+mn-lt"/>
            </a:rPr>
            <a:t>燃油汽车</a:t>
          </a:r>
          <a:br>
            <a:rPr lang="en-US" altLang="zh-CN" sz="1200" b="1" kern="1200" dirty="0">
              <a:solidFill>
                <a:schemeClr val="tx1"/>
              </a:solidFill>
              <a:latin typeface="+mn-lt"/>
            </a:rPr>
          </a:br>
          <a:r>
            <a:rPr lang="zh-CN" altLang="en-US" sz="1200" b="1" kern="1200" dirty="0">
              <a:solidFill>
                <a:schemeClr val="tx1"/>
              </a:solidFill>
              <a:latin typeface="+mn-lt"/>
            </a:rPr>
            <a:t>独霸阶段</a:t>
          </a:r>
          <a:br>
            <a:rPr lang="en-US" altLang="zh-CN" sz="1200" kern="1200" dirty="0">
              <a:latin typeface="+mn-lt"/>
            </a:rPr>
          </a:br>
          <a:r>
            <a:rPr lang="en-US" altLang="zh-CN" sz="1200" kern="1200" dirty="0">
              <a:latin typeface="+mn-lt"/>
            </a:rPr>
            <a:t>(</a:t>
          </a:r>
          <a:r>
            <a:rPr lang="en-US" altLang="zh-CN" sz="1200" b="1" kern="1200" dirty="0"/>
            <a:t>1925-1960</a:t>
          </a:r>
          <a:r>
            <a:rPr lang="zh-CN" altLang="en-US" sz="1200" b="1" kern="1200" dirty="0"/>
            <a:t>年代</a:t>
          </a:r>
          <a:r>
            <a:rPr lang="en-US" altLang="zh-CN" sz="1200" b="1" kern="1200" dirty="0"/>
            <a:t>)</a:t>
          </a:r>
          <a:endParaRPr lang="zh-CN" sz="1500" kern="1200" dirty="0">
            <a:latin typeface="+mn-lt"/>
          </a:endParaRPr>
        </a:p>
      </dsp:txBody>
      <dsp:txXfrm>
        <a:off x="6584635" y="513361"/>
        <a:ext cx="1808728" cy="579909"/>
      </dsp:txXfrm>
    </dsp:sp>
    <dsp:sp modelId="{E80C4BF7-E033-4D87-9B5D-D5309BF8ABA0}">
      <dsp:nvSpPr>
        <dsp:cNvPr id="0" name=""/>
        <dsp:cNvSpPr/>
      </dsp:nvSpPr>
      <dsp:spPr>
        <a:xfrm>
          <a:off x="8736648" y="481989"/>
          <a:ext cx="1871472" cy="642653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1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1" kern="1200" dirty="0">
              <a:solidFill>
                <a:schemeClr val="tx1"/>
              </a:solidFill>
              <a:latin typeface="+mn-lt"/>
            </a:rPr>
            <a:t>电动汽车曙光渐显直至复兴阶段</a:t>
          </a:r>
          <a:br>
            <a:rPr lang="en-US" altLang="zh-CN" sz="1200" kern="1200" dirty="0">
              <a:latin typeface="+mn-lt"/>
            </a:rPr>
          </a:br>
          <a:r>
            <a:rPr lang="en-US" altLang="zh-CN" sz="1200" b="1" kern="1200" dirty="0">
              <a:latin typeface="+mn-lt"/>
            </a:rPr>
            <a:t>(</a:t>
          </a:r>
          <a:r>
            <a:rPr lang="en-US" altLang="zh-CN" sz="1200" b="1" kern="1200" dirty="0"/>
            <a:t>1960</a:t>
          </a:r>
          <a:r>
            <a:rPr lang="zh-CN" altLang="en-US" sz="1200" b="1" kern="1200" dirty="0"/>
            <a:t>年代</a:t>
          </a:r>
          <a:r>
            <a:rPr lang="en-US" altLang="zh-CN" sz="1200" b="1" kern="1200" dirty="0"/>
            <a:t>-</a:t>
          </a:r>
          <a:r>
            <a:rPr lang="zh-CN" altLang="en-US" sz="1200" b="1" kern="1200" dirty="0"/>
            <a:t>至今</a:t>
          </a:r>
          <a:r>
            <a:rPr lang="en-US" altLang="zh-CN" sz="1200" b="1" kern="1200" dirty="0"/>
            <a:t>)</a:t>
          </a:r>
          <a:endParaRPr lang="zh-CN" sz="1500" b="1" kern="1200" dirty="0">
            <a:latin typeface="+mn-lt"/>
          </a:endParaRPr>
        </a:p>
      </dsp:txBody>
      <dsp:txXfrm>
        <a:off x="8768020" y="513361"/>
        <a:ext cx="1808728" cy="5799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87E37-5DF3-4F05-9820-8C2AAF7822D3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064B69-8B7E-4C6B-934B-FA51505F0BB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413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64B69-8B7E-4C6B-934B-FA51505F0BB8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004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64B69-8B7E-4C6B-934B-FA51505F0BB8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140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64B69-8B7E-4C6B-934B-FA51505F0BB8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427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64B69-8B7E-4C6B-934B-FA51505F0BB8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307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64B69-8B7E-4C6B-934B-FA51505F0BB8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717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64B69-8B7E-4C6B-934B-FA51505F0BB8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091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64B69-8B7E-4C6B-934B-FA51505F0BB8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220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64B69-8B7E-4C6B-934B-FA51505F0BB8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041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64B69-8B7E-4C6B-934B-FA51505F0BB8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599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957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609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458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909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04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5831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19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155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835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479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933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alpha val="63000"/>
                <a:lumMod val="77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CDA56-1B1F-4508-A296-04B755FC9EDF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48397-B2FA-472E-984B-EF071D1CEA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347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3.jpeg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microsoft.com/office/2007/relationships/diagramDrawing" Target="../diagrams/drawing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12" Type="http://schemas.openxmlformats.org/officeDocument/2006/relationships/image" Target="../media/image7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6.jpeg"/><Relationship Id="rId5" Type="http://schemas.openxmlformats.org/officeDocument/2006/relationships/diagramColors" Target="../diagrams/colors1.xml"/><Relationship Id="rId10" Type="http://schemas.openxmlformats.org/officeDocument/2006/relationships/image" Target="../media/image5.jpe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9" b="11609"/>
          <a:stretch/>
        </p:blipFill>
        <p:spPr>
          <a:xfrm>
            <a:off x="0" y="-43543"/>
            <a:ext cx="12242390" cy="6901543"/>
          </a:xfrm>
          <a:prstGeom prst="rect">
            <a:avLst/>
          </a:prstGeom>
        </p:spPr>
      </p:pic>
      <p:sp>
        <p:nvSpPr>
          <p:cNvPr id="200" name="任意多边形 199"/>
          <p:cNvSpPr/>
          <p:nvPr/>
        </p:nvSpPr>
        <p:spPr>
          <a:xfrm>
            <a:off x="5021941" y="-43545"/>
            <a:ext cx="7170059" cy="6901543"/>
          </a:xfrm>
          <a:custGeom>
            <a:avLst/>
            <a:gdLst>
              <a:gd name="connsiteX0" fmla="*/ 1725386 w 7170059"/>
              <a:gd name="connsiteY0" fmla="*/ 0 h 6901543"/>
              <a:gd name="connsiteX1" fmla="*/ 7170059 w 7170059"/>
              <a:gd name="connsiteY1" fmla="*/ 0 h 6901543"/>
              <a:gd name="connsiteX2" fmla="*/ 7170059 w 7170059"/>
              <a:gd name="connsiteY2" fmla="*/ 6901543 h 6901543"/>
              <a:gd name="connsiteX3" fmla="*/ 0 w 7170059"/>
              <a:gd name="connsiteY3" fmla="*/ 6901543 h 690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70059" h="6901543">
                <a:moveTo>
                  <a:pt x="1725386" y="0"/>
                </a:moveTo>
                <a:lnTo>
                  <a:pt x="7170059" y="0"/>
                </a:lnTo>
                <a:lnTo>
                  <a:pt x="7170059" y="6901543"/>
                </a:lnTo>
                <a:lnTo>
                  <a:pt x="0" y="690154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346210" y="1796052"/>
            <a:ext cx="5089941" cy="1462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仿宋_GB2312" panose="02010609030101010101" pitchFamily="49" charset="-122"/>
                <a:ea typeface="仿宋_GB2312" panose="02010609030101010101" pitchFamily="49" charset="-122"/>
              </a:rPr>
              <a:t>看各路豪杰风驰电掣，</a:t>
            </a:r>
            <a:br>
              <a:rPr lang="en-US" altLang="zh-CN" sz="3600" dirty="0">
                <a:solidFill>
                  <a:schemeClr val="bg1"/>
                </a:solidFill>
                <a:latin typeface="仿宋_GB2312" panose="02010609030101010101" pitchFamily="49" charset="-122"/>
                <a:ea typeface="仿宋_GB2312" panose="02010609030101010101" pitchFamily="49" charset="-122"/>
              </a:rPr>
            </a:br>
            <a:r>
              <a:rPr lang="zh-CN" altLang="en-US" sz="3600" dirty="0">
                <a:solidFill>
                  <a:schemeClr val="bg1"/>
                </a:solidFill>
                <a:latin typeface="仿宋_GB2312" panose="02010609030101010101" pitchFamily="49" charset="-122"/>
                <a:ea typeface="仿宋_GB2312" panose="02010609030101010101" pitchFamily="49" charset="-122"/>
              </a:rPr>
              <a:t>问八方诸侯谁领风骚？</a:t>
            </a:r>
            <a:endParaRPr lang="en-US" altLang="zh-CN" sz="3600" dirty="0">
              <a:solidFill>
                <a:schemeClr val="bg1"/>
              </a:solidFill>
              <a:latin typeface="仿宋_GB2312" panose="02010609030101010101" pitchFamily="49" charset="-122"/>
              <a:ea typeface="仿宋_GB2312" panose="02010609030101010101" pitchFamily="49" charset="-122"/>
            </a:endParaRPr>
          </a:p>
        </p:txBody>
      </p:sp>
      <p:sp>
        <p:nvSpPr>
          <p:cNvPr id="206" name="任意多边形 205"/>
          <p:cNvSpPr/>
          <p:nvPr/>
        </p:nvSpPr>
        <p:spPr>
          <a:xfrm>
            <a:off x="4905246" y="-43544"/>
            <a:ext cx="7170059" cy="6901543"/>
          </a:xfrm>
          <a:custGeom>
            <a:avLst/>
            <a:gdLst>
              <a:gd name="connsiteX0" fmla="*/ 1725386 w 7170059"/>
              <a:gd name="connsiteY0" fmla="*/ 0 h 6901543"/>
              <a:gd name="connsiteX1" fmla="*/ 1839397 w 7170059"/>
              <a:gd name="connsiteY1" fmla="*/ 0 h 6901543"/>
              <a:gd name="connsiteX2" fmla="*/ 114011 w 7170059"/>
              <a:gd name="connsiteY2" fmla="*/ 6901542 h 6901543"/>
              <a:gd name="connsiteX3" fmla="*/ 7170059 w 7170059"/>
              <a:gd name="connsiteY3" fmla="*/ 6901542 h 6901543"/>
              <a:gd name="connsiteX4" fmla="*/ 7170059 w 7170059"/>
              <a:gd name="connsiteY4" fmla="*/ 6901543 h 6901543"/>
              <a:gd name="connsiteX5" fmla="*/ 0 w 7170059"/>
              <a:gd name="connsiteY5" fmla="*/ 6901543 h 690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70059" h="6901543">
                <a:moveTo>
                  <a:pt x="1725386" y="0"/>
                </a:moveTo>
                <a:lnTo>
                  <a:pt x="1839397" y="0"/>
                </a:lnTo>
                <a:lnTo>
                  <a:pt x="114011" y="6901542"/>
                </a:lnTo>
                <a:lnTo>
                  <a:pt x="7170059" y="6901542"/>
                </a:lnTo>
                <a:lnTo>
                  <a:pt x="7170059" y="6901543"/>
                </a:lnTo>
                <a:lnTo>
                  <a:pt x="0" y="690154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55EEED2-4E2C-484B-82AF-EC5DA751C3B3}"/>
              </a:ext>
            </a:extLst>
          </p:cNvPr>
          <p:cNvSpPr txBox="1"/>
          <p:nvPr/>
        </p:nvSpPr>
        <p:spPr>
          <a:xfrm>
            <a:off x="6399810" y="4956643"/>
            <a:ext cx="5175765" cy="527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bg1"/>
                </a:solidFill>
                <a:ea typeface="仿宋_GB2312" panose="02010609030101010101" pitchFamily="49" charset="-122"/>
              </a:rPr>
              <a:t>团队成员：陈翻   </a:t>
            </a:r>
            <a:r>
              <a:rPr lang="en-US" altLang="zh-CN" sz="2400" b="1" dirty="0" err="1">
                <a:solidFill>
                  <a:schemeClr val="bg1"/>
                </a:solidFill>
                <a:ea typeface="仿宋_GB2312" panose="02010609030101010101" pitchFamily="49" charset="-122"/>
              </a:rPr>
              <a:t>Jolin</a:t>
            </a:r>
            <a:r>
              <a:rPr lang="en-US" altLang="zh-CN" sz="2400" b="1" dirty="0">
                <a:solidFill>
                  <a:schemeClr val="bg1"/>
                </a:solidFill>
                <a:ea typeface="仿宋_GB2312" panose="02010609030101010101" pitchFamily="49" charset="-122"/>
              </a:rPr>
              <a:t>   Trista   </a:t>
            </a:r>
            <a:r>
              <a:rPr lang="zh-CN" altLang="en-US" sz="2400" b="1" dirty="0">
                <a:solidFill>
                  <a:schemeClr val="bg1"/>
                </a:solidFill>
                <a:ea typeface="仿宋_GB2312" panose="02010609030101010101" pitchFamily="49" charset="-122"/>
              </a:rPr>
              <a:t>小虾米</a:t>
            </a:r>
            <a:endParaRPr lang="en-US" altLang="zh-CN" sz="2400" b="1" dirty="0">
              <a:solidFill>
                <a:schemeClr val="bg1"/>
              </a:solidFill>
              <a:ea typeface="仿宋_GB2312" panose="0201060903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9267E21-27BF-4199-BB07-7B6C069D9D49}"/>
              </a:ext>
            </a:extLst>
          </p:cNvPr>
          <p:cNvSpPr txBox="1"/>
          <p:nvPr/>
        </p:nvSpPr>
        <p:spPr>
          <a:xfrm>
            <a:off x="7203798" y="3347248"/>
            <a:ext cx="4711420" cy="5043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仿宋_GB2312" panose="02010609030101010101" pitchFamily="49" charset="-122"/>
                <a:ea typeface="仿宋_GB2312" panose="02010609030101010101" pitchFamily="49" charset="-122"/>
              </a:rPr>
              <a:t>-</a:t>
            </a:r>
            <a:r>
              <a:rPr lang="zh-CN" altLang="en-US" sz="2400" dirty="0">
                <a:solidFill>
                  <a:schemeClr val="bg1"/>
                </a:solidFill>
                <a:latin typeface="仿宋_GB2312" panose="02010609030101010101" pitchFamily="49" charset="-122"/>
                <a:ea typeface="仿宋_GB2312" panose="02010609030101010101" pitchFamily="49" charset="-122"/>
              </a:rPr>
              <a:t>新能源汽车行业的最小全局认识</a:t>
            </a:r>
            <a:endParaRPr lang="en-US" altLang="zh-CN" sz="3600" dirty="0">
              <a:solidFill>
                <a:schemeClr val="bg1"/>
              </a:solidFill>
              <a:latin typeface="仿宋_GB2312" panose="02010609030101010101" pitchFamily="49" charset="-122"/>
              <a:ea typeface="仿宋_GB2312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53146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蔚来商业画布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F58737-20D7-4CA2-8CF2-C9FA7C311876}"/>
              </a:ext>
            </a:extLst>
          </p:cNvPr>
          <p:cNvGrpSpPr/>
          <p:nvPr/>
        </p:nvGrpSpPr>
        <p:grpSpPr>
          <a:xfrm>
            <a:off x="3759831" y="1977436"/>
            <a:ext cx="6029223" cy="3731658"/>
            <a:chOff x="1669311" y="1273154"/>
            <a:chExt cx="9455884" cy="4036197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E6FFE732-CFAF-42D8-A6C4-4E1DFD20ED36}"/>
                </a:ext>
              </a:extLst>
            </p:cNvPr>
            <p:cNvGrpSpPr/>
            <p:nvPr/>
          </p:nvGrpSpPr>
          <p:grpSpPr>
            <a:xfrm>
              <a:off x="1669311" y="1273154"/>
              <a:ext cx="9455884" cy="4036197"/>
              <a:chOff x="1669311" y="1273154"/>
              <a:chExt cx="9455884" cy="4036197"/>
            </a:xfrm>
          </p:grpSpPr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3791D432-0A35-4ADD-BB88-D561FDF91BA4}"/>
                  </a:ext>
                </a:extLst>
              </p:cNvPr>
              <p:cNvGrpSpPr/>
              <p:nvPr/>
            </p:nvGrpSpPr>
            <p:grpSpPr>
              <a:xfrm>
                <a:off x="1669311" y="1273154"/>
                <a:ext cx="9455884" cy="4036197"/>
                <a:chOff x="499730" y="1219991"/>
                <a:chExt cx="9455884" cy="4036197"/>
              </a:xfrm>
            </p:grpSpPr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0DE0BFE2-6A77-434C-AD14-1E9F0BD08B43}"/>
                    </a:ext>
                  </a:extLst>
                </p:cNvPr>
                <p:cNvCxnSpPr/>
                <p:nvPr/>
              </p:nvCxnSpPr>
              <p:spPr>
                <a:xfrm rot="16200000" flipH="1">
                  <a:off x="-1477134" y="3243725"/>
                  <a:ext cx="4007685" cy="983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3FFCCB10-DA47-4A3B-9131-D0D7D3F64998}"/>
                    </a:ext>
                  </a:extLst>
                </p:cNvPr>
                <p:cNvCxnSpPr/>
                <p:nvPr/>
              </p:nvCxnSpPr>
              <p:spPr>
                <a:xfrm rot="16200000" flipH="1">
                  <a:off x="7914959" y="3226004"/>
                  <a:ext cx="4007685" cy="983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96EFF2D0-A8EF-43CD-9F11-2AE9BFD5FAB5}"/>
                    </a:ext>
                  </a:extLst>
                </p:cNvPr>
                <p:cNvCxnSpPr/>
                <p:nvPr/>
              </p:nvCxnSpPr>
              <p:spPr>
                <a:xfrm flipV="1">
                  <a:off x="499730" y="1222745"/>
                  <a:ext cx="9409814" cy="3189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115A34A6-BA6D-4F9A-A324-5BF0352C28D7}"/>
                    </a:ext>
                  </a:extLst>
                </p:cNvPr>
                <p:cNvCxnSpPr/>
                <p:nvPr/>
              </p:nvCxnSpPr>
              <p:spPr>
                <a:xfrm flipV="1">
                  <a:off x="545800" y="4022762"/>
                  <a:ext cx="9409814" cy="3189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C590F147-D200-4318-8ED4-89C76285FD4F}"/>
                    </a:ext>
                  </a:extLst>
                </p:cNvPr>
                <p:cNvCxnSpPr/>
                <p:nvPr/>
              </p:nvCxnSpPr>
              <p:spPr>
                <a:xfrm flipV="1">
                  <a:off x="545800" y="5224291"/>
                  <a:ext cx="9409814" cy="3189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6BD9BD27-847F-4A37-8CF0-5A952BE1195C}"/>
                    </a:ext>
                  </a:extLst>
                </p:cNvPr>
                <p:cNvCxnSpPr/>
                <p:nvPr/>
              </p:nvCxnSpPr>
              <p:spPr>
                <a:xfrm rot="16200000" flipH="1">
                  <a:off x="995104" y="2652824"/>
                  <a:ext cx="2802659" cy="6294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42F17EBC-466D-44F6-8024-0DA88954370F}"/>
                    </a:ext>
                  </a:extLst>
                </p:cNvPr>
                <p:cNvCxnSpPr/>
                <p:nvPr/>
              </p:nvCxnSpPr>
              <p:spPr>
                <a:xfrm rot="16200000" flipH="1">
                  <a:off x="3036245" y="2667791"/>
                  <a:ext cx="2802659" cy="6294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FBB813E2-3FD5-4034-AE98-03C487FF1EF9}"/>
                    </a:ext>
                  </a:extLst>
                </p:cNvPr>
                <p:cNvCxnSpPr/>
                <p:nvPr/>
              </p:nvCxnSpPr>
              <p:spPr>
                <a:xfrm rot="16200000" flipH="1">
                  <a:off x="4712789" y="2618174"/>
                  <a:ext cx="2802659" cy="6293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897D3286-CD45-4996-B957-02F16F0BBCC4}"/>
                    </a:ext>
                  </a:extLst>
                </p:cNvPr>
                <p:cNvCxnSpPr/>
                <p:nvPr/>
              </p:nvCxnSpPr>
              <p:spPr>
                <a:xfrm rot="16200000" flipH="1">
                  <a:off x="6626649" y="2671337"/>
                  <a:ext cx="2802659" cy="6293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2C213A59-B968-4DDB-8D97-F3FD5901ED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473995" y="4050380"/>
                  <a:ext cx="0" cy="1173913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F00A1637-7F93-4DF7-9DCE-65246A59FE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420551" y="2546123"/>
                  <a:ext cx="1998781" cy="731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ED96A20E-6F5F-4629-BC44-EF22B6DED53B}"/>
                    </a:ext>
                  </a:extLst>
                </p:cNvPr>
                <p:cNvCxnSpPr/>
                <p:nvPr/>
              </p:nvCxnSpPr>
              <p:spPr>
                <a:xfrm rot="10800000">
                  <a:off x="6124354" y="2488020"/>
                  <a:ext cx="1885507" cy="1417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TextBox 27">
                <a:extLst>
                  <a:ext uri="{FF2B5EF4-FFF2-40B4-BE49-F238E27FC236}">
                    <a16:creationId xmlns:a16="http://schemas.microsoft.com/office/drawing/2014/main" id="{8B968486-6A08-46F7-AE83-6522F9F701C7}"/>
                  </a:ext>
                </a:extLst>
              </p:cNvPr>
              <p:cNvSpPr txBox="1"/>
              <p:nvPr/>
            </p:nvSpPr>
            <p:spPr>
              <a:xfrm>
                <a:off x="1860835" y="1407035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重要伙伴</a:t>
                </a:r>
              </a:p>
            </p:txBody>
          </p:sp>
          <p:sp>
            <p:nvSpPr>
              <p:cNvPr id="24" name="TextBox 28">
                <a:extLst>
                  <a:ext uri="{FF2B5EF4-FFF2-40B4-BE49-F238E27FC236}">
                    <a16:creationId xmlns:a16="http://schemas.microsoft.com/office/drawing/2014/main" id="{CE011CE2-90A6-4B63-875A-DC43CAE6FC1D}"/>
                  </a:ext>
                </a:extLst>
              </p:cNvPr>
              <p:cNvSpPr txBox="1"/>
              <p:nvPr/>
            </p:nvSpPr>
            <p:spPr>
              <a:xfrm>
                <a:off x="3597412" y="1407035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关键业务</a:t>
                </a:r>
              </a:p>
            </p:txBody>
          </p:sp>
          <p:sp>
            <p:nvSpPr>
              <p:cNvPr id="25" name="TextBox 33">
                <a:extLst>
                  <a:ext uri="{FF2B5EF4-FFF2-40B4-BE49-F238E27FC236}">
                    <a16:creationId xmlns:a16="http://schemas.microsoft.com/office/drawing/2014/main" id="{D84E2A58-2572-464E-9B14-AF2DE2C5A02C}"/>
                  </a:ext>
                </a:extLst>
              </p:cNvPr>
              <p:cNvSpPr txBox="1"/>
              <p:nvPr/>
            </p:nvSpPr>
            <p:spPr>
              <a:xfrm>
                <a:off x="3629241" y="2746743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核心资源</a:t>
                </a:r>
              </a:p>
            </p:txBody>
          </p:sp>
          <p:sp>
            <p:nvSpPr>
              <p:cNvPr id="26" name="TextBox 34">
                <a:extLst>
                  <a:ext uri="{FF2B5EF4-FFF2-40B4-BE49-F238E27FC236}">
                    <a16:creationId xmlns:a16="http://schemas.microsoft.com/office/drawing/2014/main" id="{E96E04C9-E20F-42C5-B8E2-79AD32B0F636}"/>
                  </a:ext>
                </a:extLst>
              </p:cNvPr>
              <p:cNvSpPr txBox="1"/>
              <p:nvPr/>
            </p:nvSpPr>
            <p:spPr>
              <a:xfrm>
                <a:off x="5564368" y="1396409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价值主张</a:t>
                </a:r>
              </a:p>
            </p:txBody>
          </p:sp>
          <p:sp>
            <p:nvSpPr>
              <p:cNvPr id="27" name="TextBox 35">
                <a:extLst>
                  <a:ext uri="{FF2B5EF4-FFF2-40B4-BE49-F238E27FC236}">
                    <a16:creationId xmlns:a16="http://schemas.microsoft.com/office/drawing/2014/main" id="{86145264-E668-4C57-A664-B3FC2F53C148}"/>
                  </a:ext>
                </a:extLst>
              </p:cNvPr>
              <p:cNvSpPr txBox="1"/>
              <p:nvPr/>
            </p:nvSpPr>
            <p:spPr>
              <a:xfrm>
                <a:off x="7499494" y="1428305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客户关系</a:t>
                </a:r>
              </a:p>
            </p:txBody>
          </p:sp>
          <p:sp>
            <p:nvSpPr>
              <p:cNvPr id="28" name="TextBox 36">
                <a:extLst>
                  <a:ext uri="{FF2B5EF4-FFF2-40B4-BE49-F238E27FC236}">
                    <a16:creationId xmlns:a16="http://schemas.microsoft.com/office/drawing/2014/main" id="{60F38154-4386-45CB-A35D-A8A8A782C263}"/>
                  </a:ext>
                </a:extLst>
              </p:cNvPr>
              <p:cNvSpPr txBox="1"/>
              <p:nvPr/>
            </p:nvSpPr>
            <p:spPr>
              <a:xfrm>
                <a:off x="9434623" y="1438939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客户细分</a:t>
                </a:r>
              </a:p>
            </p:txBody>
          </p:sp>
          <p:sp>
            <p:nvSpPr>
              <p:cNvPr id="29" name="TextBox 37">
                <a:extLst>
                  <a:ext uri="{FF2B5EF4-FFF2-40B4-BE49-F238E27FC236}">
                    <a16:creationId xmlns:a16="http://schemas.microsoft.com/office/drawing/2014/main" id="{B4FD242E-B317-496C-B0B6-216BCA51AD63}"/>
                  </a:ext>
                </a:extLst>
              </p:cNvPr>
              <p:cNvSpPr txBox="1"/>
              <p:nvPr/>
            </p:nvSpPr>
            <p:spPr>
              <a:xfrm>
                <a:off x="7542024" y="2651050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渠道通路</a:t>
                </a:r>
              </a:p>
            </p:txBody>
          </p:sp>
          <p:sp>
            <p:nvSpPr>
              <p:cNvPr id="30" name="TextBox 39">
                <a:extLst>
                  <a:ext uri="{FF2B5EF4-FFF2-40B4-BE49-F238E27FC236}">
                    <a16:creationId xmlns:a16="http://schemas.microsoft.com/office/drawing/2014/main" id="{B4614BAD-372D-466F-AC7D-D0990F4281C9}"/>
                  </a:ext>
                </a:extLst>
              </p:cNvPr>
              <p:cNvSpPr txBox="1"/>
              <p:nvPr/>
            </p:nvSpPr>
            <p:spPr>
              <a:xfrm>
                <a:off x="1906771" y="4160874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成本结构</a:t>
                </a:r>
              </a:p>
            </p:txBody>
          </p:sp>
          <p:sp>
            <p:nvSpPr>
              <p:cNvPr id="31" name="TextBox 40">
                <a:extLst>
                  <a:ext uri="{FF2B5EF4-FFF2-40B4-BE49-F238E27FC236}">
                    <a16:creationId xmlns:a16="http://schemas.microsoft.com/office/drawing/2014/main" id="{B5B56447-6D2D-4EDA-A37C-25021FC84A70}"/>
                  </a:ext>
                </a:extLst>
              </p:cNvPr>
              <p:cNvSpPr txBox="1"/>
              <p:nvPr/>
            </p:nvSpPr>
            <p:spPr>
              <a:xfrm>
                <a:off x="6595727" y="4171507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收入来源</a:t>
                </a:r>
              </a:p>
            </p:txBody>
          </p:sp>
        </p:grpSp>
        <p:sp>
          <p:nvSpPr>
            <p:cNvPr id="12" name="TextBox 43">
              <a:extLst>
                <a:ext uri="{FF2B5EF4-FFF2-40B4-BE49-F238E27FC236}">
                  <a16:creationId xmlns:a16="http://schemas.microsoft.com/office/drawing/2014/main" id="{9BFFCB94-3039-469F-827C-6A00E91D1302}"/>
                </a:ext>
              </a:extLst>
            </p:cNvPr>
            <p:cNvSpPr txBox="1"/>
            <p:nvPr/>
          </p:nvSpPr>
          <p:spPr>
            <a:xfrm>
              <a:off x="1945736" y="2245803"/>
              <a:ext cx="1620279" cy="116512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腾讯，</a:t>
              </a:r>
              <a:endParaRPr lang="en-US" altLang="zh-CN" sz="1600" dirty="0"/>
            </a:p>
            <a:p>
              <a:r>
                <a:rPr lang="zh-CN" altLang="en-US" sz="1600" dirty="0"/>
                <a:t>京东等</a:t>
              </a:r>
              <a:endParaRPr lang="en-US" altLang="zh-CN" sz="1600" dirty="0"/>
            </a:p>
            <a:p>
              <a:r>
                <a:rPr lang="zh-CN" altLang="en-US" sz="1600" dirty="0"/>
                <a:t>投资系</a:t>
              </a:r>
              <a:endParaRPr lang="en-US" altLang="zh-CN" sz="1600" dirty="0"/>
            </a:p>
            <a:p>
              <a:r>
                <a:rPr lang="zh-CN" altLang="en-US" sz="1600" dirty="0"/>
                <a:t>江淮汽车</a:t>
              </a:r>
            </a:p>
          </p:txBody>
        </p:sp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270EE0FA-CA60-4152-9444-38247939A9D3}"/>
                </a:ext>
              </a:extLst>
            </p:cNvPr>
            <p:cNvSpPr txBox="1"/>
            <p:nvPr/>
          </p:nvSpPr>
          <p:spPr>
            <a:xfrm>
              <a:off x="3760190" y="1931096"/>
              <a:ext cx="2088381" cy="89881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电动方程式</a:t>
              </a:r>
              <a:endParaRPr lang="en-US" altLang="zh-CN" sz="1600" dirty="0"/>
            </a:p>
            <a:p>
              <a:r>
                <a:rPr lang="zh-CN" altLang="en-US" sz="1600" dirty="0"/>
                <a:t>概念车</a:t>
              </a:r>
            </a:p>
            <a:p>
              <a:endParaRPr lang="zh-CN" altLang="en-US" sz="1600" dirty="0"/>
            </a:p>
          </p:txBody>
        </p:sp>
        <p:sp>
          <p:nvSpPr>
            <p:cNvPr id="14" name="TextBox 45">
              <a:extLst>
                <a:ext uri="{FF2B5EF4-FFF2-40B4-BE49-F238E27FC236}">
                  <a16:creationId xmlns:a16="http://schemas.microsoft.com/office/drawing/2014/main" id="{FA511609-ED50-4598-9402-9CF50E77E349}"/>
                </a:ext>
              </a:extLst>
            </p:cNvPr>
            <p:cNvSpPr txBox="1"/>
            <p:nvPr/>
          </p:nvSpPr>
          <p:spPr>
            <a:xfrm>
              <a:off x="5766390" y="1959935"/>
              <a:ext cx="1381962" cy="116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1600" dirty="0"/>
            </a:p>
            <a:p>
              <a:r>
                <a:rPr lang="zh-CN" altLang="en-US" sz="1600" dirty="0"/>
                <a:t> 极致</a:t>
              </a:r>
              <a:endParaRPr lang="en-US" altLang="zh-CN" sz="1600" dirty="0"/>
            </a:p>
            <a:p>
              <a:r>
                <a:rPr lang="zh-CN" altLang="en-US" sz="1600" dirty="0"/>
                <a:t>用户服务</a:t>
              </a:r>
            </a:p>
          </p:txBody>
        </p:sp>
        <p:sp>
          <p:nvSpPr>
            <p:cNvPr id="15" name="TextBox 46">
              <a:extLst>
                <a:ext uri="{FF2B5EF4-FFF2-40B4-BE49-F238E27FC236}">
                  <a16:creationId xmlns:a16="http://schemas.microsoft.com/office/drawing/2014/main" id="{F331C90A-03DD-4910-B48A-DC5C3641A405}"/>
                </a:ext>
              </a:extLst>
            </p:cNvPr>
            <p:cNvSpPr txBox="1"/>
            <p:nvPr/>
          </p:nvSpPr>
          <p:spPr>
            <a:xfrm>
              <a:off x="7450737" y="1855940"/>
              <a:ext cx="1704863" cy="632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全新售后服务</a:t>
              </a:r>
            </a:p>
          </p:txBody>
        </p:sp>
        <p:sp>
          <p:nvSpPr>
            <p:cNvPr id="17" name="TextBox 48">
              <a:extLst>
                <a:ext uri="{FF2B5EF4-FFF2-40B4-BE49-F238E27FC236}">
                  <a16:creationId xmlns:a16="http://schemas.microsoft.com/office/drawing/2014/main" id="{58FC1C4B-B86F-44D0-B3C2-A9D3A0FF9D95}"/>
                </a:ext>
              </a:extLst>
            </p:cNvPr>
            <p:cNvSpPr txBox="1"/>
            <p:nvPr/>
          </p:nvSpPr>
          <p:spPr>
            <a:xfrm>
              <a:off x="7509742" y="4630897"/>
              <a:ext cx="3369340" cy="3661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/>
                <a:t>电动车销售</a:t>
              </a:r>
              <a:r>
                <a:rPr lang="en-US" altLang="zh-CN" sz="1600" dirty="0"/>
                <a:t>+</a:t>
              </a:r>
              <a:r>
                <a:rPr lang="zh-CN" altLang="en-US" sz="1600" dirty="0"/>
                <a:t>退税补贴</a:t>
              </a:r>
              <a:endParaRPr lang="en-US" altLang="zh-CN" sz="1600" dirty="0"/>
            </a:p>
          </p:txBody>
        </p:sp>
        <p:sp>
          <p:nvSpPr>
            <p:cNvPr id="18" name="TextBox 49">
              <a:extLst>
                <a:ext uri="{FF2B5EF4-FFF2-40B4-BE49-F238E27FC236}">
                  <a16:creationId xmlns:a16="http://schemas.microsoft.com/office/drawing/2014/main" id="{809C6ECB-AD26-4BCD-9B44-55510A218C3F}"/>
                </a:ext>
              </a:extLst>
            </p:cNvPr>
            <p:cNvSpPr txBox="1"/>
            <p:nvPr/>
          </p:nvSpPr>
          <p:spPr>
            <a:xfrm>
              <a:off x="9434621" y="2140689"/>
              <a:ext cx="1255017" cy="3661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/>
                <a:t>中高端</a:t>
              </a:r>
            </a:p>
          </p:txBody>
        </p:sp>
        <p:sp>
          <p:nvSpPr>
            <p:cNvPr id="19" name="TextBox 51">
              <a:extLst>
                <a:ext uri="{FF2B5EF4-FFF2-40B4-BE49-F238E27FC236}">
                  <a16:creationId xmlns:a16="http://schemas.microsoft.com/office/drawing/2014/main" id="{11BB0159-F55A-4D0C-BDCA-3FCF60A47E91}"/>
                </a:ext>
              </a:extLst>
            </p:cNvPr>
            <p:cNvSpPr txBox="1"/>
            <p:nvPr/>
          </p:nvSpPr>
          <p:spPr>
            <a:xfrm>
              <a:off x="3650511" y="3065724"/>
              <a:ext cx="1871330" cy="632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服务体系</a:t>
              </a:r>
              <a:endParaRPr lang="en-US" altLang="zh-CN" sz="1600" dirty="0"/>
            </a:p>
            <a:p>
              <a:r>
                <a:rPr lang="zh-CN" altLang="en-US" sz="1600" dirty="0"/>
                <a:t>增值服务</a:t>
              </a:r>
            </a:p>
          </p:txBody>
        </p:sp>
        <p:sp>
          <p:nvSpPr>
            <p:cNvPr id="20" name="TextBox 53">
              <a:extLst>
                <a:ext uri="{FF2B5EF4-FFF2-40B4-BE49-F238E27FC236}">
                  <a16:creationId xmlns:a16="http://schemas.microsoft.com/office/drawing/2014/main" id="{38AD265E-7262-413B-9171-8DBBF15900AB}"/>
                </a:ext>
              </a:extLst>
            </p:cNvPr>
            <p:cNvSpPr txBox="1"/>
            <p:nvPr/>
          </p:nvSpPr>
          <p:spPr>
            <a:xfrm>
              <a:off x="7531396" y="3150782"/>
              <a:ext cx="1586872" cy="8988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/>
                <a:t>体验店</a:t>
              </a:r>
              <a:endParaRPr lang="en-US" altLang="zh-CN" sz="1600" dirty="0"/>
            </a:p>
            <a:p>
              <a:r>
                <a:rPr lang="zh-CN" altLang="en-US" sz="1600" dirty="0"/>
                <a:t>网络直销</a:t>
              </a:r>
            </a:p>
            <a:p>
              <a:endParaRPr lang="zh-CN" altLang="en-US" sz="1600" dirty="0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B1E48799-AC26-4F34-9331-717668F5107B}"/>
              </a:ext>
            </a:extLst>
          </p:cNvPr>
          <p:cNvSpPr/>
          <p:nvPr/>
        </p:nvSpPr>
        <p:spPr>
          <a:xfrm>
            <a:off x="4921131" y="5000059"/>
            <a:ext cx="11144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运营成本</a:t>
            </a:r>
            <a:endParaRPr lang="en-US" altLang="zh-CN" dirty="0"/>
          </a:p>
          <a:p>
            <a:r>
              <a:rPr lang="zh-CN" altLang="en-US" dirty="0"/>
              <a:t>服务体系</a:t>
            </a:r>
          </a:p>
        </p:txBody>
      </p:sp>
      <p:pic>
        <p:nvPicPr>
          <p:cNvPr id="46" name="Picture 10" descr="https://ss0.bdstatic.com/70cFvHSh_Q1YnxGkpoWK1HF6hhy/it/u=2752849795,1429436885&amp;fm=27&amp;gp=0.jpg">
            <a:extLst>
              <a:ext uri="{FF2B5EF4-FFF2-40B4-BE49-F238E27FC236}">
                <a16:creationId xmlns:a16="http://schemas.microsoft.com/office/drawing/2014/main" id="{D478D631-264F-4D9D-80F3-615A33F7A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13798" r="16232"/>
          <a:stretch>
            <a:fillRect/>
          </a:stretch>
        </p:blipFill>
        <p:spPr bwMode="auto">
          <a:xfrm>
            <a:off x="1102715" y="2563841"/>
            <a:ext cx="2050505" cy="16556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77057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52571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比亚迪商业画布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F58737-20D7-4CA2-8CF2-C9FA7C311876}"/>
              </a:ext>
            </a:extLst>
          </p:cNvPr>
          <p:cNvGrpSpPr/>
          <p:nvPr/>
        </p:nvGrpSpPr>
        <p:grpSpPr>
          <a:xfrm>
            <a:off x="3682562" y="1997026"/>
            <a:ext cx="6033634" cy="3731658"/>
            <a:chOff x="1669311" y="1273154"/>
            <a:chExt cx="9462802" cy="4036197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E6FFE732-CFAF-42D8-A6C4-4E1DFD20ED36}"/>
                </a:ext>
              </a:extLst>
            </p:cNvPr>
            <p:cNvGrpSpPr/>
            <p:nvPr/>
          </p:nvGrpSpPr>
          <p:grpSpPr>
            <a:xfrm>
              <a:off x="1669311" y="1273154"/>
              <a:ext cx="9455884" cy="4036197"/>
              <a:chOff x="1669311" y="1273154"/>
              <a:chExt cx="9455884" cy="4036197"/>
            </a:xfrm>
          </p:grpSpPr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3791D432-0A35-4ADD-BB88-D561FDF91BA4}"/>
                  </a:ext>
                </a:extLst>
              </p:cNvPr>
              <p:cNvGrpSpPr/>
              <p:nvPr/>
            </p:nvGrpSpPr>
            <p:grpSpPr>
              <a:xfrm>
                <a:off x="1669311" y="1273154"/>
                <a:ext cx="9455884" cy="4036197"/>
                <a:chOff x="499730" y="1219991"/>
                <a:chExt cx="9455884" cy="4036197"/>
              </a:xfrm>
            </p:grpSpPr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0DE0BFE2-6A77-434C-AD14-1E9F0BD08B43}"/>
                    </a:ext>
                  </a:extLst>
                </p:cNvPr>
                <p:cNvCxnSpPr/>
                <p:nvPr/>
              </p:nvCxnSpPr>
              <p:spPr>
                <a:xfrm rot="16200000" flipH="1">
                  <a:off x="-1477134" y="3243725"/>
                  <a:ext cx="4007685" cy="983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3FFCCB10-DA47-4A3B-9131-D0D7D3F64998}"/>
                    </a:ext>
                  </a:extLst>
                </p:cNvPr>
                <p:cNvCxnSpPr/>
                <p:nvPr/>
              </p:nvCxnSpPr>
              <p:spPr>
                <a:xfrm rot="16200000" flipH="1">
                  <a:off x="7914959" y="3226004"/>
                  <a:ext cx="4007685" cy="983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96EFF2D0-A8EF-43CD-9F11-2AE9BFD5FAB5}"/>
                    </a:ext>
                  </a:extLst>
                </p:cNvPr>
                <p:cNvCxnSpPr/>
                <p:nvPr/>
              </p:nvCxnSpPr>
              <p:spPr>
                <a:xfrm flipV="1">
                  <a:off x="499730" y="1222745"/>
                  <a:ext cx="9409814" cy="3189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115A34A6-BA6D-4F9A-A324-5BF0352C28D7}"/>
                    </a:ext>
                  </a:extLst>
                </p:cNvPr>
                <p:cNvCxnSpPr/>
                <p:nvPr/>
              </p:nvCxnSpPr>
              <p:spPr>
                <a:xfrm flipV="1">
                  <a:off x="545800" y="4022762"/>
                  <a:ext cx="9409814" cy="3189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C590F147-D200-4318-8ED4-89C76285FD4F}"/>
                    </a:ext>
                  </a:extLst>
                </p:cNvPr>
                <p:cNvCxnSpPr/>
                <p:nvPr/>
              </p:nvCxnSpPr>
              <p:spPr>
                <a:xfrm flipV="1">
                  <a:off x="545800" y="5224291"/>
                  <a:ext cx="9409814" cy="3189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6BD9BD27-847F-4A37-8CF0-5A952BE1195C}"/>
                    </a:ext>
                  </a:extLst>
                </p:cNvPr>
                <p:cNvCxnSpPr/>
                <p:nvPr/>
              </p:nvCxnSpPr>
              <p:spPr>
                <a:xfrm rot="16200000" flipH="1">
                  <a:off x="995104" y="2652824"/>
                  <a:ext cx="2802659" cy="6294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42F17EBC-466D-44F6-8024-0DA88954370F}"/>
                    </a:ext>
                  </a:extLst>
                </p:cNvPr>
                <p:cNvCxnSpPr/>
                <p:nvPr/>
              </p:nvCxnSpPr>
              <p:spPr>
                <a:xfrm rot="16200000" flipH="1">
                  <a:off x="3036245" y="2667791"/>
                  <a:ext cx="2802659" cy="6294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FBB813E2-3FD5-4034-AE98-03C487FF1EF9}"/>
                    </a:ext>
                  </a:extLst>
                </p:cNvPr>
                <p:cNvCxnSpPr/>
                <p:nvPr/>
              </p:nvCxnSpPr>
              <p:spPr>
                <a:xfrm rot="16200000" flipH="1">
                  <a:off x="4712789" y="2618174"/>
                  <a:ext cx="2802659" cy="6293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897D3286-CD45-4996-B957-02F16F0BBCC4}"/>
                    </a:ext>
                  </a:extLst>
                </p:cNvPr>
                <p:cNvCxnSpPr/>
                <p:nvPr/>
              </p:nvCxnSpPr>
              <p:spPr>
                <a:xfrm rot="16200000" flipH="1">
                  <a:off x="6626649" y="2671337"/>
                  <a:ext cx="2802659" cy="6293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2C213A59-B968-4DDB-8D97-F3FD5901ED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473995" y="4050380"/>
                  <a:ext cx="0" cy="1173913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F00A1637-7F93-4DF7-9DCE-65246A59FE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420551" y="2546123"/>
                  <a:ext cx="1998781" cy="731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ED96A20E-6F5F-4629-BC44-EF22B6DED53B}"/>
                    </a:ext>
                  </a:extLst>
                </p:cNvPr>
                <p:cNvCxnSpPr/>
                <p:nvPr/>
              </p:nvCxnSpPr>
              <p:spPr>
                <a:xfrm rot="10800000">
                  <a:off x="6124354" y="2488020"/>
                  <a:ext cx="1885507" cy="1417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TextBox 27">
                <a:extLst>
                  <a:ext uri="{FF2B5EF4-FFF2-40B4-BE49-F238E27FC236}">
                    <a16:creationId xmlns:a16="http://schemas.microsoft.com/office/drawing/2014/main" id="{8B968486-6A08-46F7-AE83-6522F9F701C7}"/>
                  </a:ext>
                </a:extLst>
              </p:cNvPr>
              <p:cNvSpPr txBox="1"/>
              <p:nvPr/>
            </p:nvSpPr>
            <p:spPr>
              <a:xfrm>
                <a:off x="1860835" y="1407035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重要伙伴</a:t>
                </a:r>
              </a:p>
            </p:txBody>
          </p:sp>
          <p:sp>
            <p:nvSpPr>
              <p:cNvPr id="24" name="TextBox 28">
                <a:extLst>
                  <a:ext uri="{FF2B5EF4-FFF2-40B4-BE49-F238E27FC236}">
                    <a16:creationId xmlns:a16="http://schemas.microsoft.com/office/drawing/2014/main" id="{CE011CE2-90A6-4B63-875A-DC43CAE6FC1D}"/>
                  </a:ext>
                </a:extLst>
              </p:cNvPr>
              <p:cNvSpPr txBox="1"/>
              <p:nvPr/>
            </p:nvSpPr>
            <p:spPr>
              <a:xfrm>
                <a:off x="3597412" y="1407035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关键业务</a:t>
                </a:r>
              </a:p>
            </p:txBody>
          </p:sp>
          <p:sp>
            <p:nvSpPr>
              <p:cNvPr id="25" name="TextBox 33">
                <a:extLst>
                  <a:ext uri="{FF2B5EF4-FFF2-40B4-BE49-F238E27FC236}">
                    <a16:creationId xmlns:a16="http://schemas.microsoft.com/office/drawing/2014/main" id="{D84E2A58-2572-464E-9B14-AF2DE2C5A02C}"/>
                  </a:ext>
                </a:extLst>
              </p:cNvPr>
              <p:cNvSpPr txBox="1"/>
              <p:nvPr/>
            </p:nvSpPr>
            <p:spPr>
              <a:xfrm>
                <a:off x="3629241" y="2746743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核心资源</a:t>
                </a:r>
              </a:p>
            </p:txBody>
          </p:sp>
          <p:sp>
            <p:nvSpPr>
              <p:cNvPr id="26" name="TextBox 34">
                <a:extLst>
                  <a:ext uri="{FF2B5EF4-FFF2-40B4-BE49-F238E27FC236}">
                    <a16:creationId xmlns:a16="http://schemas.microsoft.com/office/drawing/2014/main" id="{E96E04C9-E20F-42C5-B8E2-79AD32B0F636}"/>
                  </a:ext>
                </a:extLst>
              </p:cNvPr>
              <p:cNvSpPr txBox="1"/>
              <p:nvPr/>
            </p:nvSpPr>
            <p:spPr>
              <a:xfrm>
                <a:off x="5564368" y="1396409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价值主张</a:t>
                </a:r>
              </a:p>
            </p:txBody>
          </p:sp>
          <p:sp>
            <p:nvSpPr>
              <p:cNvPr id="27" name="TextBox 35">
                <a:extLst>
                  <a:ext uri="{FF2B5EF4-FFF2-40B4-BE49-F238E27FC236}">
                    <a16:creationId xmlns:a16="http://schemas.microsoft.com/office/drawing/2014/main" id="{86145264-E668-4C57-A664-B3FC2F53C148}"/>
                  </a:ext>
                </a:extLst>
              </p:cNvPr>
              <p:cNvSpPr txBox="1"/>
              <p:nvPr/>
            </p:nvSpPr>
            <p:spPr>
              <a:xfrm>
                <a:off x="7499494" y="1428305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客户关系</a:t>
                </a:r>
              </a:p>
            </p:txBody>
          </p:sp>
          <p:sp>
            <p:nvSpPr>
              <p:cNvPr id="28" name="TextBox 36">
                <a:extLst>
                  <a:ext uri="{FF2B5EF4-FFF2-40B4-BE49-F238E27FC236}">
                    <a16:creationId xmlns:a16="http://schemas.microsoft.com/office/drawing/2014/main" id="{60F38154-4386-45CB-A35D-A8A8A782C263}"/>
                  </a:ext>
                </a:extLst>
              </p:cNvPr>
              <p:cNvSpPr txBox="1"/>
              <p:nvPr/>
            </p:nvSpPr>
            <p:spPr>
              <a:xfrm>
                <a:off x="9434623" y="1438939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客户细分</a:t>
                </a:r>
              </a:p>
            </p:txBody>
          </p:sp>
          <p:sp>
            <p:nvSpPr>
              <p:cNvPr id="29" name="TextBox 37">
                <a:extLst>
                  <a:ext uri="{FF2B5EF4-FFF2-40B4-BE49-F238E27FC236}">
                    <a16:creationId xmlns:a16="http://schemas.microsoft.com/office/drawing/2014/main" id="{B4FD242E-B317-496C-B0B6-216BCA51AD63}"/>
                  </a:ext>
                </a:extLst>
              </p:cNvPr>
              <p:cNvSpPr txBox="1"/>
              <p:nvPr/>
            </p:nvSpPr>
            <p:spPr>
              <a:xfrm>
                <a:off x="7542024" y="2651050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渠道通路</a:t>
                </a:r>
              </a:p>
            </p:txBody>
          </p:sp>
          <p:sp>
            <p:nvSpPr>
              <p:cNvPr id="30" name="TextBox 39">
                <a:extLst>
                  <a:ext uri="{FF2B5EF4-FFF2-40B4-BE49-F238E27FC236}">
                    <a16:creationId xmlns:a16="http://schemas.microsoft.com/office/drawing/2014/main" id="{B4614BAD-372D-466F-AC7D-D0990F4281C9}"/>
                  </a:ext>
                </a:extLst>
              </p:cNvPr>
              <p:cNvSpPr txBox="1"/>
              <p:nvPr/>
            </p:nvSpPr>
            <p:spPr>
              <a:xfrm>
                <a:off x="1906771" y="4160874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成本结构</a:t>
                </a:r>
              </a:p>
            </p:txBody>
          </p:sp>
          <p:sp>
            <p:nvSpPr>
              <p:cNvPr id="31" name="TextBox 40">
                <a:extLst>
                  <a:ext uri="{FF2B5EF4-FFF2-40B4-BE49-F238E27FC236}">
                    <a16:creationId xmlns:a16="http://schemas.microsoft.com/office/drawing/2014/main" id="{B5B56447-6D2D-4EDA-A37C-25021FC84A70}"/>
                  </a:ext>
                </a:extLst>
              </p:cNvPr>
              <p:cNvSpPr txBox="1"/>
              <p:nvPr/>
            </p:nvSpPr>
            <p:spPr>
              <a:xfrm>
                <a:off x="6595727" y="4171507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收入来源</a:t>
                </a:r>
              </a:p>
            </p:txBody>
          </p:sp>
        </p:grpSp>
        <p:sp>
          <p:nvSpPr>
            <p:cNvPr id="12" name="TextBox 43">
              <a:extLst>
                <a:ext uri="{FF2B5EF4-FFF2-40B4-BE49-F238E27FC236}">
                  <a16:creationId xmlns:a16="http://schemas.microsoft.com/office/drawing/2014/main" id="{9BFFCB94-3039-469F-827C-6A00E91D1302}"/>
                </a:ext>
              </a:extLst>
            </p:cNvPr>
            <p:cNvSpPr txBox="1"/>
            <p:nvPr/>
          </p:nvSpPr>
          <p:spPr>
            <a:xfrm>
              <a:off x="1988767" y="2177385"/>
              <a:ext cx="1159536" cy="366183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政府</a:t>
              </a:r>
              <a:endParaRPr lang="en-US" altLang="zh-CN" sz="1600" dirty="0"/>
            </a:p>
          </p:txBody>
        </p:sp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270EE0FA-CA60-4152-9444-38247939A9D3}"/>
                </a:ext>
              </a:extLst>
            </p:cNvPr>
            <p:cNvSpPr txBox="1"/>
            <p:nvPr/>
          </p:nvSpPr>
          <p:spPr>
            <a:xfrm>
              <a:off x="3583965" y="1850397"/>
              <a:ext cx="2088381" cy="28296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全系列产品</a:t>
              </a:r>
            </a:p>
          </p:txBody>
        </p:sp>
        <p:sp>
          <p:nvSpPr>
            <p:cNvPr id="14" name="TextBox 45">
              <a:extLst>
                <a:ext uri="{FF2B5EF4-FFF2-40B4-BE49-F238E27FC236}">
                  <a16:creationId xmlns:a16="http://schemas.microsoft.com/office/drawing/2014/main" id="{FA511609-ED50-4598-9402-9CF50E77E349}"/>
                </a:ext>
              </a:extLst>
            </p:cNvPr>
            <p:cNvSpPr txBox="1"/>
            <p:nvPr/>
          </p:nvSpPr>
          <p:spPr>
            <a:xfrm>
              <a:off x="5766390" y="1959935"/>
              <a:ext cx="1381962" cy="1298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1200" dirty="0"/>
            </a:p>
            <a:p>
              <a:r>
                <a:rPr lang="zh-CN" altLang="en-US" sz="1200" dirty="0"/>
                <a:t>插电与纯电并举</a:t>
              </a:r>
              <a:endParaRPr lang="en-US" altLang="zh-CN" sz="1200" dirty="0"/>
            </a:p>
            <a:p>
              <a:r>
                <a:rPr lang="zh-CN" altLang="en-US" sz="1200" dirty="0"/>
                <a:t>全产业链生产</a:t>
              </a:r>
              <a:endParaRPr lang="en-US" altLang="zh-CN" sz="1200" dirty="0"/>
            </a:p>
            <a:p>
              <a:endParaRPr lang="zh-CN" altLang="en-US" sz="1200" dirty="0"/>
            </a:p>
          </p:txBody>
        </p:sp>
        <p:sp>
          <p:nvSpPr>
            <p:cNvPr id="15" name="TextBox 46">
              <a:extLst>
                <a:ext uri="{FF2B5EF4-FFF2-40B4-BE49-F238E27FC236}">
                  <a16:creationId xmlns:a16="http://schemas.microsoft.com/office/drawing/2014/main" id="{F331C90A-03DD-4910-B48A-DC5C3641A405}"/>
                </a:ext>
              </a:extLst>
            </p:cNvPr>
            <p:cNvSpPr txBox="1"/>
            <p:nvPr/>
          </p:nvSpPr>
          <p:spPr>
            <a:xfrm>
              <a:off x="7450737" y="1855940"/>
              <a:ext cx="1704863" cy="632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提供性价比产品</a:t>
              </a:r>
            </a:p>
          </p:txBody>
        </p:sp>
        <p:sp>
          <p:nvSpPr>
            <p:cNvPr id="17" name="TextBox 48">
              <a:extLst>
                <a:ext uri="{FF2B5EF4-FFF2-40B4-BE49-F238E27FC236}">
                  <a16:creationId xmlns:a16="http://schemas.microsoft.com/office/drawing/2014/main" id="{58FC1C4B-B86F-44D0-B3C2-A9D3A0FF9D95}"/>
                </a:ext>
              </a:extLst>
            </p:cNvPr>
            <p:cNvSpPr txBox="1"/>
            <p:nvPr/>
          </p:nvSpPr>
          <p:spPr>
            <a:xfrm>
              <a:off x="7509742" y="4630897"/>
              <a:ext cx="3369340" cy="3661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/>
                <a:t>电动车销售</a:t>
              </a:r>
              <a:r>
                <a:rPr lang="en-US" altLang="zh-CN" sz="1600" dirty="0"/>
                <a:t>+</a:t>
              </a:r>
              <a:r>
                <a:rPr lang="zh-CN" altLang="en-US" sz="1600" dirty="0"/>
                <a:t>退税补贴</a:t>
              </a:r>
              <a:endParaRPr lang="en-US" altLang="zh-CN" sz="1600" dirty="0"/>
            </a:p>
          </p:txBody>
        </p:sp>
        <p:sp>
          <p:nvSpPr>
            <p:cNvPr id="18" name="TextBox 49">
              <a:extLst>
                <a:ext uri="{FF2B5EF4-FFF2-40B4-BE49-F238E27FC236}">
                  <a16:creationId xmlns:a16="http://schemas.microsoft.com/office/drawing/2014/main" id="{809C6ECB-AD26-4BCD-9B44-55510A218C3F}"/>
                </a:ext>
              </a:extLst>
            </p:cNvPr>
            <p:cNvSpPr txBox="1"/>
            <p:nvPr/>
          </p:nvSpPr>
          <p:spPr>
            <a:xfrm>
              <a:off x="9434621" y="2140689"/>
              <a:ext cx="1697492" cy="3328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/>
                <a:t>大众消费者</a:t>
              </a:r>
            </a:p>
          </p:txBody>
        </p:sp>
        <p:sp>
          <p:nvSpPr>
            <p:cNvPr id="19" name="TextBox 51">
              <a:extLst>
                <a:ext uri="{FF2B5EF4-FFF2-40B4-BE49-F238E27FC236}">
                  <a16:creationId xmlns:a16="http://schemas.microsoft.com/office/drawing/2014/main" id="{11BB0159-F55A-4D0C-BDCA-3FCF60A47E91}"/>
                </a:ext>
              </a:extLst>
            </p:cNvPr>
            <p:cNvSpPr txBox="1"/>
            <p:nvPr/>
          </p:nvSpPr>
          <p:spPr>
            <a:xfrm>
              <a:off x="3650511" y="3065724"/>
              <a:ext cx="1871330" cy="499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机器</a:t>
              </a:r>
              <a:r>
                <a:rPr lang="en-US" altLang="zh-CN" sz="1200" dirty="0"/>
                <a:t>+</a:t>
              </a:r>
              <a:r>
                <a:rPr lang="zh-CN" altLang="en-US" sz="1200" dirty="0"/>
                <a:t>人</a:t>
              </a:r>
              <a:endParaRPr lang="en-US" altLang="zh-CN" sz="1200" dirty="0"/>
            </a:p>
            <a:p>
              <a:r>
                <a:rPr lang="zh-CN" altLang="en-US" sz="1200" dirty="0"/>
                <a:t>技术</a:t>
              </a:r>
              <a:r>
                <a:rPr lang="en-US" altLang="zh-CN" sz="1200" dirty="0"/>
                <a:t>/</a:t>
              </a:r>
              <a:r>
                <a:rPr lang="zh-CN" altLang="en-US" sz="1200" dirty="0"/>
                <a:t>专利</a:t>
              </a:r>
              <a:endParaRPr lang="en-US" altLang="zh-CN" sz="1200" dirty="0"/>
            </a:p>
          </p:txBody>
        </p:sp>
        <p:sp>
          <p:nvSpPr>
            <p:cNvPr id="20" name="TextBox 53">
              <a:extLst>
                <a:ext uri="{FF2B5EF4-FFF2-40B4-BE49-F238E27FC236}">
                  <a16:creationId xmlns:a16="http://schemas.microsoft.com/office/drawing/2014/main" id="{38AD265E-7262-413B-9171-8DBBF15900AB}"/>
                </a:ext>
              </a:extLst>
            </p:cNvPr>
            <p:cNvSpPr txBox="1"/>
            <p:nvPr/>
          </p:nvSpPr>
          <p:spPr>
            <a:xfrm>
              <a:off x="7531396" y="3150782"/>
              <a:ext cx="938247" cy="632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/>
                <a:t>线下</a:t>
              </a:r>
            </a:p>
            <a:p>
              <a:endParaRPr lang="zh-CN" altLang="en-US" sz="1600" dirty="0"/>
            </a:p>
          </p:txBody>
        </p:sp>
      </p:grpSp>
      <p:pic>
        <p:nvPicPr>
          <p:cNvPr id="45" name="Picture 10" descr="http://n.sinaimg.cn/sinacn08/715/w447h268/20180804/334d-hhhczfa1152945.png">
            <a:extLst>
              <a:ext uri="{FF2B5EF4-FFF2-40B4-BE49-F238E27FC236}">
                <a16:creationId xmlns:a16="http://schemas.microsoft.com/office/drawing/2014/main" id="{EA6A0218-18DB-4C43-B9CD-F538D775CB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12752" r="13870"/>
          <a:stretch>
            <a:fillRect/>
          </a:stretch>
        </p:blipFill>
        <p:spPr bwMode="auto">
          <a:xfrm>
            <a:off x="1054586" y="2672843"/>
            <a:ext cx="2110833" cy="1724705"/>
          </a:xfrm>
          <a:prstGeom prst="rect">
            <a:avLst/>
          </a:prstGeom>
          <a:noFill/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1E48799-AC26-4F34-9331-717668F5107B}"/>
              </a:ext>
            </a:extLst>
          </p:cNvPr>
          <p:cNvSpPr/>
          <p:nvPr/>
        </p:nvSpPr>
        <p:spPr>
          <a:xfrm>
            <a:off x="4832102" y="5132711"/>
            <a:ext cx="649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研发</a:t>
            </a:r>
          </a:p>
        </p:txBody>
      </p:sp>
    </p:spTree>
    <p:extLst>
      <p:ext uri="{BB962C8B-B14F-4D97-AF65-F5344CB8AC3E}">
        <p14:creationId xmlns:p14="http://schemas.microsoft.com/office/powerpoint/2010/main" val="1932085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52571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三家商业画布总结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695EEC-0912-436F-AB15-6A773EBEAE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2897" y="1842641"/>
            <a:ext cx="9718823" cy="3362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受众：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特斯拉和蔚来定位是中高端人群，蔚来比亚迪定位为大众消费者。</a:t>
            </a:r>
            <a:endParaRPr kumimoji="0" lang="zh-CN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客户服务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：特斯拉提供全产链服务；蔚来追求极致的售后服务和用户体验，比亚迪则提供性价比产品。</a:t>
            </a:r>
            <a:endParaRPr kumimoji="0" lang="zh-CN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zh-CN" altLang="zh-CN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模式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：特斯拉和比亚迪都是垂直能源模式， 即从上游发电， 到电池， 到电动汽车都涉及。蔚来自己不造车，和其他造车厂商合作。</a:t>
            </a:r>
            <a:endParaRPr kumimoji="0" lang="zh-CN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充电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：特斯拉是自建充电桩，蔚来是自建直接换电池的换电站，换电站比较高效，只需两三分钟即可，但随着车型的普及，电池类型也越来越多，规模化是个问题。充电桩只需统一接口，未来仍是发展趋势。</a:t>
            </a:r>
            <a:endParaRPr kumimoji="0" lang="zh-CN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60602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战略控制指数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823E3530-D2BA-4AD0-A305-61A0AA662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459966"/>
              </p:ext>
            </p:extLst>
          </p:nvPr>
        </p:nvGraphicFramePr>
        <p:xfrm>
          <a:off x="1842932" y="1453416"/>
          <a:ext cx="8353692" cy="28720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4351">
                  <a:extLst>
                    <a:ext uri="{9D8B030D-6E8A-4147-A177-3AD203B41FA5}">
                      <a16:colId xmlns:a16="http://schemas.microsoft.com/office/drawing/2014/main" val="2143104453"/>
                    </a:ext>
                  </a:extLst>
                </a:gridCol>
                <a:gridCol w="2435479">
                  <a:extLst>
                    <a:ext uri="{9D8B030D-6E8A-4147-A177-3AD203B41FA5}">
                      <a16:colId xmlns:a16="http://schemas.microsoft.com/office/drawing/2014/main" val="3483999176"/>
                    </a:ext>
                  </a:extLst>
                </a:gridCol>
                <a:gridCol w="1997093">
                  <a:extLst>
                    <a:ext uri="{9D8B030D-6E8A-4147-A177-3AD203B41FA5}">
                      <a16:colId xmlns:a16="http://schemas.microsoft.com/office/drawing/2014/main" val="1639167143"/>
                    </a:ext>
                  </a:extLst>
                </a:gridCol>
                <a:gridCol w="2386769">
                  <a:extLst>
                    <a:ext uri="{9D8B030D-6E8A-4147-A177-3AD203B41FA5}">
                      <a16:colId xmlns:a16="http://schemas.microsoft.com/office/drawing/2014/main" val="1012103823"/>
                    </a:ext>
                  </a:extLst>
                </a:gridCol>
              </a:tblGrid>
              <a:tr h="43133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>
                          <a:effectLst/>
                        </a:rPr>
                        <a:t>　</a:t>
                      </a:r>
                      <a:endParaRPr lang="zh-CN" alt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1" u="none" strike="noStrike" dirty="0">
                          <a:effectLst/>
                        </a:rPr>
                        <a:t>斯拉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1" u="none" strike="noStrike" dirty="0">
                          <a:effectLst/>
                        </a:rPr>
                        <a:t>比亚迪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1" u="none" strike="noStrike" dirty="0">
                          <a:effectLst/>
                        </a:rPr>
                        <a:t>蔚来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37253922"/>
                  </a:ext>
                </a:extLst>
              </a:tr>
              <a:tr h="74693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b="1" u="none" strike="noStrike" dirty="0">
                          <a:effectLst/>
                        </a:rPr>
                        <a:t>行业标准</a:t>
                      </a:r>
                      <a:br>
                        <a:rPr lang="zh-CN" altLang="en-US" sz="1050" b="1" u="none" strike="noStrike" dirty="0">
                          <a:effectLst/>
                        </a:rPr>
                      </a:br>
                      <a:endParaRPr lang="zh-CN" alt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 dirty="0">
                          <a:effectLst/>
                        </a:rPr>
                        <a:t>CCS</a:t>
                      </a:r>
                      <a:r>
                        <a:rPr lang="zh-CN" altLang="en-US" sz="1050" u="none" strike="noStrike" dirty="0">
                          <a:effectLst/>
                        </a:rPr>
                        <a:t>充电标准，被美国和欧洲接受。但放弃对中国充电标准的控制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 dirty="0">
                          <a:effectLst/>
                        </a:rPr>
                        <a:t>在公交方面有制定标准，电动汽车方面没有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 dirty="0">
                          <a:effectLst/>
                        </a:rPr>
                        <a:t>新玩家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78494038"/>
                  </a:ext>
                </a:extLst>
              </a:tr>
              <a:tr h="41029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b="1" u="none" strike="noStrike" dirty="0">
                          <a:effectLst/>
                        </a:rPr>
                        <a:t>价值链分析</a:t>
                      </a:r>
                      <a:br>
                        <a:rPr lang="zh-CN" altLang="en-US" sz="1050" b="1" u="none" strike="noStrike" dirty="0">
                          <a:effectLst/>
                        </a:rPr>
                      </a:br>
                      <a:endParaRPr lang="zh-CN" alt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>
                          <a:effectLst/>
                        </a:rPr>
                        <a:t>无上游控制权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>
                          <a:effectLst/>
                        </a:rPr>
                        <a:t>控制了上游锂电池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 dirty="0">
                          <a:effectLst/>
                        </a:rPr>
                        <a:t>新玩家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27722333"/>
                  </a:ext>
                </a:extLst>
              </a:tr>
              <a:tr h="30508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b="1" u="none" strike="noStrike" dirty="0">
                          <a:effectLst/>
                        </a:rPr>
                        <a:t>2018</a:t>
                      </a:r>
                      <a:r>
                        <a:rPr lang="zh-CN" altLang="en-US" sz="1050" b="1" u="none" strike="noStrike" dirty="0">
                          <a:effectLst/>
                        </a:rPr>
                        <a:t>市场占有率</a:t>
                      </a:r>
                      <a:endParaRPr lang="zh-CN" alt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 dirty="0">
                          <a:effectLst/>
                        </a:rPr>
                        <a:t>12%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</a:rPr>
                        <a:t>11%</a:t>
                      </a:r>
                      <a:endParaRPr lang="en-US" altLang="zh-C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 dirty="0">
                          <a:effectLst/>
                        </a:rPr>
                        <a:t>0.50%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7200972"/>
                  </a:ext>
                </a:extLst>
              </a:tr>
              <a:tr h="56809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b="1" u="none" strike="noStrike" dirty="0">
                          <a:effectLst/>
                        </a:rPr>
                        <a:t>品牌</a:t>
                      </a:r>
                      <a:endParaRPr lang="zh-CN" alt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 dirty="0">
                          <a:effectLst/>
                        </a:rPr>
                        <a:t>全球品牌排行未进入前</a:t>
                      </a:r>
                      <a:r>
                        <a:rPr lang="en-US" altLang="zh-CN" sz="1050" u="none" strike="noStrike" dirty="0">
                          <a:effectLst/>
                        </a:rPr>
                        <a:t>100</a:t>
                      </a:r>
                      <a:r>
                        <a:rPr lang="zh-CN" altLang="en-US" sz="1050" u="none" strike="noStrike" dirty="0">
                          <a:effectLst/>
                        </a:rPr>
                        <a:t>排行榜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 dirty="0">
                          <a:effectLst/>
                        </a:rPr>
                        <a:t>中国汽车领域</a:t>
                      </a:r>
                      <a:r>
                        <a:rPr lang="en-US" altLang="zh-CN" sz="1050" u="none" strike="noStrike" dirty="0">
                          <a:effectLst/>
                        </a:rPr>
                        <a:t>No.1 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 dirty="0">
                          <a:effectLst/>
                        </a:rPr>
                        <a:t>新玩家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56595756"/>
                  </a:ext>
                </a:extLst>
              </a:tr>
              <a:tr h="41029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b="1" u="none" strike="noStrike" dirty="0">
                          <a:effectLst/>
                        </a:rPr>
                        <a:t>专利数</a:t>
                      </a:r>
                      <a:br>
                        <a:rPr lang="zh-CN" altLang="en-US" sz="1050" b="1" u="none" strike="noStrike" dirty="0">
                          <a:effectLst/>
                        </a:rPr>
                      </a:br>
                      <a:endParaRPr lang="zh-CN" alt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 dirty="0">
                          <a:effectLst/>
                        </a:rPr>
                        <a:t>中国专利 </a:t>
                      </a:r>
                      <a:r>
                        <a:rPr lang="en-US" altLang="zh-CN" sz="1050" u="none" strike="noStrike" dirty="0">
                          <a:effectLst/>
                        </a:rPr>
                        <a:t>1970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 dirty="0">
                          <a:effectLst/>
                        </a:rPr>
                        <a:t>中国专利 </a:t>
                      </a:r>
                      <a:r>
                        <a:rPr lang="en-US" altLang="zh-CN" sz="1050" u="none" strike="noStrike" dirty="0">
                          <a:effectLst/>
                        </a:rPr>
                        <a:t>21746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50" u="none" strike="noStrike" dirty="0">
                          <a:effectLst/>
                        </a:rPr>
                        <a:t>中国专利 </a:t>
                      </a:r>
                      <a:r>
                        <a:rPr lang="en-US" altLang="zh-CN" sz="1050" u="none" strike="noStrike" dirty="0">
                          <a:effectLst/>
                        </a:rPr>
                        <a:t>1670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95962000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E16ED228-EFD3-4F3E-AB5C-9422C85D3DD4}"/>
              </a:ext>
            </a:extLst>
          </p:cNvPr>
          <p:cNvSpPr txBox="1"/>
          <p:nvPr/>
        </p:nvSpPr>
        <p:spPr>
          <a:xfrm>
            <a:off x="1693247" y="4462737"/>
            <a:ext cx="10012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>
                <a:solidFill>
                  <a:srgbClr val="00B0F0"/>
                </a:solidFill>
              </a:rPr>
              <a:t>特斯拉</a:t>
            </a:r>
            <a:r>
              <a:rPr lang="zh-CN" altLang="en-US" sz="1600" dirty="0"/>
              <a:t>：市场占有率相对较高，可持续发力，建厂获得更多的市场份额。建立了充电标准，可持续在其他各国去普及。但专利数还相对薄弱，需要加强。</a:t>
            </a:r>
            <a:endParaRPr lang="en-US" altLang="zh-CN" sz="16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B12BE0C-CE79-4D19-9334-4C3A8D757441}"/>
              </a:ext>
            </a:extLst>
          </p:cNvPr>
          <p:cNvSpPr txBox="1"/>
          <p:nvPr/>
        </p:nvSpPr>
        <p:spPr>
          <a:xfrm>
            <a:off x="1693247" y="6150114"/>
            <a:ext cx="10012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>
                <a:solidFill>
                  <a:srgbClr val="00B0F0"/>
                </a:solidFill>
              </a:rPr>
              <a:t>蔚来：</a:t>
            </a:r>
            <a:r>
              <a:rPr lang="zh-CN" altLang="en-US" sz="1600" dirty="0"/>
              <a:t>市场占有率远低于其他两位公司，需快速提高销量。</a:t>
            </a:r>
            <a:endParaRPr lang="en-US" altLang="zh-CN" sz="1600" dirty="0"/>
          </a:p>
          <a:p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0E7307B-ECE1-42A5-A464-C79F5E064ED0}"/>
              </a:ext>
            </a:extLst>
          </p:cNvPr>
          <p:cNvSpPr txBox="1"/>
          <p:nvPr/>
        </p:nvSpPr>
        <p:spPr>
          <a:xfrm>
            <a:off x="1693247" y="5184796"/>
            <a:ext cx="10012264" cy="788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>
                <a:solidFill>
                  <a:srgbClr val="00B0F0"/>
                </a:solidFill>
              </a:rPr>
              <a:t>比亚迪</a:t>
            </a:r>
            <a:r>
              <a:rPr lang="zh-CN" altLang="en-US" sz="1600" dirty="0"/>
              <a:t>：从</a:t>
            </a:r>
            <a:r>
              <a:rPr lang="en-US" altLang="zh-CN" sz="1600" dirty="0"/>
              <a:t>4</a:t>
            </a:r>
            <a:r>
              <a:rPr lang="zh-CN" altLang="en-US" sz="1600" dirty="0"/>
              <a:t>个战略控制指数来看，都较领先，后续发力空间较大。公交汽车方面，有优势，可多与本国政府和他国政府展开深度合作。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539543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成本构成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2D9764-6886-458C-9169-C14886A60288}"/>
              </a:ext>
            </a:extLst>
          </p:cNvPr>
          <p:cNvSpPr txBox="1"/>
          <p:nvPr/>
        </p:nvSpPr>
        <p:spPr>
          <a:xfrm>
            <a:off x="6267881" y="2951021"/>
            <a:ext cx="883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VS</a:t>
            </a:r>
            <a:endParaRPr lang="zh-CN" altLang="en-US" sz="3200" b="1" dirty="0"/>
          </a:p>
        </p:txBody>
      </p:sp>
      <p:graphicFrame>
        <p:nvGraphicFramePr>
          <p:cNvPr id="17" name="图表 16">
            <a:extLst>
              <a:ext uri="{FF2B5EF4-FFF2-40B4-BE49-F238E27FC236}">
                <a16:creationId xmlns:a16="http://schemas.microsoft.com/office/drawing/2014/main" id="{799B628F-EE71-44F2-BB3A-1A8FF2374F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3363191"/>
              </p:ext>
            </p:extLst>
          </p:nvPr>
        </p:nvGraphicFramePr>
        <p:xfrm>
          <a:off x="1876296" y="1982197"/>
          <a:ext cx="4439987" cy="2522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8" name="图表 17">
            <a:extLst>
              <a:ext uri="{FF2B5EF4-FFF2-40B4-BE49-F238E27FC236}">
                <a16:creationId xmlns:a16="http://schemas.microsoft.com/office/drawing/2014/main" id="{F1FA768E-9E1B-4B84-A4D5-337520D290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1436146"/>
              </p:ext>
            </p:extLst>
          </p:nvPr>
        </p:nvGraphicFramePr>
        <p:xfrm>
          <a:off x="7094051" y="1974960"/>
          <a:ext cx="4557135" cy="25296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BE532ACE-C14E-4315-B660-BB762B588893}"/>
              </a:ext>
            </a:extLst>
          </p:cNvPr>
          <p:cNvSpPr txBox="1"/>
          <p:nvPr/>
        </p:nvSpPr>
        <p:spPr>
          <a:xfrm>
            <a:off x="1842930" y="4696649"/>
            <a:ext cx="8444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/>
              <a:t>主要区别：燃油汽车采用发动机和传动系统；纯电动汽车采用动力系统。</a:t>
            </a:r>
            <a:endParaRPr lang="en-US" altLang="zh-CN" dirty="0">
              <a:solidFill>
                <a:srgbClr val="00B0F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zh-CN" dirty="0">
                <a:solidFill>
                  <a:srgbClr val="00B0F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车身</a:t>
            </a:r>
            <a:r>
              <a:rPr lang="zh-CN" altLang="zh-CN" dirty="0">
                <a:solidFill>
                  <a:srgbClr val="333333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的GAP值在</a:t>
            </a:r>
            <a:r>
              <a:rPr lang="zh-CN" altLang="zh-CN" dirty="0">
                <a:solidFill>
                  <a:srgbClr val="00B0F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10%</a:t>
            </a:r>
            <a:r>
              <a:rPr lang="zh-CN" altLang="zh-CN" dirty="0">
                <a:solidFill>
                  <a:srgbClr val="333333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，其他维度的GAP值在5%</a:t>
            </a:r>
            <a:r>
              <a:rPr lang="zh-CN" altLang="en-US" dirty="0">
                <a:solidFill>
                  <a:srgbClr val="333333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左右。</a:t>
            </a:r>
            <a:endParaRPr lang="en-US" altLang="zh-CN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983843E-5110-47DC-A7B7-CACDA8F05FC8}"/>
              </a:ext>
            </a:extLst>
          </p:cNvPr>
          <p:cNvSpPr txBox="1"/>
          <p:nvPr/>
        </p:nvSpPr>
        <p:spPr>
          <a:xfrm>
            <a:off x="1863596" y="5337258"/>
            <a:ext cx="844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00B0F0"/>
                </a:solidFill>
              </a:rPr>
              <a:t>反常识点</a:t>
            </a:r>
            <a:r>
              <a:rPr lang="zh-CN" altLang="en-US" dirty="0">
                <a:solidFill>
                  <a:srgbClr val="5B9BD5"/>
                </a:solidFill>
              </a:rPr>
              <a:t>：</a:t>
            </a:r>
            <a:r>
              <a:rPr lang="zh-CN" altLang="en-US" dirty="0"/>
              <a:t>燃油汽车车身成本更大，安全性更高、隔热隔音效果更好，更舒适。</a:t>
            </a:r>
          </a:p>
        </p:txBody>
      </p:sp>
    </p:spTree>
    <p:extLst>
      <p:ext uri="{BB962C8B-B14F-4D97-AF65-F5344CB8AC3E}">
        <p14:creationId xmlns:p14="http://schemas.microsoft.com/office/powerpoint/2010/main" val="2969536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产品核心指标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F4AF1ED0-3A49-4EA8-A681-E56B742B21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7275812"/>
              </p:ext>
            </p:extLst>
          </p:nvPr>
        </p:nvGraphicFramePr>
        <p:xfrm>
          <a:off x="1614796" y="1443789"/>
          <a:ext cx="9596925" cy="45317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07718">
                  <a:extLst>
                    <a:ext uri="{9D8B030D-6E8A-4147-A177-3AD203B41FA5}">
                      <a16:colId xmlns:a16="http://schemas.microsoft.com/office/drawing/2014/main" val="2259330073"/>
                    </a:ext>
                  </a:extLst>
                </a:gridCol>
                <a:gridCol w="1856960">
                  <a:extLst>
                    <a:ext uri="{9D8B030D-6E8A-4147-A177-3AD203B41FA5}">
                      <a16:colId xmlns:a16="http://schemas.microsoft.com/office/drawing/2014/main" val="1541980162"/>
                    </a:ext>
                  </a:extLst>
                </a:gridCol>
                <a:gridCol w="1271116">
                  <a:extLst>
                    <a:ext uri="{9D8B030D-6E8A-4147-A177-3AD203B41FA5}">
                      <a16:colId xmlns:a16="http://schemas.microsoft.com/office/drawing/2014/main" val="3755224367"/>
                    </a:ext>
                  </a:extLst>
                </a:gridCol>
                <a:gridCol w="1321710">
                  <a:extLst>
                    <a:ext uri="{9D8B030D-6E8A-4147-A177-3AD203B41FA5}">
                      <a16:colId xmlns:a16="http://schemas.microsoft.com/office/drawing/2014/main" val="988993323"/>
                    </a:ext>
                  </a:extLst>
                </a:gridCol>
                <a:gridCol w="1427077">
                  <a:extLst>
                    <a:ext uri="{9D8B030D-6E8A-4147-A177-3AD203B41FA5}">
                      <a16:colId xmlns:a16="http://schemas.microsoft.com/office/drawing/2014/main" val="905162615"/>
                    </a:ext>
                  </a:extLst>
                </a:gridCol>
                <a:gridCol w="1255457">
                  <a:extLst>
                    <a:ext uri="{9D8B030D-6E8A-4147-A177-3AD203B41FA5}">
                      <a16:colId xmlns:a16="http://schemas.microsoft.com/office/drawing/2014/main" val="2040419192"/>
                    </a:ext>
                  </a:extLst>
                </a:gridCol>
                <a:gridCol w="1556887">
                  <a:extLst>
                    <a:ext uri="{9D8B030D-6E8A-4147-A177-3AD203B41FA5}">
                      <a16:colId xmlns:a16="http://schemas.microsoft.com/office/drawing/2014/main" val="2770537145"/>
                    </a:ext>
                  </a:extLst>
                </a:gridCol>
              </a:tblGrid>
              <a:tr h="385011"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effectLst/>
                        </a:rPr>
                        <a:t>指标</a:t>
                      </a:r>
                      <a:r>
                        <a:rPr lang="en-US" altLang="zh-CN" sz="1100" b="1" u="none" strike="noStrike" dirty="0">
                          <a:effectLst/>
                        </a:rPr>
                        <a:t>/</a:t>
                      </a:r>
                      <a:r>
                        <a:rPr lang="zh-CN" altLang="en-US" sz="1100" b="1" u="none" strike="noStrike" dirty="0">
                          <a:effectLst/>
                        </a:rPr>
                        <a:t>车型</a:t>
                      </a:r>
                      <a:endParaRPr lang="zh-CN" altLang="en-US" sz="1100" b="1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effectLst/>
                        </a:rPr>
                        <a:t>续航</a:t>
                      </a:r>
                      <a:r>
                        <a:rPr lang="en-US" altLang="zh-CN" sz="1100" b="1" u="none" strike="noStrike" dirty="0">
                          <a:effectLst/>
                        </a:rPr>
                        <a:t>(</a:t>
                      </a:r>
                      <a:r>
                        <a:rPr lang="en-US" sz="1100" b="1" u="none" strike="noStrike" dirty="0">
                          <a:effectLst/>
                        </a:rPr>
                        <a:t>Km)</a:t>
                      </a:r>
                      <a:endParaRPr lang="en-US" sz="1100" b="1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effectLst/>
                        </a:rPr>
                        <a:t>加速性能</a:t>
                      </a:r>
                      <a:r>
                        <a:rPr lang="en-US" altLang="zh-CN" sz="1100" b="1" u="none" strike="noStrike" dirty="0">
                          <a:effectLst/>
                        </a:rPr>
                        <a:t>(0-100</a:t>
                      </a:r>
                      <a:r>
                        <a:rPr lang="en-US" sz="1100" b="1" u="none" strike="noStrike" dirty="0">
                          <a:effectLst/>
                        </a:rPr>
                        <a:t>Km)</a:t>
                      </a:r>
                      <a:endParaRPr lang="en-US" sz="1100" b="1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effectLst/>
                        </a:rPr>
                        <a:t>充电时间</a:t>
                      </a:r>
                      <a:r>
                        <a:rPr lang="en-US" altLang="zh-CN" sz="1100" b="1" u="none" strike="noStrike" dirty="0">
                          <a:effectLst/>
                        </a:rPr>
                        <a:t>(</a:t>
                      </a:r>
                      <a:r>
                        <a:rPr lang="en-US" sz="1100" b="1" u="none" strike="noStrike" dirty="0">
                          <a:effectLst/>
                        </a:rPr>
                        <a:t>H)</a:t>
                      </a:r>
                      <a:endParaRPr lang="en-US" sz="1100" b="1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effectLst/>
                        </a:rPr>
                        <a:t>价格</a:t>
                      </a:r>
                      <a:r>
                        <a:rPr lang="en-US" altLang="zh-CN" sz="1100" b="1" u="none" strike="noStrike" dirty="0">
                          <a:effectLst/>
                        </a:rPr>
                        <a:t>(</a:t>
                      </a:r>
                      <a:r>
                        <a:rPr lang="zh-CN" altLang="en-US" sz="1100" b="1" u="none" strike="noStrike" dirty="0">
                          <a:effectLst/>
                        </a:rPr>
                        <a:t>万</a:t>
                      </a:r>
                      <a:r>
                        <a:rPr lang="en-US" altLang="zh-CN" sz="1100" b="1" u="none" strike="noStrike" dirty="0">
                          <a:effectLst/>
                        </a:rPr>
                        <a:t>)</a:t>
                      </a:r>
                      <a:endParaRPr lang="en-US" altLang="zh-CN" sz="1100" b="1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effectLst/>
                        </a:rPr>
                        <a:t>重量</a:t>
                      </a:r>
                      <a:r>
                        <a:rPr lang="en-US" altLang="zh-CN" sz="1100" b="1" u="none" strike="noStrike" dirty="0">
                          <a:effectLst/>
                        </a:rPr>
                        <a:t>(</a:t>
                      </a:r>
                      <a:r>
                        <a:rPr lang="en-US" sz="1100" b="1" u="none" strike="noStrike" dirty="0">
                          <a:effectLst/>
                        </a:rPr>
                        <a:t>t)</a:t>
                      </a:r>
                      <a:endParaRPr lang="en-US" sz="1100" b="1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2947732"/>
                  </a:ext>
                </a:extLst>
              </a:tr>
              <a:tr h="243923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>
                          <a:effectLst/>
                        </a:rPr>
                        <a:t>特斯拉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Model S </a:t>
                      </a:r>
                      <a:r>
                        <a:rPr lang="zh-CN" altLang="en-US" sz="900" u="none" strike="noStrike">
                          <a:effectLst/>
                        </a:rPr>
                        <a:t>高性能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570,</a:t>
                      </a:r>
                      <a:r>
                        <a:rPr lang="zh-CN" altLang="en-US" sz="900" u="none" strike="noStrike">
                          <a:effectLst/>
                        </a:rPr>
                        <a:t>最高时速</a:t>
                      </a:r>
                      <a:r>
                        <a:rPr lang="en-US" altLang="zh-CN" sz="900" u="none" strike="noStrike">
                          <a:effectLst/>
                        </a:rPr>
                        <a:t>250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3.2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-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78.4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2.1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9195688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Model S </a:t>
                      </a:r>
                      <a:r>
                        <a:rPr lang="zh-CN" altLang="en-US" sz="900" u="none" strike="noStrike">
                          <a:effectLst/>
                        </a:rPr>
                        <a:t>长续航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579,</a:t>
                      </a:r>
                      <a:r>
                        <a:rPr lang="zh-CN" altLang="en-US" sz="900" u="none" strike="noStrike" dirty="0">
                          <a:effectLst/>
                        </a:rPr>
                        <a:t>最高时速</a:t>
                      </a:r>
                      <a:r>
                        <a:rPr lang="en-US" altLang="zh-CN" sz="900" u="none" strike="noStrike" dirty="0">
                          <a:effectLst/>
                        </a:rPr>
                        <a:t>250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-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81.8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2.1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02009015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Model 3 </a:t>
                      </a:r>
                      <a:r>
                        <a:rPr lang="zh-CN" altLang="en-US" sz="900" u="none" strike="noStrike">
                          <a:effectLst/>
                        </a:rPr>
                        <a:t>高性能 全轮驱动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595, </a:t>
                      </a:r>
                      <a:r>
                        <a:rPr lang="zh-CN" altLang="en-US" sz="900" u="none" strike="noStrike">
                          <a:effectLst/>
                        </a:rPr>
                        <a:t>最高时速</a:t>
                      </a:r>
                      <a:r>
                        <a:rPr lang="en-US" altLang="zh-CN" sz="900" u="none" strike="noStrike">
                          <a:effectLst/>
                        </a:rPr>
                        <a:t>261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3.4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-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52.2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1.875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83241574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Model 3 </a:t>
                      </a:r>
                      <a:r>
                        <a:rPr lang="zh-CN" altLang="en-US" sz="900" u="none" strike="noStrike">
                          <a:effectLst/>
                        </a:rPr>
                        <a:t>长续航 全轮驱动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590, </a:t>
                      </a:r>
                      <a:r>
                        <a:rPr lang="zh-CN" altLang="en-US" sz="900" u="none" strike="noStrike" dirty="0">
                          <a:effectLst/>
                        </a:rPr>
                        <a:t>最高时速</a:t>
                      </a:r>
                      <a:r>
                        <a:rPr lang="en-US" altLang="zh-CN" sz="900" u="none" strike="noStrike" dirty="0">
                          <a:effectLst/>
                        </a:rPr>
                        <a:t>233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4.7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-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45.5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1.874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9208822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Model 3 </a:t>
                      </a:r>
                      <a:r>
                        <a:rPr lang="zh-CN" altLang="en-US" sz="900" u="none" strike="noStrike">
                          <a:effectLst/>
                        </a:rPr>
                        <a:t>长续航 后轮驱动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600+,</a:t>
                      </a:r>
                      <a:r>
                        <a:rPr lang="zh-CN" altLang="en-US" sz="900" u="none" strike="noStrike">
                          <a:effectLst/>
                        </a:rPr>
                        <a:t>最高时速</a:t>
                      </a:r>
                      <a:r>
                        <a:rPr lang="en-US" altLang="zh-CN" sz="900" u="none" strike="noStrike">
                          <a:effectLst/>
                        </a:rPr>
                        <a:t>225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5.3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-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41.2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1.75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81697970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Model X </a:t>
                      </a:r>
                      <a:r>
                        <a:rPr lang="zh-CN" altLang="en-US" sz="900" u="none" strike="noStrike">
                          <a:effectLst/>
                        </a:rPr>
                        <a:t>高性能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507,</a:t>
                      </a:r>
                      <a:r>
                        <a:rPr lang="zh-CN" altLang="en-US" sz="900" u="none" strike="noStrike" dirty="0">
                          <a:effectLst/>
                        </a:rPr>
                        <a:t>最高时速</a:t>
                      </a:r>
                      <a:r>
                        <a:rPr lang="en-US" altLang="zh-CN" sz="900" u="none" strike="noStrike" dirty="0">
                          <a:effectLst/>
                        </a:rPr>
                        <a:t>250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-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82.5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2.46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85064165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Model X </a:t>
                      </a:r>
                      <a:r>
                        <a:rPr lang="zh-CN" altLang="en-US" sz="900" u="none" strike="noStrike">
                          <a:effectLst/>
                        </a:rPr>
                        <a:t>长续航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552,</a:t>
                      </a:r>
                      <a:r>
                        <a:rPr lang="zh-CN" altLang="en-US" sz="900" u="none" strike="noStrike">
                          <a:effectLst/>
                        </a:rPr>
                        <a:t>最高时速</a:t>
                      </a:r>
                      <a:r>
                        <a:rPr lang="en-US" altLang="zh-CN" sz="900" u="none" strike="noStrike">
                          <a:effectLst/>
                        </a:rPr>
                        <a:t>250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4.9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-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79.4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2.5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57429340"/>
                  </a:ext>
                </a:extLst>
              </a:tr>
              <a:tr h="243923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>
                          <a:effectLst/>
                        </a:rPr>
                        <a:t>比亚迪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 dirty="0">
                          <a:effectLst/>
                        </a:rPr>
                        <a:t>比亚迪秦</a:t>
                      </a:r>
                      <a:r>
                        <a:rPr lang="en-US" sz="900" u="none" strike="noStrike" dirty="0">
                          <a:effectLst/>
                        </a:rPr>
                        <a:t>Pro EV500</a:t>
                      </a:r>
                      <a:endParaRPr lang="en-US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420 ~ 500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8.9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1.5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17-19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 dirty="0">
                          <a:effectLst/>
                        </a:rPr>
                        <a:t>重量</a:t>
                      </a:r>
                      <a:endParaRPr lang="zh-CN" altLang="en-US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19223671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 dirty="0">
                          <a:effectLst/>
                        </a:rPr>
                        <a:t>比亚迪秦 </a:t>
                      </a:r>
                      <a:r>
                        <a:rPr lang="en-US" sz="900" u="none" strike="noStrike" dirty="0">
                          <a:effectLst/>
                        </a:rPr>
                        <a:t>EV450</a:t>
                      </a:r>
                      <a:endParaRPr lang="en-US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400 ~ 480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7.9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-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24-26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重量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232278700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 dirty="0">
                          <a:effectLst/>
                        </a:rPr>
                        <a:t>比亚迪唐 </a:t>
                      </a:r>
                      <a:r>
                        <a:rPr lang="en-US" sz="900" u="none" strike="noStrike" dirty="0">
                          <a:effectLst/>
                        </a:rPr>
                        <a:t>EV</a:t>
                      </a:r>
                      <a:endParaRPr lang="en-US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500 ~ 620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4.4 - 8.5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1.4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26-36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重量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4491000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 dirty="0">
                          <a:effectLst/>
                        </a:rPr>
                        <a:t>比亚迪宋 </a:t>
                      </a:r>
                      <a:r>
                        <a:rPr lang="en-US" sz="900" u="none" strike="noStrike" dirty="0">
                          <a:effectLst/>
                        </a:rPr>
                        <a:t>EV500</a:t>
                      </a:r>
                      <a:endParaRPr lang="en-US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400 ~ 500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50Km, 3.9</a:t>
                      </a:r>
                      <a:endParaRPr 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1.5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19-22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重量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24995551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 dirty="0">
                          <a:effectLst/>
                        </a:rPr>
                        <a:t>比亚迪元 </a:t>
                      </a:r>
                      <a:r>
                        <a:rPr lang="en-US" sz="900" u="none" strike="noStrike" dirty="0">
                          <a:effectLst/>
                        </a:rPr>
                        <a:t>EV535</a:t>
                      </a:r>
                      <a:endParaRPr lang="en-US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410 ~ 535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50Km, 3.9 - 5.8</a:t>
                      </a:r>
                      <a:endParaRPr 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1.1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11-14</a:t>
                      </a:r>
                      <a:endParaRPr lang="zh-CN" altLang="en-US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重量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44065919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比亚迪 </a:t>
                      </a:r>
                      <a:r>
                        <a:rPr lang="en-US" sz="900" u="none" strike="noStrike">
                          <a:effectLst/>
                        </a:rPr>
                        <a:t>E1</a:t>
                      </a:r>
                      <a:endParaRPr 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305 ~ 360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50Km, 5.9</a:t>
                      </a:r>
                      <a:endParaRPr 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1.5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8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重量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41804651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比亚迪 </a:t>
                      </a:r>
                      <a:r>
                        <a:rPr lang="en-US" sz="900" u="none" strike="noStrike">
                          <a:effectLst/>
                        </a:rPr>
                        <a:t>E5 450</a:t>
                      </a:r>
                      <a:endParaRPr 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480, </a:t>
                      </a:r>
                      <a:r>
                        <a:rPr lang="zh-CN" altLang="en-US" sz="900" u="none" strike="noStrike">
                          <a:effectLst/>
                        </a:rPr>
                        <a:t>最高时速 </a:t>
                      </a:r>
                      <a:r>
                        <a:rPr lang="en-US" altLang="zh-CN" sz="900" u="none" strike="noStrike">
                          <a:effectLst/>
                        </a:rPr>
                        <a:t>130+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-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22-23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重量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84611844"/>
                  </a:ext>
                </a:extLst>
              </a:tr>
              <a:tr h="24392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>
                          <a:effectLst/>
                        </a:rPr>
                        <a:t>蔚来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蔚来 </a:t>
                      </a:r>
                      <a:r>
                        <a:rPr lang="en-US" sz="900" u="none" strike="noStrike">
                          <a:effectLst/>
                        </a:rPr>
                        <a:t>ES6 </a:t>
                      </a:r>
                      <a:r>
                        <a:rPr lang="zh-CN" altLang="en-US" sz="900" u="none" strike="noStrike">
                          <a:effectLst/>
                        </a:rPr>
                        <a:t>基准版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420 </a:t>
                      </a:r>
                      <a:r>
                        <a:rPr lang="zh-CN" altLang="en-US" sz="900" u="none" strike="noStrike">
                          <a:effectLst/>
                        </a:rPr>
                        <a:t>～ </a:t>
                      </a:r>
                      <a:r>
                        <a:rPr lang="en-US" altLang="zh-CN" sz="900" u="none" strike="noStrike">
                          <a:effectLst/>
                        </a:rPr>
                        <a:t>490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5.6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直流</a:t>
                      </a:r>
                      <a:r>
                        <a:rPr lang="en-US" altLang="zh-CN" sz="900" u="none" strike="noStrike">
                          <a:effectLst/>
                        </a:rPr>
                        <a:t>1.5,</a:t>
                      </a:r>
                      <a:r>
                        <a:rPr lang="zh-CN" altLang="en-US" sz="900" u="none" strike="noStrike">
                          <a:effectLst/>
                        </a:rPr>
                        <a:t>交流 </a:t>
                      </a:r>
                      <a:r>
                        <a:rPr lang="en-US" altLang="zh-CN" sz="900" u="none" strike="noStrike">
                          <a:effectLst/>
                        </a:rPr>
                        <a:t>10-12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35.8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重量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10170553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蔚来 </a:t>
                      </a:r>
                      <a:r>
                        <a:rPr lang="en-US" sz="900" u="none" strike="noStrike">
                          <a:effectLst/>
                        </a:rPr>
                        <a:t>ES6 </a:t>
                      </a:r>
                      <a:r>
                        <a:rPr lang="zh-CN" altLang="en-US" sz="900" u="none" strike="noStrike">
                          <a:effectLst/>
                        </a:rPr>
                        <a:t>性能版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430 </a:t>
                      </a:r>
                      <a:r>
                        <a:rPr lang="zh-CN" altLang="en-US" sz="900" u="none" strike="noStrike">
                          <a:effectLst/>
                        </a:rPr>
                        <a:t>～ </a:t>
                      </a:r>
                      <a:r>
                        <a:rPr lang="en-US" altLang="zh-CN" sz="900" u="none" strike="noStrike">
                          <a:effectLst/>
                        </a:rPr>
                        <a:t>510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4.7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直流</a:t>
                      </a:r>
                      <a:r>
                        <a:rPr lang="en-US" altLang="zh-CN" sz="900" u="none" strike="noStrike">
                          <a:effectLst/>
                        </a:rPr>
                        <a:t>1.5,</a:t>
                      </a:r>
                      <a:r>
                        <a:rPr lang="zh-CN" altLang="en-US" sz="900" u="none" strike="noStrike">
                          <a:effectLst/>
                        </a:rPr>
                        <a:t>交流 </a:t>
                      </a:r>
                      <a:r>
                        <a:rPr lang="en-US" altLang="zh-CN" sz="900" u="none" strike="noStrike">
                          <a:effectLst/>
                        </a:rPr>
                        <a:t>10-12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40-50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 dirty="0">
                          <a:effectLst/>
                        </a:rPr>
                        <a:t>重量</a:t>
                      </a:r>
                      <a:endParaRPr lang="zh-CN" altLang="en-US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76128723"/>
                  </a:ext>
                </a:extLst>
              </a:tr>
              <a:tr h="243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蔚来 </a:t>
                      </a:r>
                      <a:r>
                        <a:rPr lang="en-US" sz="900" u="none" strike="noStrike">
                          <a:effectLst/>
                        </a:rPr>
                        <a:t>ES8 </a:t>
                      </a:r>
                      <a:r>
                        <a:rPr lang="zh-CN" altLang="en-US" sz="900" u="none" strike="noStrike">
                          <a:effectLst/>
                        </a:rPr>
                        <a:t>基准版</a:t>
                      </a:r>
                      <a:endParaRPr lang="zh-CN" altLang="en-US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355,</a:t>
                      </a:r>
                      <a:r>
                        <a:rPr lang="zh-CN" altLang="en-US" sz="900" u="none" strike="noStrike">
                          <a:effectLst/>
                        </a:rPr>
                        <a:t>最高时速</a:t>
                      </a:r>
                      <a:r>
                        <a:rPr lang="en-US" altLang="zh-CN" sz="900" u="none" strike="noStrike">
                          <a:effectLst/>
                        </a:rPr>
                        <a:t>200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4.4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直流</a:t>
                      </a:r>
                      <a:r>
                        <a:rPr lang="en-US" altLang="zh-CN" sz="900" u="none" strike="noStrike">
                          <a:effectLst/>
                        </a:rPr>
                        <a:t>1.5,</a:t>
                      </a:r>
                      <a:r>
                        <a:rPr lang="zh-CN" altLang="en-US" sz="900" u="none" strike="noStrike">
                          <a:effectLst/>
                        </a:rPr>
                        <a:t>交流 </a:t>
                      </a:r>
                      <a:r>
                        <a:rPr lang="en-US" altLang="zh-CN" sz="900" u="none" strike="noStrike">
                          <a:effectLst/>
                        </a:rPr>
                        <a:t>10</a:t>
                      </a:r>
                      <a:endParaRPr lang="en-US" altLang="zh-CN" sz="900" b="0" i="0" u="none" strike="noStrike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44.8-45.6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 dirty="0">
                          <a:effectLst/>
                        </a:rPr>
                        <a:t>2.46</a:t>
                      </a:r>
                      <a:endParaRPr lang="en-US" altLang="zh-CN" sz="900" b="0" i="0" u="none" strike="noStrike" dirty="0">
                        <a:solidFill>
                          <a:srgbClr val="24292E"/>
                        </a:solidFill>
                        <a:effectLst/>
                        <a:latin typeface="Segoe UI" panose="020B0502040204020203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469086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9100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产品分析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75CCBF-A7CF-4C06-884D-2A26DC045C66}"/>
              </a:ext>
            </a:extLst>
          </p:cNvPr>
          <p:cNvSpPr txBox="1"/>
          <p:nvPr/>
        </p:nvSpPr>
        <p:spPr>
          <a:xfrm>
            <a:off x="1842931" y="1534695"/>
            <a:ext cx="4575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00B0F0"/>
                </a:solidFill>
              </a:rPr>
              <a:t>续航</a:t>
            </a:r>
            <a:r>
              <a:rPr lang="zh-CN" altLang="en-US" dirty="0"/>
              <a:t>：特斯拉    ，比亚迪和蔚来差不多。</a:t>
            </a:r>
          </a:p>
        </p:txBody>
      </p:sp>
      <p:sp>
        <p:nvSpPr>
          <p:cNvPr id="4" name="箭头: 上 3">
            <a:extLst>
              <a:ext uri="{FF2B5EF4-FFF2-40B4-BE49-F238E27FC236}">
                <a16:creationId xmlns:a16="http://schemas.microsoft.com/office/drawing/2014/main" id="{45B13FAA-7488-48AA-AE20-5C25FAFB52AB}"/>
              </a:ext>
            </a:extLst>
          </p:cNvPr>
          <p:cNvSpPr/>
          <p:nvPr/>
        </p:nvSpPr>
        <p:spPr>
          <a:xfrm>
            <a:off x="3608276" y="1654637"/>
            <a:ext cx="150796" cy="15395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FF699A2-EA20-41C6-941A-48CEF749D519}"/>
              </a:ext>
            </a:extLst>
          </p:cNvPr>
          <p:cNvSpPr txBox="1"/>
          <p:nvPr/>
        </p:nvSpPr>
        <p:spPr>
          <a:xfrm>
            <a:off x="1842931" y="2047572"/>
            <a:ext cx="6684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/>
              <a:t>反映了动力强弱的</a:t>
            </a:r>
            <a:r>
              <a:rPr lang="zh-CN" altLang="en-US" dirty="0">
                <a:solidFill>
                  <a:srgbClr val="00B0F0"/>
                </a:solidFill>
              </a:rPr>
              <a:t>加速性能</a:t>
            </a:r>
            <a:r>
              <a:rPr lang="zh-CN" altLang="en-US" dirty="0"/>
              <a:t>：特斯拉</a:t>
            </a:r>
            <a:r>
              <a:rPr lang="en-US" altLang="zh-CN" dirty="0"/>
              <a:t>&gt;</a:t>
            </a:r>
            <a:r>
              <a:rPr lang="zh-CN" altLang="en-US" dirty="0"/>
              <a:t>蔚来</a:t>
            </a:r>
            <a:r>
              <a:rPr lang="en-US" altLang="zh-CN" dirty="0"/>
              <a:t>&gt;</a:t>
            </a:r>
            <a:r>
              <a:rPr lang="zh-CN" altLang="en-US" dirty="0"/>
              <a:t>比亚迪。</a:t>
            </a:r>
            <a:endParaRPr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1B8F44F-3071-438E-9766-E59DB4E72D22}"/>
              </a:ext>
            </a:extLst>
          </p:cNvPr>
          <p:cNvSpPr txBox="1"/>
          <p:nvPr/>
        </p:nvSpPr>
        <p:spPr>
          <a:xfrm>
            <a:off x="1842931" y="2548623"/>
            <a:ext cx="7497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/>
              <a:t>反映了电池技术差别的</a:t>
            </a:r>
            <a:r>
              <a:rPr lang="zh-CN" altLang="en-US" dirty="0">
                <a:solidFill>
                  <a:srgbClr val="00B0F0"/>
                </a:solidFill>
              </a:rPr>
              <a:t>充电时间</a:t>
            </a:r>
            <a:r>
              <a:rPr lang="zh-CN" altLang="en-US" dirty="0"/>
              <a:t>：蔚来</a:t>
            </a:r>
            <a:r>
              <a:rPr lang="en-US" altLang="zh-CN" dirty="0"/>
              <a:t>&gt;</a:t>
            </a:r>
            <a:r>
              <a:rPr lang="zh-CN" altLang="en-US" dirty="0"/>
              <a:t>比亚迪，特斯拉视超级充电站和在家用充电桩充电时间有所不同。</a:t>
            </a:r>
            <a:endParaRPr lang="en-US" altLang="zh-CN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3F2B401-D995-43F1-A1E4-D442041AD97A}"/>
              </a:ext>
            </a:extLst>
          </p:cNvPr>
          <p:cNvSpPr/>
          <p:nvPr/>
        </p:nvSpPr>
        <p:spPr>
          <a:xfrm>
            <a:off x="1842931" y="3285170"/>
            <a:ext cx="73418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/>
              <a:t>价格：特斯拉定价相对较高，</a:t>
            </a:r>
            <a:r>
              <a:rPr lang="en-US" altLang="zh-CN" dirty="0"/>
              <a:t>40</a:t>
            </a:r>
            <a:r>
              <a:rPr lang="zh-CN" altLang="en-US" dirty="0"/>
              <a:t>万</a:t>
            </a:r>
            <a:r>
              <a:rPr lang="en-US" altLang="zh-CN" dirty="0"/>
              <a:t>~80</a:t>
            </a:r>
            <a:r>
              <a:rPr lang="zh-CN" altLang="en-US" dirty="0"/>
              <a:t>万；比亚迪</a:t>
            </a:r>
            <a:r>
              <a:rPr lang="en-US" altLang="zh-CN" dirty="0"/>
              <a:t>8w~36w</a:t>
            </a:r>
            <a:r>
              <a:rPr lang="zh-CN" altLang="en-US" dirty="0"/>
              <a:t>不等，蔚来</a:t>
            </a:r>
            <a:r>
              <a:rPr lang="en-US" altLang="zh-CN" dirty="0"/>
              <a:t>35w~50w</a:t>
            </a:r>
            <a:r>
              <a:rPr lang="zh-CN" altLang="en-US" dirty="0"/>
              <a:t>。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2584093-C662-4609-A1D4-F0784AE9F9AC}"/>
              </a:ext>
            </a:extLst>
          </p:cNvPr>
          <p:cNvSpPr/>
          <p:nvPr/>
        </p:nvSpPr>
        <p:spPr>
          <a:xfrm>
            <a:off x="1842931" y="403023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00B0F0"/>
                </a:solidFill>
              </a:rPr>
              <a:t>重量</a:t>
            </a:r>
            <a:r>
              <a:rPr lang="zh-CN" altLang="en-US" dirty="0"/>
              <a:t>：特斯拉轻于蔚来。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5C02397-8F8D-4699-81DF-5D85A862EA8B}"/>
              </a:ext>
            </a:extLst>
          </p:cNvPr>
          <p:cNvSpPr/>
          <p:nvPr/>
        </p:nvSpPr>
        <p:spPr>
          <a:xfrm>
            <a:off x="1141598" y="4951937"/>
            <a:ext cx="990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总体来看，特斯拉卖点较多，价格偏高。蔚来车目前的硬件指标优于比亚迪，但是价格相对较高。</a:t>
            </a:r>
          </a:p>
        </p:txBody>
      </p:sp>
    </p:spTree>
    <p:extLst>
      <p:ext uri="{BB962C8B-B14F-4D97-AF65-F5344CB8AC3E}">
        <p14:creationId xmlns:p14="http://schemas.microsoft.com/office/powerpoint/2010/main" val="3366889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12" grpId="0"/>
      <p:bldP spid="14" grpId="0"/>
      <p:bldP spid="8" grpId="0"/>
      <p:bldP spid="18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5b0988e595225.cdn.sohucs.com/images/20180405/cdde22a9da4347dd81451de63eff54b9.jpeg">
            <a:extLst>
              <a:ext uri="{FF2B5EF4-FFF2-40B4-BE49-F238E27FC236}">
                <a16:creationId xmlns:a16="http://schemas.microsoft.com/office/drawing/2014/main" id="{24636405-EB39-48E4-B44C-0AB387AFC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8736" y="2111549"/>
            <a:ext cx="4035704" cy="375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"/>
          <p:cNvSpPr txBox="1"/>
          <p:nvPr/>
        </p:nvSpPr>
        <p:spPr>
          <a:xfrm>
            <a:off x="5012603" y="1347777"/>
            <a:ext cx="4035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演新能源汽车沉浮之势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889519" y="1286223"/>
            <a:ext cx="1557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e">
            <a:extLst>
              <a:ext uri="{FF2B5EF4-FFF2-40B4-BE49-F238E27FC236}">
                <a16:creationId xmlns:a16="http://schemas.microsoft.com/office/drawing/2014/main" id="{BCAF21BD-971C-4D7B-A6BC-FE788F2E449E}"/>
              </a:ext>
            </a:extLst>
          </p:cNvPr>
          <p:cNvSpPr txBox="1"/>
          <p:nvPr/>
        </p:nvSpPr>
        <p:spPr>
          <a:xfrm>
            <a:off x="4978736" y="2178926"/>
            <a:ext cx="6413164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chemeClr val="tx1"/>
                </a:solidFill>
              </a:rPr>
              <a:t>特斯拉产能影响 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9785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411F8F3-3835-44C3-BB99-EDA686D2842B}"/>
              </a:ext>
            </a:extLst>
          </p:cNvPr>
          <p:cNvSpPr txBox="1"/>
          <p:nvPr/>
        </p:nvSpPr>
        <p:spPr>
          <a:xfrm>
            <a:off x="1716135" y="4902791"/>
            <a:ext cx="97614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目前产能是特斯拉发展的瓶颈，随着特斯拉在中国上海建设超级工厂，特斯拉产能预计有进一步提升空间，中国市场供应量加大，预计盈利情况有更进一步的好转。</a:t>
            </a:r>
            <a:endParaRPr lang="en-US" altLang="zh-CN" sz="1600" dirty="0"/>
          </a:p>
          <a:p>
            <a:endParaRPr lang="zh-CN" altLang="en-US" sz="16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8BD6E30-E50F-4085-B761-A1604CC2E522}"/>
              </a:ext>
            </a:extLst>
          </p:cNvPr>
          <p:cNvSpPr txBox="1"/>
          <p:nvPr/>
        </p:nvSpPr>
        <p:spPr>
          <a:xfrm>
            <a:off x="1842931" y="481447"/>
            <a:ext cx="7233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特斯拉产能影响</a:t>
            </a:r>
          </a:p>
        </p:txBody>
      </p:sp>
      <p:graphicFrame>
        <p:nvGraphicFramePr>
          <p:cNvPr id="14" name="图表 13">
            <a:extLst>
              <a:ext uri="{FF2B5EF4-FFF2-40B4-BE49-F238E27FC236}">
                <a16:creationId xmlns:a16="http://schemas.microsoft.com/office/drawing/2014/main" id="{728F2542-7116-43F1-B8A6-D5EAB3414C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2174404"/>
              </p:ext>
            </p:extLst>
          </p:nvPr>
        </p:nvGraphicFramePr>
        <p:xfrm>
          <a:off x="7000875" y="147161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3EBE2D26-164F-4A24-B796-9B67FD6654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5245649"/>
              </p:ext>
            </p:extLst>
          </p:nvPr>
        </p:nvGraphicFramePr>
        <p:xfrm>
          <a:off x="1285843" y="1438274"/>
          <a:ext cx="4972081" cy="2809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538701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"/>
          <p:cNvSpPr txBox="1"/>
          <p:nvPr/>
        </p:nvSpPr>
        <p:spPr>
          <a:xfrm>
            <a:off x="5012603" y="1347777"/>
            <a:ext cx="4035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演新能源汽车沉浮之势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889519" y="1286223"/>
            <a:ext cx="1557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e">
            <a:extLst>
              <a:ext uri="{FF2B5EF4-FFF2-40B4-BE49-F238E27FC236}">
                <a16:creationId xmlns:a16="http://schemas.microsoft.com/office/drawing/2014/main" id="{BCAF21BD-971C-4D7B-A6BC-FE788F2E449E}"/>
              </a:ext>
            </a:extLst>
          </p:cNvPr>
          <p:cNvSpPr txBox="1"/>
          <p:nvPr/>
        </p:nvSpPr>
        <p:spPr>
          <a:xfrm>
            <a:off x="4978736" y="2178926"/>
            <a:ext cx="6413164" cy="501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chemeClr val="tx1"/>
                </a:solidFill>
              </a:rPr>
              <a:t>新能源汽车补贴变化对国内行业公司影响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27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5">
            <a:extLst>
              <a:ext uri="{FF2B5EF4-FFF2-40B4-BE49-F238E27FC236}">
                <a16:creationId xmlns:a16="http://schemas.microsoft.com/office/drawing/2014/main" id="{5A22D3E9-6B15-4B35-8217-29C520E17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82696" y="2790012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演示目录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E183B398-53D5-4EB5-BA3B-BF18E9E15DAF}"/>
              </a:ext>
            </a:extLst>
          </p:cNvPr>
          <p:cNvCxnSpPr>
            <a:cxnSpLocks/>
          </p:cNvCxnSpPr>
          <p:nvPr/>
        </p:nvCxnSpPr>
        <p:spPr>
          <a:xfrm>
            <a:off x="2785288" y="3333750"/>
            <a:ext cx="141577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471CE52-E9EC-4FBF-8CE4-883790B73C69}"/>
              </a:ext>
            </a:extLst>
          </p:cNvPr>
          <p:cNvSpPr/>
          <p:nvPr/>
        </p:nvSpPr>
        <p:spPr>
          <a:xfrm>
            <a:off x="5837192" y="2031077"/>
            <a:ext cx="4102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览新能源汽车发展之路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F26121B-A7D1-43A9-975E-F0A818019D51}"/>
              </a:ext>
            </a:extLst>
          </p:cNvPr>
          <p:cNvSpPr/>
          <p:nvPr/>
        </p:nvSpPr>
        <p:spPr>
          <a:xfrm>
            <a:off x="5184506" y="1921446"/>
            <a:ext cx="561600" cy="562630"/>
          </a:xfrm>
          <a:prstGeom prst="ellipse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4A22D34C-0CD2-4CD8-B42B-095E63E30A4B}"/>
              </a:ext>
            </a:extLst>
          </p:cNvPr>
          <p:cNvSpPr/>
          <p:nvPr/>
        </p:nvSpPr>
        <p:spPr>
          <a:xfrm>
            <a:off x="5184506" y="2815278"/>
            <a:ext cx="561600" cy="562630"/>
          </a:xfrm>
          <a:prstGeom prst="ellipse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4152CD8-C542-4614-A0C8-09939D95A3CB}"/>
              </a:ext>
            </a:extLst>
          </p:cNvPr>
          <p:cNvSpPr/>
          <p:nvPr/>
        </p:nvSpPr>
        <p:spPr>
          <a:xfrm>
            <a:off x="5184506" y="3709110"/>
            <a:ext cx="561600" cy="562630"/>
          </a:xfrm>
          <a:prstGeom prst="ellipse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91FA39D-D9A9-4D9E-A1F0-0098CA629702}"/>
              </a:ext>
            </a:extLst>
          </p:cNvPr>
          <p:cNvSpPr/>
          <p:nvPr/>
        </p:nvSpPr>
        <p:spPr>
          <a:xfrm>
            <a:off x="5837192" y="3759592"/>
            <a:ext cx="52847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演新能源汽车沉浮之势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0BEE6C2-790C-43DD-BF09-4501D078EB32}"/>
              </a:ext>
            </a:extLst>
          </p:cNvPr>
          <p:cNvSpPr/>
          <p:nvPr/>
        </p:nvSpPr>
        <p:spPr>
          <a:xfrm>
            <a:off x="5837192" y="2916243"/>
            <a:ext cx="42234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析新能源汽车争鸣之况</a:t>
            </a:r>
          </a:p>
        </p:txBody>
      </p:sp>
    </p:spTree>
    <p:extLst>
      <p:ext uri="{BB962C8B-B14F-4D97-AF65-F5344CB8AC3E}">
        <p14:creationId xmlns:p14="http://schemas.microsoft.com/office/powerpoint/2010/main" val="4051436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C075D2C-AF14-4A11-A981-E4BACDF22C24}"/>
              </a:ext>
            </a:extLst>
          </p:cNvPr>
          <p:cNvSpPr txBox="1"/>
          <p:nvPr/>
        </p:nvSpPr>
        <p:spPr>
          <a:xfrm>
            <a:off x="1055837" y="2684842"/>
            <a:ext cx="437061" cy="132343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国家政策</a:t>
            </a: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951F7CDD-C947-4A94-8D69-EDD4E6CD7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480881"/>
              </p:ext>
            </p:extLst>
          </p:nvPr>
        </p:nvGraphicFramePr>
        <p:xfrm>
          <a:off x="1808135" y="1530418"/>
          <a:ext cx="7845426" cy="308197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49415">
                  <a:extLst>
                    <a:ext uri="{9D8B030D-6E8A-4147-A177-3AD203B41FA5}">
                      <a16:colId xmlns:a16="http://schemas.microsoft.com/office/drawing/2014/main" val="16788479"/>
                    </a:ext>
                  </a:extLst>
                </a:gridCol>
                <a:gridCol w="1430086">
                  <a:extLst>
                    <a:ext uri="{9D8B030D-6E8A-4147-A177-3AD203B41FA5}">
                      <a16:colId xmlns:a16="http://schemas.microsoft.com/office/drawing/2014/main" val="1356987047"/>
                    </a:ext>
                  </a:extLst>
                </a:gridCol>
                <a:gridCol w="1430086">
                  <a:extLst>
                    <a:ext uri="{9D8B030D-6E8A-4147-A177-3AD203B41FA5}">
                      <a16:colId xmlns:a16="http://schemas.microsoft.com/office/drawing/2014/main" val="2431885287"/>
                    </a:ext>
                  </a:extLst>
                </a:gridCol>
                <a:gridCol w="1430086">
                  <a:extLst>
                    <a:ext uri="{9D8B030D-6E8A-4147-A177-3AD203B41FA5}">
                      <a16:colId xmlns:a16="http://schemas.microsoft.com/office/drawing/2014/main" val="2325847387"/>
                    </a:ext>
                  </a:extLst>
                </a:gridCol>
                <a:gridCol w="1283068">
                  <a:extLst>
                    <a:ext uri="{9D8B030D-6E8A-4147-A177-3AD203B41FA5}">
                      <a16:colId xmlns:a16="http://schemas.microsoft.com/office/drawing/2014/main" val="1789590930"/>
                    </a:ext>
                  </a:extLst>
                </a:gridCol>
                <a:gridCol w="1122685">
                  <a:extLst>
                    <a:ext uri="{9D8B030D-6E8A-4147-A177-3AD203B41FA5}">
                      <a16:colId xmlns:a16="http://schemas.microsoft.com/office/drawing/2014/main" val="2401268415"/>
                    </a:ext>
                  </a:extLst>
                </a:gridCol>
              </a:tblGrid>
              <a:tr h="654517">
                <a:tc rowSpan="6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1" u="none" strike="noStrike" dirty="0">
                          <a:effectLst/>
                          <a:latin typeface="+mn-lt"/>
                        </a:rPr>
                        <a:t>纯电动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1" u="none" strike="noStrike" dirty="0">
                          <a:effectLst/>
                          <a:latin typeface="+mn-lt"/>
                        </a:rPr>
                        <a:t>续航里程</a:t>
                      </a:r>
                      <a:r>
                        <a:rPr lang="en-US" altLang="zh-CN" sz="1100" b="1" u="none" strike="noStrike" dirty="0">
                          <a:effectLst/>
                          <a:latin typeface="+mn-lt"/>
                        </a:rPr>
                        <a:t>(</a:t>
                      </a:r>
                      <a:r>
                        <a:rPr lang="en-US" sz="1100" b="1" u="none" strike="noStrike" dirty="0">
                          <a:effectLst/>
                          <a:latin typeface="+mn-lt"/>
                        </a:rPr>
                        <a:t>km)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u="none" strike="noStrike" dirty="0">
                          <a:effectLst/>
                          <a:latin typeface="+mn-lt"/>
                        </a:rPr>
                        <a:t>2018</a:t>
                      </a:r>
                      <a:r>
                        <a:rPr lang="zh-CN" altLang="en-US" sz="1100" b="1" u="none" strike="noStrike" dirty="0">
                          <a:effectLst/>
                          <a:latin typeface="+mn-lt"/>
                        </a:rPr>
                        <a:t>国家补贴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u="none" strike="noStrike" dirty="0">
                          <a:effectLst/>
                          <a:latin typeface="+mn-lt"/>
                        </a:rPr>
                        <a:t>2018</a:t>
                      </a:r>
                      <a:r>
                        <a:rPr lang="zh-CN" altLang="en-US" sz="1100" b="1" u="none" strike="noStrike" dirty="0">
                          <a:effectLst/>
                          <a:latin typeface="+mn-lt"/>
                        </a:rPr>
                        <a:t>地方补贴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u="none" strike="noStrike" dirty="0">
                          <a:effectLst/>
                          <a:latin typeface="+mn-lt"/>
                        </a:rPr>
                        <a:t>2019</a:t>
                      </a:r>
                      <a:r>
                        <a:rPr lang="zh-CN" altLang="en-US" sz="1100" b="1" u="none" strike="noStrike" dirty="0">
                          <a:effectLst/>
                          <a:latin typeface="+mn-lt"/>
                        </a:rPr>
                        <a:t>国家补贴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u="none" strike="noStrike" dirty="0">
                          <a:effectLst/>
                          <a:latin typeface="+mn-lt"/>
                        </a:rPr>
                        <a:t>2019</a:t>
                      </a:r>
                      <a:r>
                        <a:rPr lang="zh-CN" altLang="en-US" sz="1100" b="1" u="none" strike="noStrike" dirty="0">
                          <a:effectLst/>
                          <a:latin typeface="+mn-lt"/>
                        </a:rPr>
                        <a:t>地方补贴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09518836"/>
                  </a:ext>
                </a:extLst>
              </a:tr>
              <a:tr h="40457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>
                          <a:effectLst/>
                          <a:latin typeface="+mn-lt"/>
                        </a:rPr>
                        <a:t>150 ~ 200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1.5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0~0.75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rowSpan="6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  <a:p>
                      <a:pPr algn="ctr" rtl="0" fontAlgn="ctr"/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21827892"/>
                  </a:ext>
                </a:extLst>
              </a:tr>
              <a:tr h="40457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>
                          <a:effectLst/>
                          <a:latin typeface="+mn-lt"/>
                        </a:rPr>
                        <a:t>200 ~ 250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2.4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0~1.20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211169"/>
                  </a:ext>
                </a:extLst>
              </a:tr>
              <a:tr h="40457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>
                          <a:effectLst/>
                          <a:latin typeface="+mn-lt"/>
                        </a:rPr>
                        <a:t>250 ~ 300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3.4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0~1.70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1.8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77528054"/>
                  </a:ext>
                </a:extLst>
              </a:tr>
              <a:tr h="40457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>
                          <a:effectLst/>
                          <a:latin typeface="+mn-lt"/>
                        </a:rPr>
                        <a:t>300 ~ 400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4.5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0~2.25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775535"/>
                  </a:ext>
                </a:extLst>
              </a:tr>
              <a:tr h="40457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>
                          <a:effectLst/>
                          <a:latin typeface="+mn-lt"/>
                        </a:rPr>
                        <a:t>400 ~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5.0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0~2.50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2.5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0760410"/>
                  </a:ext>
                </a:extLst>
              </a:tr>
              <a:tr h="40457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1" u="none" strike="noStrike" dirty="0">
                          <a:effectLst/>
                          <a:latin typeface="+mn-lt"/>
                        </a:rPr>
                        <a:t>插电式混合动力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>
                          <a:effectLst/>
                          <a:latin typeface="+mn-lt"/>
                        </a:rPr>
                        <a:t>50~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2.2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>
                          <a:effectLst/>
                          <a:latin typeface="+mn-lt"/>
                        </a:rPr>
                        <a:t>0~0.75</a:t>
                      </a:r>
                      <a:r>
                        <a:rPr lang="zh-CN" altLang="en-US" sz="1050" u="none" strike="noStrike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50" u="none" strike="noStrike" dirty="0">
                          <a:effectLst/>
                          <a:latin typeface="+mn-lt"/>
                        </a:rPr>
                        <a:t>1.0</a:t>
                      </a:r>
                      <a:r>
                        <a:rPr lang="zh-CN" altLang="en-US" sz="1050" u="none" strike="noStrike" dirty="0">
                          <a:effectLst/>
                          <a:latin typeface="+mn-lt"/>
                        </a:rPr>
                        <a:t>万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en-US" altLang="zh-CN" sz="7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21661307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9411F8F3-3835-44C3-BB99-EDA686D2842B}"/>
              </a:ext>
            </a:extLst>
          </p:cNvPr>
          <p:cNvSpPr txBox="1"/>
          <p:nvPr/>
        </p:nvSpPr>
        <p:spPr>
          <a:xfrm>
            <a:off x="1716136" y="4902791"/>
            <a:ext cx="55067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续航里程为</a:t>
            </a:r>
            <a:r>
              <a:rPr lang="en-US" altLang="zh-CN" sz="1600" dirty="0">
                <a:solidFill>
                  <a:schemeClr val="accent1"/>
                </a:solidFill>
              </a:rPr>
              <a:t>250Km+</a:t>
            </a:r>
            <a:r>
              <a:rPr lang="zh-CN" altLang="en-US" sz="1600" dirty="0"/>
              <a:t>的</a:t>
            </a:r>
            <a:r>
              <a:rPr lang="zh-CN" altLang="en-US" sz="1600" dirty="0">
                <a:solidFill>
                  <a:schemeClr val="accent1"/>
                </a:solidFill>
              </a:rPr>
              <a:t>纯电动</a:t>
            </a:r>
            <a:r>
              <a:rPr lang="zh-CN" altLang="en-US" sz="1600" dirty="0"/>
              <a:t>，补贴下降</a:t>
            </a:r>
            <a:r>
              <a:rPr lang="en-US" altLang="zh-CN" sz="1600" dirty="0">
                <a:solidFill>
                  <a:schemeClr val="accent1"/>
                </a:solidFill>
              </a:rPr>
              <a:t>50%~70%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续航里程为</a:t>
            </a:r>
            <a:r>
              <a:rPr lang="en-US" altLang="zh-CN" sz="1600" dirty="0">
                <a:solidFill>
                  <a:schemeClr val="accent1"/>
                </a:solidFill>
              </a:rPr>
              <a:t>&lt;250Km</a:t>
            </a:r>
            <a:r>
              <a:rPr lang="zh-CN" altLang="en-US" sz="1600" dirty="0"/>
              <a:t>的</a:t>
            </a:r>
            <a:r>
              <a:rPr lang="zh-CN" altLang="en-US" sz="1600" dirty="0">
                <a:solidFill>
                  <a:schemeClr val="accent1"/>
                </a:solidFill>
              </a:rPr>
              <a:t>纯电动</a:t>
            </a:r>
            <a:r>
              <a:rPr lang="zh-CN" altLang="en-US" sz="1600" dirty="0"/>
              <a:t>，补贴</a:t>
            </a:r>
            <a:r>
              <a:rPr lang="zh-CN" altLang="en-US" sz="1600" dirty="0">
                <a:solidFill>
                  <a:schemeClr val="accent1"/>
                </a:solidFill>
              </a:rPr>
              <a:t>全砍</a:t>
            </a:r>
            <a:endParaRPr lang="en-US" altLang="zh-CN" sz="16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续航里程为</a:t>
            </a:r>
            <a:r>
              <a:rPr lang="en-US" altLang="zh-CN" sz="1600" dirty="0">
                <a:solidFill>
                  <a:schemeClr val="accent1"/>
                </a:solidFill>
              </a:rPr>
              <a:t>50Km+</a:t>
            </a:r>
            <a:r>
              <a:rPr lang="zh-CN" altLang="en-US" sz="1600" dirty="0"/>
              <a:t>的</a:t>
            </a:r>
            <a:r>
              <a:rPr lang="zh-CN" altLang="en-US" sz="1600" dirty="0">
                <a:solidFill>
                  <a:schemeClr val="accent1"/>
                </a:solidFill>
              </a:rPr>
              <a:t>插电式混合动力</a:t>
            </a:r>
            <a:r>
              <a:rPr lang="zh-CN" altLang="en-US" sz="1600" dirty="0"/>
              <a:t>，补贴下</a:t>
            </a:r>
            <a:r>
              <a:rPr lang="en-US" altLang="zh-CN" sz="1600" dirty="0">
                <a:solidFill>
                  <a:schemeClr val="accent1"/>
                </a:solidFill>
              </a:rPr>
              <a:t>50%~70%</a:t>
            </a:r>
          </a:p>
          <a:p>
            <a:endParaRPr lang="en-US" altLang="zh-CN" sz="1600" dirty="0"/>
          </a:p>
          <a:p>
            <a:endParaRPr lang="zh-CN" altLang="en-US" sz="16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8BD6E30-E50F-4085-B761-A1604CC2E522}"/>
              </a:ext>
            </a:extLst>
          </p:cNvPr>
          <p:cNvSpPr txBox="1"/>
          <p:nvPr/>
        </p:nvSpPr>
        <p:spPr>
          <a:xfrm>
            <a:off x="1842931" y="481447"/>
            <a:ext cx="72336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新能源汽车补贴变化对国内行业公司影响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2727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BEC3195-6906-4F62-9830-A499794415C7}"/>
              </a:ext>
            </a:extLst>
          </p:cNvPr>
          <p:cNvSpPr txBox="1"/>
          <p:nvPr/>
        </p:nvSpPr>
        <p:spPr>
          <a:xfrm>
            <a:off x="3924300" y="3115078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补贴：</a:t>
            </a:r>
            <a:r>
              <a:rPr lang="en-US" altLang="zh-CN" dirty="0"/>
              <a:t>22</a:t>
            </a:r>
            <a:r>
              <a:rPr lang="zh-CN" altLang="en-US" dirty="0"/>
              <a:t>亿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32ADC44-0C83-4A54-8187-EA71745F17A1}"/>
              </a:ext>
            </a:extLst>
          </p:cNvPr>
          <p:cNvSpPr txBox="1"/>
          <p:nvPr/>
        </p:nvSpPr>
        <p:spPr>
          <a:xfrm>
            <a:off x="6191359" y="3115078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销量：</a:t>
            </a:r>
            <a:r>
              <a:rPr lang="en-US" altLang="zh-CN" dirty="0"/>
              <a:t>22.7w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F0B6485-9685-4C1E-8762-509E0EDC01BC}"/>
              </a:ext>
            </a:extLst>
          </p:cNvPr>
          <p:cNvSpPr txBox="1"/>
          <p:nvPr/>
        </p:nvSpPr>
        <p:spPr>
          <a:xfrm>
            <a:off x="1933574" y="3068910"/>
            <a:ext cx="1495371" cy="461665"/>
          </a:xfrm>
          <a:prstGeom prst="rect">
            <a:avLst/>
          </a:prstGeom>
          <a:solidFill>
            <a:srgbClr val="5B9BD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2018</a:t>
            </a:r>
            <a:endParaRPr lang="zh-CN" altLang="en-US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2E1D4F3-4059-45A5-B27A-2ADBE01BF8C6}"/>
              </a:ext>
            </a:extLst>
          </p:cNvPr>
          <p:cNvSpPr/>
          <p:nvPr/>
        </p:nvSpPr>
        <p:spPr>
          <a:xfrm>
            <a:off x="8767040" y="3115077"/>
            <a:ext cx="18133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</a:rPr>
              <a:t>利润：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</a:rPr>
              <a:t>27.802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</a:rPr>
              <a:t>亿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E232E8B-2418-4BD1-9C59-5D3EB6D0497E}"/>
              </a:ext>
            </a:extLst>
          </p:cNvPr>
          <p:cNvSpPr txBox="1"/>
          <p:nvPr/>
        </p:nvSpPr>
        <p:spPr>
          <a:xfrm>
            <a:off x="6220043" y="4156493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销量：不变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9A3993E-28E0-40C9-97E5-620286BE5573}"/>
              </a:ext>
            </a:extLst>
          </p:cNvPr>
          <p:cNvSpPr txBox="1"/>
          <p:nvPr/>
        </p:nvSpPr>
        <p:spPr>
          <a:xfrm>
            <a:off x="1927311" y="4087064"/>
            <a:ext cx="1495371" cy="461665"/>
          </a:xfrm>
          <a:prstGeom prst="rect">
            <a:avLst/>
          </a:prstGeom>
          <a:solidFill>
            <a:srgbClr val="5B9BD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2019</a:t>
            </a:r>
            <a:endParaRPr lang="zh-CN" altLang="en-US" sz="2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017EC51-EFC6-4291-B080-EC99CA519F8F}"/>
              </a:ext>
            </a:extLst>
          </p:cNvPr>
          <p:cNvSpPr txBox="1"/>
          <p:nvPr/>
        </p:nvSpPr>
        <p:spPr>
          <a:xfrm>
            <a:off x="3933608" y="4147209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补贴：</a:t>
            </a:r>
            <a:r>
              <a:rPr lang="en-US" altLang="zh-CN" dirty="0"/>
              <a:t>11</a:t>
            </a:r>
            <a:r>
              <a:rPr lang="zh-CN" altLang="en-US" dirty="0"/>
              <a:t>亿</a:t>
            </a:r>
            <a:r>
              <a:rPr lang="en-US" altLang="zh-CN" dirty="0"/>
              <a:t>~7</a:t>
            </a:r>
            <a:r>
              <a:rPr lang="zh-CN" altLang="en-US" dirty="0"/>
              <a:t>亿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F3BA6AA-880E-4F80-BBB8-77EACC530B5F}"/>
              </a:ext>
            </a:extLst>
          </p:cNvPr>
          <p:cNvSpPr txBox="1"/>
          <p:nvPr/>
        </p:nvSpPr>
        <p:spPr>
          <a:xfrm>
            <a:off x="1836936" y="1813203"/>
            <a:ext cx="100285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比亚迪的车型多为续航里程</a:t>
            </a:r>
            <a:r>
              <a:rPr lang="en-US" altLang="zh-CN" dirty="0">
                <a:solidFill>
                  <a:schemeClr val="accent1"/>
                </a:solidFill>
              </a:rPr>
              <a:t>250Km+</a:t>
            </a:r>
            <a:r>
              <a:rPr lang="zh-CN" altLang="en-US" dirty="0"/>
              <a:t>的</a:t>
            </a:r>
            <a:r>
              <a:rPr lang="zh-CN" altLang="en-US" dirty="0">
                <a:solidFill>
                  <a:schemeClr val="accent1"/>
                </a:solidFill>
              </a:rPr>
              <a:t>纯电动</a:t>
            </a:r>
            <a:r>
              <a:rPr lang="zh-CN" altLang="en-US" dirty="0"/>
              <a:t>和</a:t>
            </a:r>
            <a:r>
              <a:rPr lang="en-US" altLang="zh-CN" dirty="0">
                <a:solidFill>
                  <a:schemeClr val="accent1"/>
                </a:solidFill>
              </a:rPr>
              <a:t>50Km+</a:t>
            </a:r>
            <a:r>
              <a:rPr lang="zh-CN" altLang="en-US" dirty="0"/>
              <a:t>的插电式</a:t>
            </a:r>
            <a:r>
              <a:rPr lang="zh-CN" altLang="en-US" dirty="0">
                <a:solidFill>
                  <a:schemeClr val="accent1"/>
                </a:solidFill>
              </a:rPr>
              <a:t>混合电动，</a:t>
            </a:r>
            <a:r>
              <a:rPr lang="zh-CN" altLang="en-US" dirty="0"/>
              <a:t>所以其补贴预计</a:t>
            </a:r>
            <a:endParaRPr lang="en-US" altLang="zh-CN" dirty="0"/>
          </a:p>
          <a:p>
            <a:r>
              <a:rPr lang="zh-CN" altLang="en-US" dirty="0"/>
              <a:t>下降</a:t>
            </a:r>
            <a:r>
              <a:rPr lang="en-US" altLang="zh-CN" dirty="0">
                <a:solidFill>
                  <a:schemeClr val="accent1"/>
                </a:solidFill>
              </a:rPr>
              <a:t>50%~70%</a:t>
            </a:r>
            <a:r>
              <a:rPr lang="zh-CN" altLang="en-US" dirty="0">
                <a:solidFill>
                  <a:schemeClr val="accent1"/>
                </a:solidFill>
              </a:rPr>
              <a:t>！</a:t>
            </a:r>
            <a:endParaRPr lang="en-US" altLang="zh-CN" dirty="0">
              <a:solidFill>
                <a:schemeClr val="accent1"/>
              </a:solidFill>
            </a:endParaRPr>
          </a:p>
          <a:p>
            <a:endParaRPr lang="zh-CN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125A892-389E-4369-857E-98D6E5CCE291}"/>
              </a:ext>
            </a:extLst>
          </p:cNvPr>
          <p:cNvSpPr/>
          <p:nvPr/>
        </p:nvSpPr>
        <p:spPr>
          <a:xfrm>
            <a:off x="8767040" y="4179397"/>
            <a:ext cx="1986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利润：</a:t>
            </a:r>
            <a:r>
              <a:rPr lang="en-US" altLang="zh-CN" b="1" dirty="0">
                <a:solidFill>
                  <a:srgbClr val="000000"/>
                </a:solidFill>
                <a:latin typeface="Arial" panose="020B0604020202020204" pitchFamily="34" charset="0"/>
              </a:rPr>
              <a:t>16</a:t>
            </a: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亿</a:t>
            </a:r>
            <a:r>
              <a:rPr lang="en-US" altLang="zh-CN" b="1" dirty="0">
                <a:solidFill>
                  <a:srgbClr val="000000"/>
                </a:solidFill>
                <a:latin typeface="Arial" panose="020B0604020202020204" pitchFamily="34" charset="0"/>
              </a:rPr>
              <a:t>~20</a:t>
            </a: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亿</a:t>
            </a:r>
            <a:endParaRPr lang="zh-CN" altLang="en-US" b="1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1E164AC-E04E-46AC-AD8B-5783CD76276C}"/>
              </a:ext>
            </a:extLst>
          </p:cNvPr>
          <p:cNvSpPr txBox="1"/>
          <p:nvPr/>
        </p:nvSpPr>
        <p:spPr>
          <a:xfrm>
            <a:off x="1055837" y="2684842"/>
            <a:ext cx="437061" cy="22467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比亚迪盈利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影响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8F60BF0-BD70-4615-9A76-A77719C1AE39}"/>
              </a:ext>
            </a:extLst>
          </p:cNvPr>
          <p:cNvSpPr txBox="1"/>
          <p:nvPr/>
        </p:nvSpPr>
        <p:spPr>
          <a:xfrm>
            <a:off x="1836936" y="5382503"/>
            <a:ext cx="10028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如果比亚迪不采取措施，比如提价，在销量不变，补贴下降的情况下，利润会减少挺多，会影响比亚迪的盈利状况。</a:t>
            </a:r>
            <a:endParaRPr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948845A-41C3-48F5-B45B-9B0B4490BCEA}"/>
              </a:ext>
            </a:extLst>
          </p:cNvPr>
          <p:cNvSpPr txBox="1"/>
          <p:nvPr/>
        </p:nvSpPr>
        <p:spPr>
          <a:xfrm>
            <a:off x="1842931" y="481447"/>
            <a:ext cx="72336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新能源汽车补贴变化对国内行业公司影响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2951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 animBg="1"/>
      <p:bldP spid="3" grpId="0"/>
      <p:bldP spid="14" grpId="0"/>
      <p:bldP spid="15" grpId="0" animBg="1"/>
      <p:bldP spid="16" grpId="0"/>
      <p:bldP spid="21" grpId="0"/>
      <p:bldP spid="2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"/>
          <p:cNvSpPr txBox="1"/>
          <p:nvPr/>
        </p:nvSpPr>
        <p:spPr>
          <a:xfrm>
            <a:off x="5012603" y="1347777"/>
            <a:ext cx="4035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演新能源汽车沉浮之势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889519" y="1286223"/>
            <a:ext cx="1557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e">
            <a:extLst>
              <a:ext uri="{FF2B5EF4-FFF2-40B4-BE49-F238E27FC236}">
                <a16:creationId xmlns:a16="http://schemas.microsoft.com/office/drawing/2014/main" id="{BCAF21BD-971C-4D7B-A6BC-FE788F2E449E}"/>
              </a:ext>
            </a:extLst>
          </p:cNvPr>
          <p:cNvSpPr txBox="1"/>
          <p:nvPr/>
        </p:nvSpPr>
        <p:spPr>
          <a:xfrm>
            <a:off x="4978736" y="2178926"/>
            <a:ext cx="6413164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chemeClr val="tx1"/>
                </a:solidFill>
              </a:rPr>
              <a:t>蔚来还有未来么？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746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948845A-41C3-48F5-B45B-9B0B4490BCEA}"/>
              </a:ext>
            </a:extLst>
          </p:cNvPr>
          <p:cNvSpPr txBox="1"/>
          <p:nvPr/>
        </p:nvSpPr>
        <p:spPr>
          <a:xfrm>
            <a:off x="1842931" y="481447"/>
            <a:ext cx="7233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蔚来还有未来么？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5AC5607-6C7F-451C-A0AD-F8F1D046252E}"/>
              </a:ext>
            </a:extLst>
          </p:cNvPr>
          <p:cNvSpPr/>
          <p:nvPr/>
        </p:nvSpPr>
        <p:spPr>
          <a:xfrm>
            <a:off x="1492898" y="1836172"/>
            <a:ext cx="953070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/>
              <a:t>交付量</a:t>
            </a:r>
            <a:endParaRPr lang="en-US" altLang="zh-CN" sz="2400" b="1" dirty="0"/>
          </a:p>
          <a:p>
            <a:endParaRPr lang="en-US" altLang="zh-CN" sz="2400" dirty="0"/>
          </a:p>
          <a:p>
            <a:r>
              <a:rPr lang="zh-CN" altLang="en-US" sz="2400" dirty="0"/>
              <a:t>2018年交付11348辆，</a:t>
            </a:r>
            <a:r>
              <a:rPr lang="en-US" altLang="zh-CN" sz="2400" dirty="0"/>
              <a:t>2019</a:t>
            </a:r>
            <a:r>
              <a:rPr lang="zh-CN" altLang="en-US" sz="2400" dirty="0"/>
              <a:t>Q1的预计交付量3500~3800辆，总计累计交付量约14900~15200辆。市长占有率低，销量堪忧。</a:t>
            </a:r>
          </a:p>
          <a:p>
            <a:endParaRPr lang="zh-CN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C101A41-9E8B-4A69-81EB-F6E2281535EC}"/>
              </a:ext>
            </a:extLst>
          </p:cNvPr>
          <p:cNvSpPr/>
          <p:nvPr/>
        </p:nvSpPr>
        <p:spPr>
          <a:xfrm>
            <a:off x="1492898" y="3995697"/>
            <a:ext cx="953070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/>
              <a:t>蔚来和江淮汽车合作</a:t>
            </a:r>
            <a:endParaRPr lang="en-US" altLang="zh-CN" sz="2400" b="1" dirty="0"/>
          </a:p>
          <a:p>
            <a:pPr algn="ctr"/>
            <a:endParaRPr lang="en-US" altLang="zh-CN" sz="2400" b="1" dirty="0"/>
          </a:p>
          <a:p>
            <a:r>
              <a:rPr lang="zh-CN" altLang="en-US" sz="2400" dirty="0"/>
              <a:t>江淮负责造车，委托本身有自己整车制造任务的厂商，厂商会优先保障自家产能，这就影响了蔚来的产能。</a:t>
            </a:r>
            <a:br>
              <a:rPr lang="en-US" altLang="zh-CN" sz="2400" dirty="0"/>
            </a:b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20805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"/>
          <p:cNvSpPr txBox="1"/>
          <p:nvPr/>
        </p:nvSpPr>
        <p:spPr>
          <a:xfrm>
            <a:off x="5012603" y="1347777"/>
            <a:ext cx="4035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演新能源汽车沉浮之势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889519" y="1286223"/>
            <a:ext cx="1557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e">
            <a:extLst>
              <a:ext uri="{FF2B5EF4-FFF2-40B4-BE49-F238E27FC236}">
                <a16:creationId xmlns:a16="http://schemas.microsoft.com/office/drawing/2014/main" id="{BCAF21BD-971C-4D7B-A6BC-FE788F2E449E}"/>
              </a:ext>
            </a:extLst>
          </p:cNvPr>
          <p:cNvSpPr txBox="1"/>
          <p:nvPr/>
        </p:nvSpPr>
        <p:spPr>
          <a:xfrm>
            <a:off x="4978736" y="2178926"/>
            <a:ext cx="6413164" cy="501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chemeClr val="tx1"/>
                </a:solidFill>
              </a:rPr>
              <a:t>能源变化对新能源汽车的影响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69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8F9D077-1F24-4117-88E9-A566FEFC7E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D638349-3A51-4735-9862-4B7AC4FC732D}"/>
              </a:ext>
            </a:extLst>
          </p:cNvPr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72C97F7-7F14-4870-BFA7-A4189933940D}"/>
              </a:ext>
            </a:extLst>
          </p:cNvPr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能源变化对新能源汽车的影响</a:t>
            </a:r>
          </a:p>
        </p:txBody>
      </p:sp>
      <p:pic>
        <p:nvPicPr>
          <p:cNvPr id="2050" name="Picture 2" descr="http://img01.mybjx.net/news/UploadFile/201808/2018080609512627.jpg">
            <a:extLst>
              <a:ext uri="{FF2B5EF4-FFF2-40B4-BE49-F238E27FC236}">
                <a16:creationId xmlns:a16="http://schemas.microsoft.com/office/drawing/2014/main" id="{904D859D-0299-4667-81D4-5DFA775A6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075" y="2811008"/>
            <a:ext cx="3841396" cy="256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62F77D9-EC6A-4BA5-B2E0-879E3A84045A}"/>
              </a:ext>
            </a:extLst>
          </p:cNvPr>
          <p:cNvSpPr/>
          <p:nvPr/>
        </p:nvSpPr>
        <p:spPr>
          <a:xfrm>
            <a:off x="1359795" y="2490630"/>
            <a:ext cx="25186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282828"/>
                </a:solidFill>
                <a:latin typeface="宋体" panose="02010600030101010101" pitchFamily="2" charset="-122"/>
              </a:rPr>
              <a:t>不同时期主要能源的形态变化</a:t>
            </a:r>
            <a:endParaRPr lang="zh-CN" altLang="en-US" sz="1400" dirty="0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FD5FDE13-6DAB-4056-AE50-61EF5715D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08043" y="2862184"/>
            <a:ext cx="4055031" cy="2487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6CAFDD06-DB60-4043-86CC-647C4CCABF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3145187"/>
              </p:ext>
            </p:extLst>
          </p:nvPr>
        </p:nvGraphicFramePr>
        <p:xfrm>
          <a:off x="1055837" y="1098481"/>
          <a:ext cx="10611230" cy="1606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5E760548-0C95-482E-9CCF-9E44938ADC9C}"/>
              </a:ext>
            </a:extLst>
          </p:cNvPr>
          <p:cNvCxnSpPr>
            <a:cxnSpLocks/>
          </p:cNvCxnSpPr>
          <p:nvPr/>
        </p:nvCxnSpPr>
        <p:spPr>
          <a:xfrm>
            <a:off x="1678990" y="3072643"/>
            <a:ext cx="0" cy="1947877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40FC4A13-7107-44AE-A8EA-C70F81711519}"/>
              </a:ext>
            </a:extLst>
          </p:cNvPr>
          <p:cNvSpPr txBox="1"/>
          <p:nvPr/>
        </p:nvSpPr>
        <p:spPr>
          <a:xfrm>
            <a:off x="1435528" y="3022495"/>
            <a:ext cx="457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rgbClr val="FF0000"/>
                </a:solidFill>
              </a:rPr>
              <a:t>1872</a:t>
            </a:r>
            <a:endParaRPr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3E909E1-4C06-43E0-998B-0B795934460F}"/>
              </a:ext>
            </a:extLst>
          </p:cNvPr>
          <p:cNvCxnSpPr>
            <a:cxnSpLocks/>
          </p:cNvCxnSpPr>
          <p:nvPr/>
        </p:nvCxnSpPr>
        <p:spPr>
          <a:xfrm>
            <a:off x="1917750" y="3072643"/>
            <a:ext cx="0" cy="1947877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475E6FFE-872B-4D0D-885F-236C11C7518D}"/>
              </a:ext>
            </a:extLst>
          </p:cNvPr>
          <p:cNvSpPr txBox="1"/>
          <p:nvPr/>
        </p:nvSpPr>
        <p:spPr>
          <a:xfrm>
            <a:off x="1729035" y="3020566"/>
            <a:ext cx="5368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rgbClr val="FF0000"/>
                </a:solidFill>
              </a:rPr>
              <a:t>1885</a:t>
            </a:r>
            <a:endParaRPr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42CBBEF-7EF3-4768-B7B3-26B5F8082B55}"/>
              </a:ext>
            </a:extLst>
          </p:cNvPr>
          <p:cNvSpPr txBox="1"/>
          <p:nvPr/>
        </p:nvSpPr>
        <p:spPr>
          <a:xfrm>
            <a:off x="2292324" y="3022795"/>
            <a:ext cx="5368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rgbClr val="FF0000"/>
                </a:solidFill>
              </a:rPr>
              <a:t>1925</a:t>
            </a:r>
            <a:endParaRPr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38FB1D2-D228-483E-BECD-E9666014E5DA}"/>
              </a:ext>
            </a:extLst>
          </p:cNvPr>
          <p:cNvCxnSpPr>
            <a:cxnSpLocks/>
          </p:cNvCxnSpPr>
          <p:nvPr/>
        </p:nvCxnSpPr>
        <p:spPr>
          <a:xfrm>
            <a:off x="3138755" y="3084869"/>
            <a:ext cx="0" cy="1947877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A78E4F2D-A185-4AF2-A92D-DCD636CCE410}"/>
              </a:ext>
            </a:extLst>
          </p:cNvPr>
          <p:cNvSpPr txBox="1"/>
          <p:nvPr/>
        </p:nvSpPr>
        <p:spPr>
          <a:xfrm>
            <a:off x="2950040" y="3032792"/>
            <a:ext cx="5368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rgbClr val="FF0000"/>
                </a:solidFill>
              </a:rPr>
              <a:t>1960</a:t>
            </a:r>
            <a:endParaRPr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0C9F8A7-8488-4E12-B81F-C43C3F7F25B5}"/>
              </a:ext>
            </a:extLst>
          </p:cNvPr>
          <p:cNvSpPr/>
          <p:nvPr/>
        </p:nvSpPr>
        <p:spPr>
          <a:xfrm>
            <a:off x="2535756" y="3597576"/>
            <a:ext cx="293438" cy="1206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4738AE6-B8CE-45E3-9FF7-2C4A6FA4034F}"/>
              </a:ext>
            </a:extLst>
          </p:cNvPr>
          <p:cNvSpPr txBox="1"/>
          <p:nvPr/>
        </p:nvSpPr>
        <p:spPr>
          <a:xfrm>
            <a:off x="2579552" y="3614640"/>
            <a:ext cx="488403" cy="21544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800" dirty="0"/>
              <a:t>煤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1A2F1CB-CF70-4DB3-92EE-1A63BF2216E9}"/>
              </a:ext>
            </a:extLst>
          </p:cNvPr>
          <p:cNvSpPr/>
          <p:nvPr/>
        </p:nvSpPr>
        <p:spPr>
          <a:xfrm>
            <a:off x="2573079" y="4880407"/>
            <a:ext cx="376961" cy="8877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CE27345-F109-41D2-906A-496E1424BFD2}"/>
              </a:ext>
            </a:extLst>
          </p:cNvPr>
          <p:cNvSpPr/>
          <p:nvPr/>
        </p:nvSpPr>
        <p:spPr>
          <a:xfrm>
            <a:off x="3575049" y="3781402"/>
            <a:ext cx="616844" cy="1206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5D89B8D-E8B7-4036-934A-D18B93C9CBAC}"/>
              </a:ext>
            </a:extLst>
          </p:cNvPr>
          <p:cNvSpPr txBox="1"/>
          <p:nvPr/>
        </p:nvSpPr>
        <p:spPr>
          <a:xfrm>
            <a:off x="3617239" y="3746933"/>
            <a:ext cx="432952" cy="21544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800" dirty="0">
                <a:solidFill>
                  <a:srgbClr val="5B9BD5"/>
                </a:solidFill>
              </a:rPr>
              <a:t>原油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548140F8-7843-4D67-900A-AFEE02D8F273}"/>
              </a:ext>
            </a:extLst>
          </p:cNvPr>
          <p:cNvSpPr/>
          <p:nvPr/>
        </p:nvSpPr>
        <p:spPr>
          <a:xfrm>
            <a:off x="4238185" y="3998482"/>
            <a:ext cx="512510" cy="18752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CD2563A-1BBF-4ECB-8AE4-D891E3CF5895}"/>
              </a:ext>
            </a:extLst>
          </p:cNvPr>
          <p:cNvSpPr txBox="1"/>
          <p:nvPr/>
        </p:nvSpPr>
        <p:spPr>
          <a:xfrm>
            <a:off x="4219704" y="3975077"/>
            <a:ext cx="738789" cy="21544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800" dirty="0">
                <a:solidFill>
                  <a:srgbClr val="FFC000"/>
                </a:solidFill>
              </a:rPr>
              <a:t>可再生能源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0B34191-1AEC-41A9-BA49-CE3E2DBABAB2}"/>
              </a:ext>
            </a:extLst>
          </p:cNvPr>
          <p:cNvSpPr txBox="1"/>
          <p:nvPr/>
        </p:nvSpPr>
        <p:spPr>
          <a:xfrm>
            <a:off x="2439156" y="4835100"/>
            <a:ext cx="738789" cy="21544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核能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1ACC7D9-FB00-4A5E-A12F-EA668323E38F}"/>
              </a:ext>
            </a:extLst>
          </p:cNvPr>
          <p:cNvSpPr txBox="1"/>
          <p:nvPr/>
        </p:nvSpPr>
        <p:spPr>
          <a:xfrm>
            <a:off x="2265906" y="4219342"/>
            <a:ext cx="514820" cy="198299"/>
          </a:xfrm>
          <a:prstGeom prst="rect">
            <a:avLst/>
          </a:prstGeom>
          <a:solidFill>
            <a:srgbClr val="FFFFFF"/>
          </a:solidFill>
        </p:spPr>
        <p:txBody>
          <a:bodyPr wrap="square" rtlCol="0" anchor="b">
            <a:spAutoFit/>
          </a:bodyPr>
          <a:lstStyle/>
          <a:p>
            <a:endParaRPr lang="zh-CN" altLang="en-US" sz="800" dirty="0">
              <a:solidFill>
                <a:srgbClr val="FFC000"/>
              </a:solidFill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4AE40E4-35E6-4EB2-8CB4-06E3AF7D45AD}"/>
              </a:ext>
            </a:extLst>
          </p:cNvPr>
          <p:cNvCxnSpPr>
            <a:cxnSpLocks/>
          </p:cNvCxnSpPr>
          <p:nvPr/>
        </p:nvCxnSpPr>
        <p:spPr>
          <a:xfrm>
            <a:off x="2481039" y="3074872"/>
            <a:ext cx="0" cy="1947877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351DE808-BD6F-4A2D-A703-BD9A91E0569D}"/>
              </a:ext>
            </a:extLst>
          </p:cNvPr>
          <p:cNvSpPr txBox="1"/>
          <p:nvPr/>
        </p:nvSpPr>
        <p:spPr>
          <a:xfrm>
            <a:off x="2191364" y="4206485"/>
            <a:ext cx="738789" cy="21544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800" dirty="0">
                <a:solidFill>
                  <a:schemeClr val="accent6">
                    <a:lumMod val="75000"/>
                  </a:schemeClr>
                </a:solidFill>
              </a:rPr>
              <a:t>传统生物能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130C19E-80B3-422B-AB50-909F4EBF1DCA}"/>
              </a:ext>
            </a:extLst>
          </p:cNvPr>
          <p:cNvSpPr/>
          <p:nvPr/>
        </p:nvSpPr>
        <p:spPr>
          <a:xfrm>
            <a:off x="6227739" y="2488004"/>
            <a:ext cx="25186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282828"/>
                </a:solidFill>
                <a:latin typeface="宋体" panose="02010600030101010101" pitchFamily="2" charset="-122"/>
              </a:rPr>
              <a:t>中国氢能源汽车应用推广计划</a:t>
            </a:r>
            <a:endParaRPr lang="zh-CN" altLang="en-US" sz="1400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51FF676-E7C3-4ED2-BECD-47EE46195CC6}"/>
              </a:ext>
            </a:extLst>
          </p:cNvPr>
          <p:cNvSpPr txBox="1"/>
          <p:nvPr/>
        </p:nvSpPr>
        <p:spPr>
          <a:xfrm>
            <a:off x="1055837" y="6165778"/>
            <a:ext cx="7965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随着</a:t>
            </a:r>
            <a:r>
              <a:rPr lang="en-US" altLang="zh-CN" sz="1600" dirty="0"/>
              <a:t>2025</a:t>
            </a:r>
            <a:r>
              <a:rPr lang="zh-CN" altLang="en-US" sz="1600" dirty="0"/>
              <a:t>年可再生能源</a:t>
            </a:r>
            <a:r>
              <a:rPr lang="en-US" altLang="zh-CN" sz="1600" dirty="0"/>
              <a:t>(</a:t>
            </a:r>
            <a:r>
              <a:rPr lang="zh-CN" altLang="en-US" sz="1600" dirty="0"/>
              <a:t>氢、太阳能等）成为主要的能源形态，预计氢能源汽车也会在历史上留下浓墨重彩的一笔！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9E0596C-994E-49FE-AA81-F3529B52DDB0}"/>
              </a:ext>
            </a:extLst>
          </p:cNvPr>
          <p:cNvSpPr txBox="1"/>
          <p:nvPr/>
        </p:nvSpPr>
        <p:spPr>
          <a:xfrm>
            <a:off x="1055837" y="5631376"/>
            <a:ext cx="7965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蒸汽机汽车时代，作为蒸汽机汽车的原材料</a:t>
            </a:r>
            <a:r>
              <a:rPr lang="en-US" altLang="zh-CN" sz="1600" dirty="0"/>
              <a:t>-</a:t>
            </a:r>
            <a:r>
              <a:rPr lang="zh-CN" altLang="en-US" sz="1600" dirty="0"/>
              <a:t>煤扮演者越来越重要的角色；</a:t>
            </a:r>
            <a:endParaRPr lang="en-US" altLang="zh-C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燃油汽车独霸时代，作为燃油汽车的原材料</a:t>
            </a:r>
            <a:r>
              <a:rPr lang="en-US" altLang="zh-CN" sz="1600" dirty="0"/>
              <a:t>-</a:t>
            </a:r>
            <a:r>
              <a:rPr lang="zh-CN" altLang="en-US" sz="1600" dirty="0"/>
              <a:t>原油愈发重要；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5982E71-A930-471D-BB23-85496B10CF5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00812" y="2943225"/>
            <a:ext cx="1819275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977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6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0" grpId="0">
        <p:bldAsOne/>
      </p:bldGraphic>
      <p:bldP spid="12" grpId="0"/>
      <p:bldP spid="15" grpId="0"/>
      <p:bldP spid="17" grpId="0"/>
      <p:bldP spid="19" grpId="0"/>
      <p:bldP spid="13" grpId="0" animBg="1"/>
      <p:bldP spid="20" grpId="0"/>
      <p:bldP spid="24" grpId="0" animBg="1"/>
      <p:bldP spid="25" grpId="0" animBg="1"/>
      <p:bldP spid="23" grpId="0"/>
      <p:bldP spid="26" grpId="0" animBg="1"/>
      <p:bldP spid="27" grpId="0"/>
      <p:bldP spid="28" grpId="0"/>
      <p:bldP spid="30" grpId="0" animBg="1"/>
      <p:bldP spid="29" grpId="0"/>
      <p:bldP spid="31" grpId="0"/>
      <p:bldP spid="37" grpId="0"/>
      <p:bldP spid="3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" r="-123" b="15809"/>
          <a:stretch/>
        </p:blipFill>
        <p:spPr>
          <a:xfrm>
            <a:off x="0" y="0"/>
            <a:ext cx="12244218" cy="686549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3" t="37131" r="-123" b="38053"/>
          <a:stretch/>
        </p:blipFill>
        <p:spPr>
          <a:xfrm>
            <a:off x="0" y="3028012"/>
            <a:ext cx="12244218" cy="2023673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>
            <a:off x="0" y="3028012"/>
            <a:ext cx="12244218" cy="0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0" y="5051685"/>
            <a:ext cx="12244218" cy="0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554055" y="3593174"/>
            <a:ext cx="3564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THANKS!</a:t>
            </a:r>
            <a:endPara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191E5C7-1DC5-4221-9720-D5F90E65B606}"/>
              </a:ext>
            </a:extLst>
          </p:cNvPr>
          <p:cNvSpPr txBox="1"/>
          <p:nvPr/>
        </p:nvSpPr>
        <p:spPr>
          <a:xfrm>
            <a:off x="3012709" y="5616846"/>
            <a:ext cx="7555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感谢团队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位成员和各教练的付出！</a:t>
            </a:r>
          </a:p>
        </p:txBody>
      </p:sp>
    </p:spTree>
    <p:extLst>
      <p:ext uri="{BB962C8B-B14F-4D97-AF65-F5344CB8AC3E}">
        <p14:creationId xmlns:p14="http://schemas.microsoft.com/office/powerpoint/2010/main" val="1613386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"/>
          <p:cNvSpPr txBox="1"/>
          <p:nvPr/>
        </p:nvSpPr>
        <p:spPr>
          <a:xfrm>
            <a:off x="5012603" y="1347777"/>
            <a:ext cx="4035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览新能源汽车发展之路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889519" y="1286223"/>
            <a:ext cx="1557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e">
            <a:extLst>
              <a:ext uri="{FF2B5EF4-FFF2-40B4-BE49-F238E27FC236}">
                <a16:creationId xmlns:a16="http://schemas.microsoft.com/office/drawing/2014/main" id="{BCAF21BD-971C-4D7B-A6BC-FE788F2E449E}"/>
              </a:ext>
            </a:extLst>
          </p:cNvPr>
          <p:cNvSpPr txBox="1"/>
          <p:nvPr/>
        </p:nvSpPr>
        <p:spPr>
          <a:xfrm>
            <a:off x="5012603" y="2196283"/>
            <a:ext cx="5116910" cy="2722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/>
              <a:t>知识概念</a:t>
            </a:r>
            <a:endParaRPr lang="en-US" altLang="zh-CN" sz="2000" dirty="0"/>
          </a:p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/>
              <a:t>发展史</a:t>
            </a:r>
            <a:endParaRPr lang="en-US" altLang="zh-CN" sz="2000" dirty="0"/>
          </a:p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chemeClr val="tx1"/>
                </a:solidFill>
              </a:rPr>
              <a:t>市场分布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  <a:buClr>
                <a:srgbClr val="5B9BD5"/>
              </a:buClr>
            </a:pPr>
            <a:r>
              <a:rPr lang="en-US" altLang="zh-CN" sz="1600" dirty="0"/>
              <a:t>			</a:t>
            </a:r>
          </a:p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>
              <a:lnSpc>
                <a:spcPct val="150000"/>
              </a:lnSpc>
            </a:pP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知识概念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B461747-9D79-44A7-9629-753707AC6823}"/>
              </a:ext>
            </a:extLst>
          </p:cNvPr>
          <p:cNvSpPr txBox="1"/>
          <p:nvPr/>
        </p:nvSpPr>
        <p:spPr>
          <a:xfrm>
            <a:off x="932731" y="2072495"/>
            <a:ext cx="11031388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dirty="0"/>
              <a:t>电动汽车</a:t>
            </a:r>
            <a:r>
              <a:rPr lang="en-US" altLang="zh-CN" dirty="0"/>
              <a:t>(EV , electric vehicle)</a:t>
            </a:r>
            <a:r>
              <a:rPr lang="zh-CN" altLang="en-US" dirty="0"/>
              <a:t>：配置了</a:t>
            </a:r>
            <a:r>
              <a:rPr lang="zh-CN" altLang="en-US" dirty="0">
                <a:solidFill>
                  <a:srgbClr val="5B9BD5"/>
                </a:solidFill>
              </a:rPr>
              <a:t>电动机</a:t>
            </a:r>
            <a:r>
              <a:rPr lang="zh-CN" altLang="en-US" dirty="0"/>
              <a:t>的汽车的统称。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2A4301-F32D-4681-A67A-A73E248F2CB8}"/>
              </a:ext>
            </a:extLst>
          </p:cNvPr>
          <p:cNvSpPr txBox="1"/>
          <p:nvPr/>
        </p:nvSpPr>
        <p:spPr>
          <a:xfrm>
            <a:off x="1055837" y="1416634"/>
            <a:ext cx="11031388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5B9BD5"/>
              </a:buClr>
            </a:pPr>
            <a:r>
              <a:rPr lang="en-US" altLang="zh-CN" b="1" dirty="0"/>
              <a:t>1.   </a:t>
            </a:r>
            <a:r>
              <a:rPr lang="zh-CN" altLang="en-US" b="1" dirty="0"/>
              <a:t>新能源汽车：</a:t>
            </a:r>
            <a:r>
              <a:rPr lang="zh-CN" altLang="en-US" dirty="0"/>
              <a:t>采用</a:t>
            </a:r>
            <a:r>
              <a:rPr lang="zh-CN" altLang="en-US" dirty="0">
                <a:solidFill>
                  <a:srgbClr val="5B9BD5"/>
                </a:solidFill>
              </a:rPr>
              <a:t>非常规车用燃料</a:t>
            </a:r>
            <a:r>
              <a:rPr lang="zh-CN" altLang="en-US" dirty="0"/>
              <a:t>作为动力来源，</a:t>
            </a:r>
            <a:r>
              <a:rPr lang="zh-CN" altLang="en-US" dirty="0">
                <a:solidFill>
                  <a:srgbClr val="5B9BD5"/>
                </a:solidFill>
              </a:rPr>
              <a:t>或</a:t>
            </a:r>
            <a:r>
              <a:rPr lang="zh-CN" altLang="en-US" dirty="0"/>
              <a:t>，动力控制和驱动方面采用先进技术的汽车。</a:t>
            </a:r>
            <a:endParaRPr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37963DA-7497-4230-A20C-172C07130566}"/>
              </a:ext>
            </a:extLst>
          </p:cNvPr>
          <p:cNvSpPr txBox="1"/>
          <p:nvPr/>
        </p:nvSpPr>
        <p:spPr>
          <a:xfrm>
            <a:off x="1160612" y="5898995"/>
            <a:ext cx="11031388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5B9BD5"/>
              </a:buClr>
            </a:pPr>
            <a:r>
              <a:rPr lang="en-US" altLang="zh-CN" b="1" dirty="0"/>
              <a:t>2.   </a:t>
            </a:r>
            <a:r>
              <a:rPr lang="zh-CN" altLang="en-US" b="1" dirty="0"/>
              <a:t>燃油汽车：</a:t>
            </a:r>
            <a:r>
              <a:rPr lang="zh-CN" altLang="en-US" dirty="0"/>
              <a:t>用</a:t>
            </a:r>
            <a:r>
              <a:rPr lang="zh-CN" altLang="en-US" dirty="0">
                <a:solidFill>
                  <a:srgbClr val="5B9BD5"/>
                </a:solidFill>
              </a:rPr>
              <a:t>发动机</a:t>
            </a:r>
            <a:r>
              <a:rPr lang="zh-CN" altLang="en-US" dirty="0"/>
              <a:t>燃烧</a:t>
            </a:r>
            <a:r>
              <a:rPr lang="zh-CN" altLang="en-US" dirty="0">
                <a:solidFill>
                  <a:srgbClr val="5B9BD5"/>
                </a:solidFill>
              </a:rPr>
              <a:t>汽油</a:t>
            </a:r>
            <a:r>
              <a:rPr lang="en-US" altLang="zh-CN" dirty="0">
                <a:solidFill>
                  <a:srgbClr val="5B9BD5"/>
                </a:solidFill>
              </a:rPr>
              <a:t>/</a:t>
            </a:r>
            <a:r>
              <a:rPr lang="zh-CN" altLang="en-US" dirty="0">
                <a:solidFill>
                  <a:srgbClr val="5B9BD5"/>
                </a:solidFill>
              </a:rPr>
              <a:t>柴油</a:t>
            </a:r>
            <a:r>
              <a:rPr lang="zh-CN" altLang="en-US" dirty="0"/>
              <a:t>产生的能量驱动。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7E3CFAB-861B-40E6-8CE5-0A0A324A2663}"/>
              </a:ext>
            </a:extLst>
          </p:cNvPr>
          <p:cNvSpPr txBox="1"/>
          <p:nvPr/>
        </p:nvSpPr>
        <p:spPr>
          <a:xfrm>
            <a:off x="727855" y="2566268"/>
            <a:ext cx="11031388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5B9BD5"/>
                </a:solidFill>
              </a:rPr>
              <a:t>电池动力</a:t>
            </a:r>
            <a:r>
              <a:rPr lang="en-US" altLang="zh-CN" dirty="0">
                <a:solidFill>
                  <a:srgbClr val="5B9BD5"/>
                </a:solidFill>
              </a:rPr>
              <a:t>(BEV , Battery </a:t>
            </a:r>
            <a:r>
              <a:rPr lang="en-US" altLang="zh-CN" dirty="0"/>
              <a:t>electric vehicle</a:t>
            </a:r>
            <a:r>
              <a:rPr lang="en-US" altLang="zh-CN" dirty="0">
                <a:solidFill>
                  <a:srgbClr val="5B9BD5"/>
                </a:solidFill>
              </a:rPr>
              <a:t> )</a:t>
            </a:r>
            <a:r>
              <a:rPr lang="zh-CN" altLang="en-US" dirty="0">
                <a:solidFill>
                  <a:srgbClr val="5B9BD5"/>
                </a:solidFill>
              </a:rPr>
              <a:t>：纯电动，电动机</a:t>
            </a:r>
            <a:r>
              <a:rPr lang="zh-CN" altLang="en-US" dirty="0"/>
              <a:t>驱动汽车，</a:t>
            </a:r>
            <a:r>
              <a:rPr lang="zh-CN" altLang="en-US" dirty="0">
                <a:solidFill>
                  <a:srgbClr val="5B9BD5"/>
                </a:solidFill>
              </a:rPr>
              <a:t>电池充电</a:t>
            </a:r>
            <a:r>
              <a:rPr lang="zh-CN" altLang="en-US" dirty="0"/>
              <a:t>为动力。如</a:t>
            </a:r>
            <a:r>
              <a:rPr lang="en-US" altLang="zh-CN" dirty="0"/>
              <a:t>Tesla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DCE6BF4-DC09-4591-B217-AEB790EDC47B}"/>
              </a:ext>
            </a:extLst>
          </p:cNvPr>
          <p:cNvSpPr txBox="1"/>
          <p:nvPr/>
        </p:nvSpPr>
        <p:spPr>
          <a:xfrm>
            <a:off x="932731" y="5298188"/>
            <a:ext cx="11031388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dirty="0"/>
              <a:t>其他新能源等</a:t>
            </a:r>
            <a:endParaRPr lang="en-US" altLang="zh-CN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3C25F9B-C199-4736-BC8D-0641F6024AC6}"/>
              </a:ext>
            </a:extLst>
          </p:cNvPr>
          <p:cNvSpPr txBox="1"/>
          <p:nvPr/>
        </p:nvSpPr>
        <p:spPr>
          <a:xfrm>
            <a:off x="727855" y="3931477"/>
            <a:ext cx="11031388" cy="129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dirty="0"/>
              <a:t>插电式混合动力</a:t>
            </a:r>
            <a:r>
              <a:rPr lang="en-US" altLang="zh-CN" dirty="0"/>
              <a:t>(PHEV , Plug-in hybrid electric vehicle)</a:t>
            </a:r>
            <a:r>
              <a:rPr lang="zh-CN" altLang="en-US" dirty="0"/>
              <a:t>：</a:t>
            </a:r>
            <a:r>
              <a:rPr lang="en-US" altLang="zh-CN" dirty="0"/>
              <a:t>HEV</a:t>
            </a:r>
            <a:r>
              <a:rPr lang="zh-CN" altLang="en-US" dirty="0"/>
              <a:t>的升级版，和</a:t>
            </a:r>
            <a:r>
              <a:rPr lang="en-US" altLang="zh-CN" dirty="0"/>
              <a:t>HEV</a:t>
            </a:r>
            <a:r>
              <a:rPr lang="zh-CN" altLang="en-US" dirty="0"/>
              <a:t>一样，有内燃机和电机存在。</a:t>
            </a:r>
            <a:r>
              <a:rPr lang="zh-CN" altLang="en-US" dirty="0">
                <a:solidFill>
                  <a:srgbClr val="5B9BD5"/>
                </a:solidFill>
              </a:rPr>
              <a:t>但</a:t>
            </a:r>
            <a:r>
              <a:rPr lang="en-US" altLang="zh-CN" dirty="0">
                <a:solidFill>
                  <a:srgbClr val="5B9BD5"/>
                </a:solidFill>
              </a:rPr>
              <a:t>PHEV</a:t>
            </a:r>
            <a:r>
              <a:rPr lang="zh-CN" altLang="en-US" dirty="0">
                <a:solidFill>
                  <a:srgbClr val="5B9BD5"/>
                </a:solidFill>
              </a:rPr>
              <a:t>和</a:t>
            </a:r>
            <a:r>
              <a:rPr lang="en-US" altLang="zh-CN" dirty="0">
                <a:solidFill>
                  <a:srgbClr val="5B9BD5"/>
                </a:solidFill>
              </a:rPr>
              <a:t>HEV</a:t>
            </a:r>
            <a:r>
              <a:rPr lang="zh-CN" altLang="en-US" dirty="0">
                <a:solidFill>
                  <a:srgbClr val="5B9BD5"/>
                </a:solidFill>
              </a:rPr>
              <a:t>不同，</a:t>
            </a:r>
            <a:r>
              <a:rPr lang="en-US" altLang="zh-CN" dirty="0">
                <a:solidFill>
                  <a:srgbClr val="5B9BD5"/>
                </a:solidFill>
              </a:rPr>
              <a:t>PHEV</a:t>
            </a:r>
            <a:r>
              <a:rPr lang="zh-CN" altLang="en-US" dirty="0">
                <a:solidFill>
                  <a:srgbClr val="5B9BD5"/>
                </a:solidFill>
              </a:rPr>
              <a:t>的电池更大，能够支持长时间纯电行驶，同时会多出一套充电机构。</a:t>
            </a:r>
            <a:r>
              <a:rPr lang="zh-CN" altLang="en-US" dirty="0"/>
              <a:t>所以</a:t>
            </a:r>
            <a:r>
              <a:rPr lang="en-US" altLang="zh-CN" dirty="0"/>
              <a:t>PHEV</a:t>
            </a:r>
            <a:r>
              <a:rPr lang="zh-CN" altLang="en-US" dirty="0"/>
              <a:t>既能当纯电动车驾驶，也可以当成传统汽油车驾驶。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E57C8C3-2FAB-4031-AB21-8A454A225005}"/>
              </a:ext>
            </a:extLst>
          </p:cNvPr>
          <p:cNvSpPr txBox="1"/>
          <p:nvPr/>
        </p:nvSpPr>
        <p:spPr>
          <a:xfrm>
            <a:off x="734853" y="3055596"/>
            <a:ext cx="11031388" cy="875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dirty="0"/>
              <a:t>混合动力</a:t>
            </a:r>
            <a:r>
              <a:rPr lang="en-US" altLang="zh-CN" dirty="0"/>
              <a:t>(HEV , hybrid electric vehicle)</a:t>
            </a:r>
            <a:r>
              <a:rPr lang="zh-CN" altLang="en-US" dirty="0"/>
              <a:t>：内燃机和电机的共同作为动力，但搭载的电池容量太小，所以</a:t>
            </a:r>
            <a:r>
              <a:rPr lang="zh-CN" altLang="en-US" dirty="0">
                <a:solidFill>
                  <a:srgbClr val="5B9BD5"/>
                </a:solidFill>
              </a:rPr>
              <a:t>主要动力来自燃油</a:t>
            </a:r>
            <a:r>
              <a:rPr lang="zh-CN" altLang="en-US" dirty="0"/>
              <a:t>。以丰田普锐斯为代表。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8663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7D2FA56-94D2-4CFC-8BC3-E336873C77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0033629"/>
              </p:ext>
            </p:extLst>
          </p:nvPr>
        </p:nvGraphicFramePr>
        <p:xfrm>
          <a:off x="554026" y="1250223"/>
          <a:ext cx="11400552" cy="1743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图片 4">
            <a:extLst>
              <a:ext uri="{FF2B5EF4-FFF2-40B4-BE49-F238E27FC236}">
                <a16:creationId xmlns:a16="http://schemas.microsoft.com/office/drawing/2014/main" id="{68F9D077-1F24-4117-88E9-A566FEFC7EB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D638349-3A51-4735-9862-4B7AC4FC732D}"/>
              </a:ext>
            </a:extLst>
          </p:cNvPr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72C97F7-7F14-4870-BFA7-A4189933940D}"/>
              </a:ext>
            </a:extLst>
          </p:cNvPr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发展史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A5D544E-5D79-4D59-A7FB-D9BEC1DA48A8}"/>
              </a:ext>
            </a:extLst>
          </p:cNvPr>
          <p:cNvSpPr/>
          <p:nvPr/>
        </p:nvSpPr>
        <p:spPr>
          <a:xfrm>
            <a:off x="554026" y="2993457"/>
            <a:ext cx="1939961" cy="1743234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b="1" dirty="0">
                <a:solidFill>
                  <a:schemeClr val="accent1">
                    <a:lumMod val="75000"/>
                  </a:schemeClr>
                </a:solidFill>
              </a:rPr>
              <a:t>1800</a:t>
            </a:r>
            <a:r>
              <a:rPr lang="zh-CN" altLang="en-US" sz="1100" b="1" dirty="0">
                <a:solidFill>
                  <a:schemeClr val="accent1">
                    <a:lumMod val="75000"/>
                  </a:schemeClr>
                </a:solidFill>
              </a:rPr>
              <a:t>年：</a:t>
            </a:r>
            <a:r>
              <a:rPr lang="zh-CN" altLang="en-US" sz="1100" dirty="0">
                <a:solidFill>
                  <a:schemeClr val="tx1"/>
                </a:solidFill>
              </a:rPr>
              <a:t>第一辆实用原型车；铜锌电池。</a:t>
            </a:r>
            <a:endParaRPr lang="en-US" altLang="zh-CN" sz="1100" dirty="0">
              <a:solidFill>
                <a:schemeClr val="tx1"/>
              </a:solidFill>
            </a:endParaRPr>
          </a:p>
          <a:p>
            <a:endParaRPr lang="en-US" altLang="zh-CN" sz="1100" dirty="0">
              <a:solidFill>
                <a:schemeClr val="tx1"/>
              </a:solidFill>
            </a:endParaRPr>
          </a:p>
          <a:p>
            <a:r>
              <a:rPr lang="en-US" altLang="zh-CN" sz="1100" b="1" dirty="0">
                <a:solidFill>
                  <a:schemeClr val="accent1">
                    <a:lumMod val="75000"/>
                  </a:schemeClr>
                </a:solidFill>
              </a:rPr>
              <a:t>1831</a:t>
            </a:r>
            <a:r>
              <a:rPr lang="zh-CN" altLang="en-US" sz="1100" b="1" dirty="0">
                <a:solidFill>
                  <a:schemeClr val="accent1">
                    <a:lumMod val="75000"/>
                  </a:schemeClr>
                </a:solidFill>
              </a:rPr>
              <a:t>年：</a:t>
            </a:r>
            <a:r>
              <a:rPr lang="zh-CN" altLang="en-US" sz="1100" dirty="0">
                <a:solidFill>
                  <a:schemeClr val="tx1"/>
                </a:solidFill>
              </a:rPr>
              <a:t>法拉第发现电磁感应现象。</a:t>
            </a:r>
            <a:endParaRPr lang="en-US" altLang="zh-CN" sz="1100" dirty="0">
              <a:solidFill>
                <a:schemeClr val="tx1"/>
              </a:solidFill>
            </a:endParaRPr>
          </a:p>
          <a:p>
            <a:endParaRPr lang="en-US" altLang="zh-CN" sz="1100" dirty="0">
              <a:solidFill>
                <a:schemeClr val="tx1"/>
              </a:solidFill>
            </a:endParaRPr>
          </a:p>
          <a:p>
            <a:r>
              <a:rPr lang="en-US" altLang="zh-CN" sz="1100" b="1" dirty="0">
                <a:solidFill>
                  <a:schemeClr val="accent1">
                    <a:lumMod val="75000"/>
                  </a:schemeClr>
                </a:solidFill>
              </a:rPr>
              <a:t>1835</a:t>
            </a:r>
            <a:r>
              <a:rPr lang="zh-CN" altLang="en-US" sz="1100" b="1" dirty="0">
                <a:solidFill>
                  <a:schemeClr val="accent1">
                    <a:lumMod val="75000"/>
                  </a:schemeClr>
                </a:solidFill>
              </a:rPr>
              <a:t>年：</a:t>
            </a:r>
            <a:r>
              <a:rPr lang="en-US" altLang="zh-CN" sz="1100" dirty="0">
                <a:solidFill>
                  <a:schemeClr val="tx1"/>
                </a:solidFill>
              </a:rPr>
              <a:t>Francis Watkins</a:t>
            </a:r>
            <a:r>
              <a:rPr lang="zh-CN" altLang="en-US" sz="1100" dirty="0">
                <a:solidFill>
                  <a:schemeClr val="tx1"/>
                </a:solidFill>
              </a:rPr>
              <a:t>在伦敦展出一个小马达。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BBE1995-EC93-438C-A5B6-56C038140D57}"/>
              </a:ext>
            </a:extLst>
          </p:cNvPr>
          <p:cNvSpPr/>
          <p:nvPr/>
        </p:nvSpPr>
        <p:spPr>
          <a:xfrm>
            <a:off x="2909256" y="2993457"/>
            <a:ext cx="1941816" cy="1743234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b="1" dirty="0">
                <a:solidFill>
                  <a:schemeClr val="accent1">
                    <a:lumMod val="75000"/>
                  </a:schemeClr>
                </a:solidFill>
              </a:rPr>
              <a:t>1859</a:t>
            </a:r>
            <a:r>
              <a:rPr lang="zh-CN" altLang="en-US" sz="1100" b="1" dirty="0">
                <a:solidFill>
                  <a:schemeClr val="accent1">
                    <a:lumMod val="75000"/>
                  </a:schemeClr>
                </a:solidFill>
              </a:rPr>
              <a:t>年：</a:t>
            </a:r>
            <a:r>
              <a:rPr lang="en-US" altLang="zh-CN" sz="1100" dirty="0">
                <a:solidFill>
                  <a:schemeClr val="tx1"/>
                </a:solidFill>
              </a:rPr>
              <a:t>Gaston Plante</a:t>
            </a:r>
            <a:r>
              <a:rPr lang="zh-CN" altLang="en-US" sz="1100" dirty="0">
                <a:solidFill>
                  <a:schemeClr val="tx1"/>
                </a:solidFill>
              </a:rPr>
              <a:t>发明了铅酸电池，可充放电。</a:t>
            </a:r>
            <a:endParaRPr lang="en-US" altLang="zh-CN" sz="1100" dirty="0">
              <a:solidFill>
                <a:schemeClr val="tx1"/>
              </a:solidFill>
            </a:endParaRPr>
          </a:p>
          <a:p>
            <a:endParaRPr lang="en-US" altLang="zh-CN" sz="1100" dirty="0">
              <a:solidFill>
                <a:schemeClr val="tx1"/>
              </a:solidFill>
            </a:endParaRPr>
          </a:p>
          <a:p>
            <a:r>
              <a:rPr lang="en-US" altLang="zh-CN" sz="1100" b="1" dirty="0">
                <a:solidFill>
                  <a:schemeClr val="accent1">
                    <a:lumMod val="75000"/>
                  </a:schemeClr>
                </a:solidFill>
              </a:rPr>
              <a:t>1881</a:t>
            </a:r>
            <a:r>
              <a:rPr lang="zh-CN" altLang="en-US" sz="1100" b="1" dirty="0">
                <a:solidFill>
                  <a:schemeClr val="accent1">
                    <a:lumMod val="75000"/>
                  </a:schemeClr>
                </a:solidFill>
              </a:rPr>
              <a:t>年：</a:t>
            </a:r>
            <a:r>
              <a:rPr lang="zh-CN" altLang="en-US" sz="1100" dirty="0">
                <a:solidFill>
                  <a:schemeClr val="tx1"/>
                </a:solidFill>
              </a:rPr>
              <a:t>法国</a:t>
            </a:r>
            <a:r>
              <a:rPr lang="en-US" altLang="zh-CN" sz="1100" dirty="0" err="1">
                <a:solidFill>
                  <a:schemeClr val="tx1"/>
                </a:solidFill>
              </a:rPr>
              <a:t>G.Trouve</a:t>
            </a:r>
            <a:r>
              <a:rPr lang="zh-CN" altLang="en-US" sz="1100" dirty="0">
                <a:solidFill>
                  <a:schemeClr val="tx1"/>
                </a:solidFill>
              </a:rPr>
              <a:t>用铅酸电池发明了第一辆可充电的电动汽车。</a:t>
            </a:r>
            <a:endParaRPr lang="en-US" altLang="zh-CN" sz="1100" dirty="0">
              <a:solidFill>
                <a:schemeClr val="tx1"/>
              </a:solidFill>
            </a:endParaRPr>
          </a:p>
          <a:p>
            <a:endParaRPr lang="en-US" altLang="zh-CN" sz="900" dirty="0">
              <a:solidFill>
                <a:schemeClr val="tx1"/>
              </a:solidFill>
            </a:endParaRPr>
          </a:p>
          <a:p>
            <a:endParaRPr lang="en-US" altLang="zh-CN" sz="900" dirty="0">
              <a:solidFill>
                <a:schemeClr val="tx1"/>
              </a:solidFill>
            </a:endParaRPr>
          </a:p>
          <a:p>
            <a:endParaRPr lang="zh-CN" altLang="en-US" sz="400" dirty="0">
              <a:solidFill>
                <a:schemeClr val="tx1"/>
              </a:solidFill>
            </a:endParaRPr>
          </a:p>
          <a:p>
            <a:pPr algn="ctr"/>
            <a:endParaRPr lang="zh-CN" altLang="en-US" sz="200" dirty="0">
              <a:solidFill>
                <a:schemeClr val="tx1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6F4752A-FCFE-45C3-A98F-E917133259F9}"/>
              </a:ext>
            </a:extLst>
          </p:cNvPr>
          <p:cNvSpPr/>
          <p:nvPr/>
        </p:nvSpPr>
        <p:spPr>
          <a:xfrm>
            <a:off x="5266341" y="2995666"/>
            <a:ext cx="1941815" cy="1697420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b="1" dirty="0">
                <a:solidFill>
                  <a:schemeClr val="accent1">
                    <a:lumMod val="75000"/>
                  </a:schemeClr>
                </a:solidFill>
              </a:rPr>
              <a:t>1885</a:t>
            </a:r>
            <a:r>
              <a:rPr lang="zh-CN" altLang="en-US" sz="1100" b="1" dirty="0">
                <a:solidFill>
                  <a:schemeClr val="accent1">
                    <a:lumMod val="75000"/>
                  </a:schemeClr>
                </a:solidFill>
              </a:rPr>
              <a:t>年：</a:t>
            </a:r>
            <a:r>
              <a:rPr lang="zh-CN" altLang="en-US" sz="1100" dirty="0">
                <a:solidFill>
                  <a:schemeClr val="tx1"/>
                </a:solidFill>
              </a:rPr>
              <a:t>卡尔</a:t>
            </a:r>
            <a:r>
              <a:rPr lang="en-US" altLang="zh-CN" sz="1100" dirty="0">
                <a:solidFill>
                  <a:schemeClr val="tx1"/>
                </a:solidFill>
              </a:rPr>
              <a:t>·</a:t>
            </a:r>
            <a:r>
              <a:rPr lang="zh-CN" altLang="en-US" sz="1100" dirty="0">
                <a:solidFill>
                  <a:schemeClr val="tx1"/>
                </a:solidFill>
              </a:rPr>
              <a:t>本茨发明第一辆以汽油内燃机为引擎三轮汽车。</a:t>
            </a:r>
            <a:endParaRPr lang="en-US" altLang="zh-CN" sz="1100" dirty="0">
              <a:solidFill>
                <a:schemeClr val="tx1"/>
              </a:solidFill>
            </a:endParaRPr>
          </a:p>
          <a:p>
            <a:endParaRPr lang="en-US" altLang="zh-CN" sz="900" dirty="0">
              <a:solidFill>
                <a:schemeClr val="tx1"/>
              </a:solidFill>
            </a:endParaRPr>
          </a:p>
          <a:p>
            <a:endParaRPr lang="zh-CN" altLang="en-US" sz="100" dirty="0">
              <a:solidFill>
                <a:schemeClr val="tx1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F1D14AB-95B0-4D8E-82E3-8AFB0390543D}"/>
              </a:ext>
            </a:extLst>
          </p:cNvPr>
          <p:cNvSpPr/>
          <p:nvPr/>
        </p:nvSpPr>
        <p:spPr>
          <a:xfrm>
            <a:off x="7623425" y="2965255"/>
            <a:ext cx="1941815" cy="1743234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1100" dirty="0">
                <a:solidFill>
                  <a:schemeClr val="tx1"/>
                </a:solidFill>
              </a:rPr>
              <a:t>在该阶段，燃油汽车大发展，全世界广泛应用，电动汽车，蒸汽机汽车逐渐淡出舞台。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932E0B2E-649A-4003-8659-F3CB47B642BE}"/>
              </a:ext>
            </a:extLst>
          </p:cNvPr>
          <p:cNvSpPr/>
          <p:nvPr/>
        </p:nvSpPr>
        <p:spPr>
          <a:xfrm>
            <a:off x="10066897" y="2974725"/>
            <a:ext cx="1853574" cy="175621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b="1" dirty="0">
                <a:solidFill>
                  <a:schemeClr val="accent1">
                    <a:lumMod val="75000"/>
                  </a:schemeClr>
                </a:solidFill>
              </a:rPr>
              <a:t>60</a:t>
            </a:r>
            <a:r>
              <a:rPr lang="zh-CN" altLang="en-US" sz="1100" b="1" dirty="0">
                <a:solidFill>
                  <a:schemeClr val="accent1">
                    <a:lumMod val="75000"/>
                  </a:schemeClr>
                </a:solidFill>
              </a:rPr>
              <a:t>年代开始</a:t>
            </a:r>
            <a:r>
              <a:rPr lang="zh-CN" altLang="en-US" sz="1100" dirty="0">
                <a:solidFill>
                  <a:schemeClr val="tx1"/>
                </a:solidFill>
              </a:rPr>
              <a:t>：电动汽车开始重新受到注意，当然大都是基于燃油汽车改装成电动汽车的。</a:t>
            </a:r>
            <a:endParaRPr lang="en-US" altLang="zh-CN" sz="1100" dirty="0">
              <a:solidFill>
                <a:schemeClr val="tx1"/>
              </a:solidFill>
            </a:endParaRPr>
          </a:p>
          <a:p>
            <a:br>
              <a:rPr lang="en-US" altLang="zh-CN" sz="1100" dirty="0">
                <a:solidFill>
                  <a:schemeClr val="tx1"/>
                </a:solidFill>
              </a:rPr>
            </a:br>
            <a:r>
              <a:rPr lang="en-US" altLang="zh-CN" sz="1100" dirty="0">
                <a:solidFill>
                  <a:schemeClr val="accent1">
                    <a:lumMod val="75000"/>
                  </a:schemeClr>
                </a:solidFill>
              </a:rPr>
              <a:t>1990</a:t>
            </a:r>
            <a:r>
              <a:rPr lang="zh-CN" altLang="en-US" sz="1100" dirty="0">
                <a:solidFill>
                  <a:schemeClr val="accent1">
                    <a:lumMod val="75000"/>
                  </a:schemeClr>
                </a:solidFill>
              </a:rPr>
              <a:t>年代：</a:t>
            </a:r>
            <a:r>
              <a:rPr lang="zh-CN" altLang="en-US" sz="1100" dirty="0">
                <a:solidFill>
                  <a:schemeClr val="tx1"/>
                </a:solidFill>
              </a:rPr>
              <a:t>电动汽车的真正重新兴旺。</a:t>
            </a:r>
            <a:endParaRPr lang="en-US" altLang="zh-CN" sz="11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zh-CN" sz="1100" dirty="0">
              <a:solidFill>
                <a:schemeClr val="tx1"/>
              </a:solidFill>
            </a:endParaRPr>
          </a:p>
          <a:p>
            <a:r>
              <a:rPr lang="en-US" altLang="zh-CN" sz="1100" b="1" dirty="0">
                <a:solidFill>
                  <a:schemeClr val="accent1">
                    <a:lumMod val="75000"/>
                  </a:schemeClr>
                </a:solidFill>
              </a:rPr>
              <a:t>2008</a:t>
            </a:r>
            <a:r>
              <a:rPr lang="zh-CN" altLang="en-US" sz="1100" b="1" dirty="0">
                <a:solidFill>
                  <a:schemeClr val="accent1">
                    <a:lumMod val="75000"/>
                  </a:schemeClr>
                </a:solidFill>
              </a:rPr>
              <a:t>年：</a:t>
            </a:r>
            <a:r>
              <a:rPr lang="en-US" altLang="zh-CN" sz="1100" dirty="0">
                <a:solidFill>
                  <a:schemeClr val="tx1"/>
                </a:solidFill>
              </a:rPr>
              <a:t>TESLA</a:t>
            </a:r>
            <a:r>
              <a:rPr lang="zh-CN" altLang="en-US" sz="1100" dirty="0">
                <a:solidFill>
                  <a:schemeClr val="tx1"/>
                </a:solidFill>
              </a:rPr>
              <a:t>的第一款电动车</a:t>
            </a:r>
            <a:r>
              <a:rPr lang="en-US" altLang="zh-CN" sz="1100" dirty="0">
                <a:solidFill>
                  <a:schemeClr val="tx1"/>
                </a:solidFill>
              </a:rPr>
              <a:t>Roadster  </a:t>
            </a:r>
            <a:r>
              <a:rPr lang="zh-CN" altLang="en-US" sz="1100" dirty="0">
                <a:solidFill>
                  <a:schemeClr val="tx1"/>
                </a:solidFill>
              </a:rPr>
              <a:t>问世。</a:t>
            </a:r>
          </a:p>
          <a:p>
            <a:pPr algn="ctr"/>
            <a:endParaRPr lang="zh-CN" altLang="en-US" sz="1100" dirty="0">
              <a:solidFill>
                <a:schemeClr val="tx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0CE05EF-CA02-4FF7-B19F-D992E6018AD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0452" y="4959891"/>
            <a:ext cx="1606464" cy="1093304"/>
          </a:xfrm>
          <a:prstGeom prst="rect">
            <a:avLst/>
          </a:prstGeom>
        </p:spPr>
      </p:pic>
      <p:pic>
        <p:nvPicPr>
          <p:cNvPr id="2052" name="Picture 4" descr="http://img.mp.itc.cn/upload/20170518/0f3ff84aaa344851b0dabadc65fdab0d_th.jpg">
            <a:extLst>
              <a:ext uri="{FF2B5EF4-FFF2-40B4-BE49-F238E27FC236}">
                <a16:creationId xmlns:a16="http://schemas.microsoft.com/office/drawing/2014/main" id="{86883BBD-C59D-4C58-97D2-EE8D9DC12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068" y="4983450"/>
            <a:ext cx="1674168" cy="1093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img.mp.itc.cn/upload/20170518/f8e25532dd274960ad1bb37850d90c84_th.jpg">
            <a:extLst>
              <a:ext uri="{FF2B5EF4-FFF2-40B4-BE49-F238E27FC236}">
                <a16:creationId xmlns:a16="http://schemas.microsoft.com/office/drawing/2014/main" id="{1B0638B3-C70B-42D1-AC19-C80FC95B2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475" y="4959891"/>
            <a:ext cx="1674167" cy="1116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yzhtml01.book118.com/2016/09/23/17/28724068/1.files/file0004.jpg">
            <a:extLst>
              <a:ext uri="{FF2B5EF4-FFF2-40B4-BE49-F238E27FC236}">
                <a16:creationId xmlns:a16="http://schemas.microsoft.com/office/drawing/2014/main" id="{14E47102-4947-4F7D-9BB9-F9EC7ED1F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332" y="4959891"/>
            <a:ext cx="1261535" cy="111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timgsa.baidu.com/timg?image&amp;quality=80&amp;size=b9999_10000&amp;sec=1555222415369&amp;di=ebf38eb7da0f277e1cd4e2db58980c45&amp;imgtype=0&amp;src=http%3A%2F%2Fimage.auto.china.cn%2Fupload%2Fimages%2F2014%2F0302%2F091046%2F0_607183_9bda7461be058fcc16fe38bb7ec4f242.jpg">
            <a:extLst>
              <a:ext uri="{FF2B5EF4-FFF2-40B4-BE49-F238E27FC236}">
                <a16:creationId xmlns:a16="http://schemas.microsoft.com/office/drawing/2014/main" id="{66BDAEFC-DD36-4640-AB8A-88019BAD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3099" y="4959891"/>
            <a:ext cx="1674168" cy="111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99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035B9B4-41A6-47FC-ACD6-221271E612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FD5745D-46E2-4B99-9C60-5117B857EE19}"/>
              </a:ext>
            </a:extLst>
          </p:cNvPr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E131941-CD55-4571-86E4-A1B401A24F0F}"/>
              </a:ext>
            </a:extLst>
          </p:cNvPr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市场分布</a:t>
            </a:r>
          </a:p>
        </p:txBody>
      </p:sp>
      <p:sp>
        <p:nvSpPr>
          <p:cNvPr id="5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>
            <a:extLst>
              <a:ext uri="{FF2B5EF4-FFF2-40B4-BE49-F238E27FC236}">
                <a16:creationId xmlns:a16="http://schemas.microsoft.com/office/drawing/2014/main" id="{CEE1667F-27D5-423C-A302-0210672059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>
            <a:extLst>
              <a:ext uri="{FF2B5EF4-FFF2-40B4-BE49-F238E27FC236}">
                <a16:creationId xmlns:a16="http://schemas.microsoft.com/office/drawing/2014/main" id="{30A6FE8B-8BDB-4AC4-A2D8-648344A3485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>
            <a:extLst>
              <a:ext uri="{FF2B5EF4-FFF2-40B4-BE49-F238E27FC236}">
                <a16:creationId xmlns:a16="http://schemas.microsoft.com/office/drawing/2014/main" id="{4DC99DB8-D1B7-4AEC-A69F-C827E017EB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6D42666-A256-4CF1-B99A-DE8128422801}"/>
              </a:ext>
            </a:extLst>
          </p:cNvPr>
          <p:cNvSpPr txBox="1"/>
          <p:nvPr/>
        </p:nvSpPr>
        <p:spPr>
          <a:xfrm>
            <a:off x="7675618" y="3414248"/>
            <a:ext cx="38596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中国新能源汽车的渗透率大幅度领先全球，达到了</a:t>
            </a:r>
            <a:r>
              <a:rPr lang="en-US" altLang="zh-CN" sz="1600" dirty="0"/>
              <a:t>50%</a:t>
            </a:r>
            <a:r>
              <a:rPr lang="zh-CN" altLang="en-US" sz="1600" dirty="0"/>
              <a:t>，美国、德国随后，分别为</a:t>
            </a:r>
            <a:r>
              <a:rPr lang="en-US" altLang="zh-CN" sz="1600" dirty="0"/>
              <a:t>17%</a:t>
            </a:r>
            <a:r>
              <a:rPr lang="zh-CN" altLang="en-US" sz="1600" dirty="0"/>
              <a:t>和</a:t>
            </a:r>
            <a:r>
              <a:rPr lang="en-US" altLang="zh-CN" sz="1600" dirty="0"/>
              <a:t>5%</a:t>
            </a:r>
            <a:endParaRPr lang="zh-CN" altLang="en-US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zh-CN" altLang="en-US" sz="16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6159974-D700-4A51-A2F3-02FE9FE49627}"/>
              </a:ext>
            </a:extLst>
          </p:cNvPr>
          <p:cNvSpPr txBox="1"/>
          <p:nvPr/>
        </p:nvSpPr>
        <p:spPr>
          <a:xfrm>
            <a:off x="7675618" y="1922377"/>
            <a:ext cx="1968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全球市场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9D11753-E6F4-4AEE-B891-665E81554C7C}"/>
              </a:ext>
            </a:extLst>
          </p:cNvPr>
          <p:cNvSpPr txBox="1"/>
          <p:nvPr/>
        </p:nvSpPr>
        <p:spPr>
          <a:xfrm>
            <a:off x="7675618" y="2750065"/>
            <a:ext cx="3859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/>
              <a:t>2017</a:t>
            </a:r>
            <a:r>
              <a:rPr lang="zh-CN" altLang="en-US" sz="1600" dirty="0"/>
              <a:t>全球新能源汽车销量</a:t>
            </a:r>
            <a:r>
              <a:rPr lang="en-US" altLang="zh-CN" sz="1600" dirty="0"/>
              <a:t>162.1</a:t>
            </a:r>
            <a:r>
              <a:rPr lang="zh-CN" altLang="en-US" sz="1600" dirty="0"/>
              <a:t>万量</a:t>
            </a:r>
            <a:endParaRPr lang="en-US" altLang="zh-C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zh-CN" altLang="en-US" sz="1600" dirty="0"/>
          </a:p>
        </p:txBody>
      </p:sp>
      <p:graphicFrame>
        <p:nvGraphicFramePr>
          <p:cNvPr id="14" name="图表 13">
            <a:extLst>
              <a:ext uri="{FF2B5EF4-FFF2-40B4-BE49-F238E27FC236}">
                <a16:creationId xmlns:a16="http://schemas.microsoft.com/office/drawing/2014/main" id="{2CCCE2EE-5EFD-4336-9E6F-542793C2F9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662317"/>
              </p:ext>
            </p:extLst>
          </p:nvPr>
        </p:nvGraphicFramePr>
        <p:xfrm>
          <a:off x="1055837" y="1670852"/>
          <a:ext cx="5992664" cy="38663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13939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市场分布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074" name="Picture 2" descr="http://www.chinaauto.net/fdjgjt/tp/xnyqc17.jpg">
            <a:extLst>
              <a:ext uri="{FF2B5EF4-FFF2-40B4-BE49-F238E27FC236}">
                <a16:creationId xmlns:a16="http://schemas.microsoft.com/office/drawing/2014/main" id="{D09B494E-6841-422F-8967-2A34075F9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837" y="1570165"/>
            <a:ext cx="6611661" cy="4909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469F464-EE4A-4D2D-814C-E8A1DE570F97}"/>
              </a:ext>
            </a:extLst>
          </p:cNvPr>
          <p:cNvSpPr txBox="1"/>
          <p:nvPr/>
        </p:nvSpPr>
        <p:spPr>
          <a:xfrm>
            <a:off x="8197701" y="2467931"/>
            <a:ext cx="3859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北京、山东、浙江、广东四地新能源汽车保有量最多，为</a:t>
            </a:r>
            <a:r>
              <a:rPr lang="en-US" altLang="zh-CN" sz="1600" dirty="0"/>
              <a:t>6w~15w</a:t>
            </a:r>
            <a:r>
              <a:rPr lang="zh-CN" altLang="en-US" sz="1600" dirty="0"/>
              <a:t>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B4A270A-E7EB-457D-A3A8-C9C135583815}"/>
              </a:ext>
            </a:extLst>
          </p:cNvPr>
          <p:cNvSpPr txBox="1"/>
          <p:nvPr/>
        </p:nvSpPr>
        <p:spPr>
          <a:xfrm>
            <a:off x="8214635" y="3289016"/>
            <a:ext cx="3859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中国东南方新能源产业集中，正向西北方展开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E00D34B-4B6F-4FB6-B603-2501CDE7BD86}"/>
              </a:ext>
            </a:extLst>
          </p:cNvPr>
          <p:cNvSpPr txBox="1"/>
          <p:nvPr/>
        </p:nvSpPr>
        <p:spPr>
          <a:xfrm>
            <a:off x="8214635" y="1769956"/>
            <a:ext cx="1968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中国市场</a:t>
            </a:r>
          </a:p>
        </p:txBody>
      </p:sp>
    </p:spTree>
    <p:extLst>
      <p:ext uri="{BB962C8B-B14F-4D97-AF65-F5344CB8AC3E}">
        <p14:creationId xmlns:p14="http://schemas.microsoft.com/office/powerpoint/2010/main" val="992902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"/>
          <p:cNvSpPr txBox="1"/>
          <p:nvPr/>
        </p:nvSpPr>
        <p:spPr>
          <a:xfrm>
            <a:off x="5012603" y="1347777"/>
            <a:ext cx="4035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析新能源汽车百家争鸣之况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889519" y="1286223"/>
            <a:ext cx="1557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e">
            <a:extLst>
              <a:ext uri="{FF2B5EF4-FFF2-40B4-BE49-F238E27FC236}">
                <a16:creationId xmlns:a16="http://schemas.microsoft.com/office/drawing/2014/main" id="{BCAF21BD-971C-4D7B-A6BC-FE788F2E449E}"/>
              </a:ext>
            </a:extLst>
          </p:cNvPr>
          <p:cNvSpPr txBox="1"/>
          <p:nvPr/>
        </p:nvSpPr>
        <p:spPr>
          <a:xfrm>
            <a:off x="5012603" y="2141609"/>
            <a:ext cx="5116910" cy="4476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/>
              <a:t>哪些公司</a:t>
            </a:r>
            <a:endParaRPr lang="en-US" altLang="zh-CN" sz="2000" dirty="0"/>
          </a:p>
          <a:p>
            <a:pPr marL="914400" lvl="1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sz="1600" dirty="0"/>
              <a:t>汽车中的“苹果”</a:t>
            </a:r>
            <a:r>
              <a:rPr lang="en-US" altLang="zh-CN" sz="1600" dirty="0"/>
              <a:t>-</a:t>
            </a:r>
            <a:r>
              <a:rPr lang="zh-CN" altLang="en-US" sz="1600" dirty="0"/>
              <a:t>特斯拉</a:t>
            </a:r>
            <a:endParaRPr lang="en-US" altLang="zh-CN" sz="1600" dirty="0"/>
          </a:p>
          <a:p>
            <a:pPr marL="914400" lvl="1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sz="1600" dirty="0"/>
              <a:t>国民品牌</a:t>
            </a:r>
            <a:r>
              <a:rPr lang="en-US" altLang="zh-CN" sz="1600" dirty="0"/>
              <a:t>-</a:t>
            </a:r>
            <a:r>
              <a:rPr lang="zh-CN" altLang="en-US" sz="1600" dirty="0"/>
              <a:t>比亚迪</a:t>
            </a:r>
            <a:endParaRPr lang="en-US" altLang="zh-CN" sz="1600" dirty="0"/>
          </a:p>
          <a:p>
            <a:pPr marL="914400" lvl="1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sz="1600" dirty="0"/>
              <a:t>跨界玩家</a:t>
            </a:r>
            <a:r>
              <a:rPr lang="en-US" altLang="zh-CN" sz="1600" dirty="0"/>
              <a:t>-</a:t>
            </a:r>
            <a:r>
              <a:rPr lang="zh-CN" altLang="en-US" sz="1600" dirty="0"/>
              <a:t>蔚来汽车</a:t>
            </a:r>
            <a:endParaRPr lang="en-US" altLang="zh-CN" sz="1600" dirty="0"/>
          </a:p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/>
              <a:t>公司分析</a:t>
            </a:r>
            <a:endParaRPr lang="en-US" altLang="zh-CN" sz="2000" dirty="0"/>
          </a:p>
          <a:p>
            <a:pPr marL="914400" lvl="1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sz="1600" dirty="0"/>
              <a:t>商业画布</a:t>
            </a:r>
            <a:endParaRPr lang="en-US" altLang="zh-CN" sz="1600" dirty="0"/>
          </a:p>
          <a:p>
            <a:pPr marL="914400" lvl="1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sz="1600" dirty="0"/>
              <a:t>战略控制指数</a:t>
            </a:r>
            <a:endParaRPr lang="en-US" altLang="zh-CN" sz="1600" dirty="0"/>
          </a:p>
          <a:p>
            <a:pPr marL="457200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l"/>
            </a:pPr>
            <a:r>
              <a:rPr lang="zh-CN" altLang="en-US" sz="2000" dirty="0"/>
              <a:t>产品分析</a:t>
            </a:r>
            <a:endParaRPr lang="en-US" altLang="zh-CN" sz="2000" dirty="0"/>
          </a:p>
          <a:p>
            <a:pPr marL="914400" lvl="1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sz="1600" dirty="0"/>
              <a:t>成本构成</a:t>
            </a:r>
            <a:endParaRPr lang="en-US" altLang="zh-CN" sz="1600" dirty="0"/>
          </a:p>
          <a:p>
            <a:pPr marL="914400" lvl="1" indent="-457200">
              <a:lnSpc>
                <a:spcPct val="150000"/>
              </a:lnSpc>
              <a:buClr>
                <a:srgbClr val="5B9BD5"/>
              </a:buClr>
              <a:buFont typeface="Wingdings" panose="05000000000000000000" pitchFamily="2" charset="2"/>
              <a:buChar char="ü"/>
            </a:pPr>
            <a:r>
              <a:rPr lang="zh-CN" altLang="en-US" sz="1600" dirty="0"/>
              <a:t>核心指标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43187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19783" y="429702"/>
            <a:ext cx="1291938" cy="7747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55837" y="583660"/>
            <a:ext cx="437061" cy="324390"/>
          </a:xfrm>
          <a:prstGeom prst="rect">
            <a:avLst/>
          </a:prstGeom>
          <a:solidFill>
            <a:srgbClr val="4E7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1842931" y="481447"/>
            <a:ext cx="4856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特斯拉商业画布</a:t>
            </a:r>
          </a:p>
        </p:txBody>
      </p:sp>
      <p:sp>
        <p:nvSpPr>
          <p:cNvPr id="1026" name="AutoShape 2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AutoShape 4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AutoShape 6" descr="data:image/png;base64,iVBORw0KGgoAAAANSUhEUgAAAwkAAAG6CAYAAABDWgp+AAAgAElEQVR4Xuy9Z3ckV5IleF2FREBrIAVSUbNE96gdsbvfZn9y7zlzTp/TvTPTxWaRxSo2mWRqZEJrhHa155q9F+FAIhPITJBM8YIVBSTCxXvmzz3sml275n3zzTc5AGRZhjzP4fs+PM+T3/nmi/9+2Yv7nvfiMc47znnH+DU/t3P/Nc/5Juc6z7bF61k8TxzHcs2DIJDrc5HjnDfO845x3v4X/fz0+rTntX+/6Pq96PnedDt3n7ypBd98//PWpl0zvCeKv4+MjKDT6YD3y0VeF3l+nDeWi5znTbYpnv+ia/NNznfRfe130cvsw+vzPr1e9Hw+PceLrJnztrnItT7PvsVnLH/n90eSJDJc3iNRFA2+U152ndx98vqr2N0nL7bdeffAeZ9f9H58lfvE+tJpmr619wnnTdvwXuab97H3r//6r7m9UcvlMqamplCv18Vx5Mvu9PpL+cPe8yIPwfMsdN6CPm//l33OBcvjn7fY7TEuMp9fcrzFuZwHAtzafZOV8evue5F1dd6ILmPdFYFB0Zniw5IPTf7tXQPTL7NbEVifdw0uw77nXUP3+YstcN71sU7Ir21D+5y19wa/U2zQ6byxvK1zehE4uwjAcvfJeVf9l/38bVxTRV+Fa4j+Fr9P3sb7hOM7ODjA0dERxD/8+uuvc4tICRKuXbuG0dHRE9mEy1j0xQt3Gcf7ZZfZ+3v0ouNcjAZdxPG5qFV+q2t9Hmi46Ph/y+1+K9v9lnN+G8/N+8E6Pfah/qqA+rx5uWt9toXO+pL/0L4z3gUbFL8/bCbBZuDeh++T8+7f3/rzd2GN/NI2etttUBwff+f9Yb9XrC92Wc+2y/g+4ViYCdza2sL29vYQJPBC8gRhGGJlZQWNRuPEtT1vEhdBbi9aLMVjX+Q4543lshblRcZykXNdxngvMpbzznMaENhrzv2KzvV5x7nInF803ss49lnnf9sfFHbMF7mO590nFz3GL2Xr0+O76HjOWzeXMd6LjOW885wV8fk1QELRPueN8TxbXuTzt/meuYzreBEbvE3bvGzOv9bz+VXWYPH7hL8XQUJx/b7pWn6ZXd702Be5/qfP/2uc8yLjst/f5237No33vLFe5PNf6z65yDOI4z3PvsX7xG5vM22vcr+dZ5vLvE+Y4djY2BCgIICGmQQ7AN7oRZBwngHOG/h5DsXp4593YS57PK86/vd1e4toL3N+v/bD9dc+32Xayt0nv6Q1X//Yp++LorP2+kcd7vlbO+rF87tn62Vc0V/uGL/EM/qyRmvHZsH0ZR3XHsfdJ5dt0ff3eO/CffJLjfGy7hOCGIKEzc1NWShnggTSjdzLWcBZwFnAWcBZwFnAWcBZwFnAWeD9twCBBt/r6+sCEgTQnJVJOA0Szovwv/+mczN0FnAWcBZwFnAWcBZwFnAWcBZ4fy3gQML7e23dzJwFnAWcBZwFnAWcBZwFnAWcBV7LAq8FEl7rTG4nZwFnAWcBZwFnAWcBZwFnAWcBZ4G33gKvTTd662fmBugs4CzgLOAs4CzgLOAs4CzgLOAs8FoWcCDhtczmdnIWcBZwFnAWcBZwFnAWcBZwFnh/LeBAwvt7bd3MnAWcBZwFnAWcBZwFnAWcBZwFXssCDiS8ltncTs4CzgLOAs4CzgLOAs4CzgLOAu+vBc4FCey4fP36dbg+Ce/vInAzcxZwFvjlLfBLNcz55UfuzuAs4CzgLOAs8KFagE0RbZ8E2uBCfRI+VGO5eTsLOAu8uQXex86+DgS8+bpwR3AWcBZwFnAWeLss4EDC23U93GicBd57C7xvIOFi88kv6bp6l3QcdxhnAWcBZwFnAWeBl1vAgQS3QpwFnAXeSQu8TdF7CxQ870VOfHZJNvYv6TjuMM4CzgLOAs4CzgIOJLg14CzgLOAs8BtbwIGE3/gCuNM7CzgLOAs4C7yiBc7MJNgIXRAEWFlZcYXLr2hUt7mzwPtogSKt5kXze3EkfbjHece5yDFedP6LUX9+i6vjQMJvYXV3TmcBZwFnAWeB17eAAwmvbzu3p7OAs8BbZIHT4ON1wcZlHeekaV4PJJwciwfPc3Sjt2jJuaE4CzgLOAu81xZwIOG9vrxucr+UBc6Lhl/WeV/X0b2s8//SxzmLy/+6tr0MW73OuU+f96xjeN7pwuUc+ak/nX+cywEJrzPHX3odvOz4l3Fdf8vxu3M7CzgLOAu8qxZwIOFdvXJu3L+pBS7P0bKe4tkFr2+Tg5RlCWTe4vDy7QE5I9t86/jVGc4K28hfgTww2+k2eZ4izz05nqU3cq52vnocHvNsu5wV7b8MW13Gdc055CwHfw6xgbUZp2SuuZm/Xcikd+pL55znp7MPbxtIKI7vl8twXMZ1/U0fFu7kzgLOAs4C76gFHEh4Ry+cG/Zva4HTUeBXH01uHOqTIOH5yPpFnK/zqCwvdraL49Zzc1x0UOnM+8izHEmcIgwDeH6GLI/hefyZckv4fgTkEdLUR5aliEIfvV4TUZSDTm+ap4hjIPDKiMIy6Pdyf3gJPD+UY9Np9v0AWc5zEzikcizu74FjoNvswTdONMekIEX9aREUOoElLmKzk1fstN0teJHT5B4yHYSM0/fVPvIWYGSOxX97OdIsR0BaEIeRqbPPOfsekKaJHMcCAs6LYIkPYj+ICoPKwf/0DOa6iBUIJN5MBnV4XB755WBseP6zVvhJkOAJOjJgUX4X05140T76KgDNF8zHP/33l6nIvplJXv32dXs4CzgLOAt8ABZwIOEDuMhuim+rBUzU3bhqZ3pV4mm+7KVOvXijL9z2YiCh6LwNQQIQ91NEkY/c6yPN+/C8FAEdZdB5DpAkIZBFsk3g08HvIk17gJ/JNkAJgVeF7xFQ0I9MkCZ9+Byv76PT7aBULiMIQgEKAIFDJgDBRyjzogMax8w+cBeCE0bVLUgQRFMw0nk2u9h6EOCQ58hS9U69wJfz8u98cMpfB4jKgCoLXwRA5PA9gqcMPjKxGcGVfCLHJTAIEBBo6QkGAxMzDDI2vLbqzIvNzl0T562YIch6EUggHNHXiwBoDrVAzqtjtiWoI8IsnP80SDDHHEIE7uEV7wA9xllQyIGEiy1ct5WzgLOAs8AlWcCBhEsypDvMh2aB0x4LHZuz/vZyB58OsTpq+lLnvOBZFaKzzx/pbK/peXrGq4OELCP4IBLwBCSEoQcvSJCjhwx9wgNx45LMR5aW4HlllKIAedoVMOFxXsw4iB9dQp6WgSxEFNGRTJBniezPuR8eHqJcraBcrorTzch7DoINOqDqRDOCnsTch0DEN1mYywQJwwi3XgN1UzkWOvOaMeB5eY3UyWdqwOd47bUjvMmYNeB23BcyVmYh/Dw9kTkSkMGMQxBKJoGZBc62uA5+OZAgK03X2yCTcHJ1DUHCcNuTW3BPBRDDUZssx1nL0ixp/Uj3U9ij/xXP4pICH9qz1M3XWcBZ4G21gAMJb+uVceN6iy1gI7tnDbHo4tjfX+T2aCbBOltnTlg4/6/3GoKFi4MESznSiL2kC5DEOYIwF6oRfAKAPnIvNk40o/+MhFfEoQ6YbUAX/bgjUfMoKiEKakiSCGkSIQqBPOsiijxkqQfPJwjpww9DhEGENEuFoqRZAkKECIEfCkhgRJ+OtbiVUr9wFki4+FxPWtU4rhYACCgY8ogEGFhqkXWC7fkN2GEWJDEggbQkGw8nSCAEILASSCEAQrlKnhdIpiEIIvn0OX6OrfE4kUl4Mze66MMXAWrRHidBwlnrb5gFG8b9TW3KS0CCwpKTeYRhDcZwR1eH8Hr3vNvLWcBZwFngMi3gQMJlWtMd6wOwwHmOvXWZigDhtFM3dD6HUdViPPqku/ZSoyrn5cxNXgckWK44o9uyfw4w6O8HhDLMIvSQ5R30esfox32kqYc0DTE+MW8i/H00u/vY2t1AnPQwUh9BpTSGKBqD71XRaR7h+HgLpchHp90XELG4uIA0z9Dr9XHUPEan20OpVMJIvYFGfQzlUgWBx2wC+TqFubIewRZLy1htgcLrLEMFCRLhNwUnPKR98zM6t5ovIrBTdSIt5LZxeX5qQJ1IlZKOlQodJ5AMBDMhCg6UVsVMA+s5coRhpJmEUyT+YYxdwcX5zvvF5y4jeOXimufXrp7x1NheSDmyIMGO8+Ug2IGFi19Pt6WzgLOAs8BlW8CBhMu2qDvee24BCxKUWz58PZ9BGDp0px0hG+0ecsOtE1osFD3N1X6hYV+QbXhdkKB0mmEmIY0Z1M/hB330sxa6vX1sbT/D/sE+ej0qHoX49LPfCyBI0jYePr2PXtxGkvXR78fI0xDTk1cxNb6Iw4NdHB5uoBwF2N7aE+fyy999gU6vi6PjYxweHonTPDo2htGRcYyNTqBebSD0S8LvJ1CQYmarijQACQUH+7UC7c9nEizdh0pLA3DAWgLQ2bdVubngFiEk5aQfaV1B7gVSP8DMSChZBYIP2mp4Hs499CPJPgilymOaZbhWBgJPesSTNLRLusteT81JrXF6/T+n8nrWGFm0fmLP8zM/Dihc0sV2h3EWcBZwFnhFCziQ8IoGc5t/6BawIMFEhQfmsM7dabBwBoVkIBdqnS1zEBvVNY7UEDic6W0N/3gKJFg+/cm9Lu45S02ABQkZC5ep7JMhiBIkWRPt7h7WNx5je3cT3S5pRyH+8Mf/gHq9jlbvEN9+92csXp1HVA7w4MEj7G0fYWnxNm5e/1RoN0lyhMj38eTpM8Rxgtu3bmLvYB/tdkfejdExLC4sw/dLKIUVlKIy/JyZBNbyku9vAYE67+pEnnI2LzhdK796skDX1BxIvoA1IwSEtImtH9F6DZ6WGQHrLqvDrePw/Ah5SmAVSLSeNCMqHPEYQxoS/648fgIEX0DCUL1oMKMLzuWV70xTXP3K+xnIdHq/i4GEQv2NPYBkT05xlAp1OQ4kvPoVcns4CzgLOAtchgUcSLgMK7pjfEAWsFxsCxKsB3caJBQd1xd4eSfJ4QVZz0KUVnZ9Ecn79Lkv5zIMexdoTULcI0hIBSR4fhcZmjhq7qLVOUJLHPs+PvroC3FyDzq7+On+D5iYHkVYCrC9vYvmcR9TE8u4tngbo/UacrSRdHt49OQxyqUypqensLe/h3a3h8OjY9Rro7h2dQXlUg2RAASOg842axRCrUcwxBv96Z9SNzJ2eCXn2qr4qO2lLJf1EVkfSdaD7RERhQGiiDUYOTr9DlqdtmQ4yqWq/F0rJgJ0ej0cN49Rq4wgzRKUSgEqUSTqSMwu9Pt9dPt9qcMYqY6gEtVN4TKVnApA4ZXmcMHr/9y6e36NnZYuPfvIJwd3sifEBcfyks2UPTY8x1l3gd39lzDTm8/AHcFZwFnAWeDdtoADCe/29XOj/9UtYEECnUrrWL4ki/CShmDPMTaei6ZKU4EzqR0n6xBev7j5ReaTCLuJeZNuxKJlP4yR5i3AbyPN24jTHvb397GxuYOVmx+jUqmi02/joLmLnx/eRT/uYnFxEWNjc6hE4xitTKMUhcjSJvYPd/H4wSNcWV7G1NQ02p0WjppNPHy0ilarh8XFK1heuoqpsRmpRyBLhyAkpIyq+LSm8PeSQIL2MjANzKTZGzMeMbq9poAhzp+9IqrVCuqVGuIsxsb2Oja3NoUeNT09g/HxcfiBZgOePVvD6uozjIw0ZJ1MTY1jZmZCgESv18PB/gH29w7EZsuLVzEzOccKBXkzWzLUDBo2mLu0pV4ofxlmUgouODMetsnDoN5lmCUZjsPTHhbSN8IUlJ8BaLWW4xXdeCkGOTljBxIubQW4AzkLOAs4C1zIAmeCBJXv02ZIKysrGB0dLRTzveLD/kLDcBs5C7wrFrBRflU4UgdInXQW+xYdqGEX4hdnEmxTLvGJjK/Pm5Iv4cKbe3HozKkUZ1ER5hejY9iGYSlnmgJBH3FyCN/vAn4P/ayL3b19bKxv4/rKHTRGR9FJ2tjYfobHzx6i2+tgcXEJY6MzqJbGMVafFZpRGrexvbeBZ6tPcePGDYyNjknUvdluYfXpGo6bXczPLWFp4QrGGhOoMsou9cGB/Kd0IwUKb5pJOEk3yhEnsTRL43F7/S6arUN0+oeSSahUyqhUS6hVR5BnKVbXHmNrdwueH2B8fAKjDVNk7Zfw6OkzbGxsSaaAWYSJiRHMzU0JECFIODo6wv7uPqqVGhYXrmB6ck56QvhQuVdpsGbnV+hE/aY9EnSh6ipNKe1KGVY2ypPMSQafbSmM588MCGssuL6YVeGYRPFKG0qLMlMcZ9IfI0lShGwEYQ4u/SSkk5yeRwqzTc8JqS0xm+paZzM9ew/p4GRNs/tc4eVAwrvyjHTjdBZwFnhfLMBn9MbGhrzl2fz111/ng26gnofr16+j0WhopOjEl9X7YgI3D2eBV7UAI83K08+N2o515s8CCRY8PFckmquWvtx40ldMZT1tcStBwkCT3zhOCghUh1/8vUGX4pMu1AmahtnmVWcpx6efJyAhAYIe0qyF3G8jQwdJ2sfR0TH2D45xfeW2NAPrZ308fvozfrj7N2RIMTs3j5HaJKbGljA/c00KeNvtPTx+8gBZnOPWzZsYrY0i80jt8bB3eIiDoyO0mz0k/QxLi1exMLeICCWNtBtFIbGCAUvS6fdEMzUz0wvGM9I01S7KHDHTJlBHfn9/B4+e3MPTtUfwA6BaKeH/+e//HamXot1p469/+04d3IAN5djXARhtjOOTTz5Hq9PF2toGqtUaHj9+CN+LsbAwIwCn3W7J9Qu8AN1uD4FfxqeffIFySBWnkgAFRvJ1vbBQu9BezCLJ17mYZh/TPFoVlnJ10O3cueYICLRxnDrutucD/y5QzfR0yDNfxs/sCO0jzr+hxyVpLMcJJbPCde1L/UkpKg0UnGh32i8IzHo2jekGwM2BhDe4ym5XZwFnAWeBN7cAQcLa2pqABHk2/+lPf8rtl0MYhoNMwpufyh3BWeB9sQAdKYJmdeJepBBTBA5FZ1+dey1oLoKEIKAzZQCIeGdFxR3DwxdHbEhvso2/ikqWZ/rLF3SYh/UPBoQQJPCdJ/BCdlvuoZ8eoRcfI0762Nvfx9raNm7c/ASTE5NY313Dk9UHuH19BWE1wIPHD7C3d4zR+jyWFm5idnYKzeYO7v/8I2ZnFjA/N48wCoSnH4nST45eHEt2YmtjBzdWbmFubgF+xig7G6mxJkHBgr5sx+lTBeKD+doNzzOA0sdsz4o8y9DptbC9s4bN7TVkXiYg4bNPPkGze4ina0/RarewPL+MMArxdP0pdnb2MTE5hZXrtxBGFamhYCH21tYaxifqoL/Mh+3e7i4W5xdxe+WW2O/hoye4fetjTI3PCGCw2QRxru0sZRosiGao/81eFiTYNekHjPqnSJMYuay/FFGotK5e3Bew4Ae+ZAS4tpgdISDq9xOUyhUFEdrlQa5HQjCR56LqJLKt7LWRpgIoGvWRAfCRom8BsApETmfNfrEM2ZuZz+3tLOAs4CzwQVhAsr9ZhvX1dQEJ8pz+5ptv5OtIG/wM6UaDr+Q3iEp+EFZ1k/wgLGCdG+3K+yIixEmZSN1Mt9UgrnVsVWtfnSX+bsFBplFeI0mqGvrPv4vOVFHX//UuxEmnWgCCAQnMJHg+m6W1ECdtAQntVg/NVg/zC9ekMdrO3gbuP/oJd+7cQKVWwk8//4Tt7SNMT1zBteWP0KjXsLX9GDvbm7hz+2OM1hqSfejHPQQhC3vZnA3Y3TnA9uYOFhaWMTUxjRAlcVxJf1GKSqGhmu0abOleko2xyQXd9kW9JPRZpxFtETdNmEngs4+Ob4Kj5j7Wt57i8Jj1A2V88vEdZIhxcLAvikxpkkjWgSCnXK6hMTaBudlF+F4JkVfG/vEhHj68hytX55BmPTx9uorj4yaWFhawcm0FraMWfrp3H1eWr2Nx7grCQDMJrGtQuddhxojZBdrnjV/mEst6lP/LROJWirM9AgGTwfJypGmCwA9kHXKOdPZlPYLN70qScSBliUggSdlQI0coIC4TsEBAGwW8ZjyNp+DDSMXGsc0kKKXJgYQ3vrLuAM4CzgLOApdqAUs32tzc1Oc06UYWJDCTQM4waxLcy1nAWWBogaETah1+G9FWIKDAwXRmtt2BDT1oqB7EQlWleqizps6WAgUFHwMAYOoDFGOYmgRLPSrUQqizdTb75mLX7xRI4HnZ6RgxMtCZP0Krs4/Dox2pIzg8bGN/v4W5+Su4du0asryHpxsPEScdkUDt91OksYfJiStYnLuBuN/F+to9kL7+yUefI4widOM2Dg4P0el00e500ev25Jy1WgNLC1cxNjImc2YvgTyRCuZB12Xby0DnNgQDQxB3VsHtSUsovUuvl8i/0mkm7SZP0OwcYm39CZ5trKJSKeHv/+6P4ki3O038ePcH7O7uIs0yjI2PY3x8EvX6KJYXr8PLS6JwtLa2jqPjA9xcuQoviLG+uY6jw0MZaaVUkXnu7R3h1s2PcHVxRTove7n2S7Byr5buo5kE7cPwRq8CptW5EyRwCbLbtdZkyBVPYm2Q5/tg12hVfNJ3xGyC52tvuzQ19TQeEgINqMwr6XNSZyE1DRTKDXHcaqFarqEclXXtS22+BXy65h219Y2urtvZWcBZwFng0ixQLFyWZ/NXX30lNQlnFS679O+l2d0d6B22AP15Okq2hsB26R0656arrCAJ6+jbDEKq2vqkK5E6YzMF7PRrnFN1mlR/X8EDnaeC3Knphixa/QiQJsNiT0Z83wwkKMixTrdkPAQkMEqcIE6aiOMmWu1DHDVb6HYT9HvA6NgM5mbnEAQxDo63cHC0C/iZOPqloIZSaQIj1Sn0ex0cHW2iUokwNTGjnQiyFJ1+V+gr7XZb3lFYwtjoOKqVOmrluvQRIDTIkkyoLwPykOCCYianmDWw6lMvziSQF28LxC3dyDrOuZeKutHm9jOsbT6TMX/66cdyvv2DHTxefYxKuSyUG8qZ9nqxFDUvLVzDSH0SzU4b3/z5W1y9uoz5uSmEAdBqH6PTawsQint9MJp+sHuMmzduSybB9yMgYySeNB2N4Ft6lawEUyfwRrfPcyBBnXyCIipS8efOzrbQqcYnxlBvjMh5tU5jDwcHh0jijO2iEZVKuHbtCsrlMra3trC5synrZ3S0gYnxCUyMTQiI4jzTXob1tXXMzcxLQTq7bauSk9YsuEzCG11Vt7OzgLOAs8ClWsDSjZhF4FtCccwkWIoDfzp1o0u1uTvYe2AB3jiUvdSCSwZSlYIhgixW1UW48pZuNKQdEQgM6EP0zDylE2Vs1GVkOHkMddVtRoL/0IJliZbnvhSJ+uzkmwdQtoxKRlrgclZdwsVNb8drqE6mcNnz2UytA3jMKHTQo5ObMEocolIexzgzjnkX7d6B0HRyP8NIvYFSNALfG4GPKtKkjzzvIAo5h1C4/nT+U7EL0Gy30Wm3pcB1pFZHQJpRRApOKJx44hepmTJdkAUgPFduYGs2LgYShn43i6dZgKzN07wgQ6/fwc7eGrZ2N+V637q9AnL4N7fWsLu3LbUF1ZERrG9sSk8I9kVYELWiRbS6HXz1p6/x2eefYGyshnLA2otECrrZJ4HzbB23scnai+u3sDC7rF2XM0bYpQJD1YVkgIZDdaqY9+LXtLDlKZBAUMAEBXtCUIo2TnpYX1/D7sEO5hfmMTc3i1JYwsHhgQCjzc0tdLpUuPLRGG3g7/7uj5IduPvzD1hdeyL3AQEC5W+XFpYlW9DvxTjYP8Sz1XXcWLmByXHK4VZkjlzDNkOiGTjNpBWg4HDwL2L2nVdy8lqGcjs5CzgLOAt8uBawmd0TNQn/+I//mFv0wOjQxx9/jMnJyYGVXDbhw10wv/3MT0eMLzqi193v7OMrSNCaHVWDUZqKLcCUiLQ4v8pzH9COjOuvXi2BwUDoxXTuNceQPVVtx9Y7KDfdZBQYYfYYZQ7Eec5TQ00xPcVOA4QiNeqiFtNsgqF/WHUjj4Wt5OzHomwUJwnSLECeRgjDGmqVCtK0hSzvottvC6ZhM7QgqCDP+I5EJjPwE5EQJQVFm4vRIZcYBdrdDpI4RonSoRHrELg/HWcPickiqFqOzZ6cLjmw9CKFWfp6cSZBwZ1eJ+00nRm5zxSZl6Dba2Fnbx07e5uIohC379yUxnKPVx+h1WpiaXERlWoNz9bWsbW1g8bIGJaXr2N0ZBo7e/t4+nQdd27fQqVK2g2zR2RLcS4xev0eWkdNrK9tSYH29PgcPCjVSORG81CBoClUl+so+MfO8fTPl31WsIulrrFjdMZrGIONodkL4rh1hCTpY/XZE2ztbGBpaRHLy0uolCvY3d8TupSudw/9JBZK0i3Or1wWm/TirlzjJEkkE3T92opcu+NmCw/vP8bezj4+/+xLzEzNohLVBChyzlzPRWDM75nnQMKLAIK9xBdf3G5LZwFnAWcBZ4ELWCCOYzx58gSrq6sSEPX+4R/+Ibc67dVqFZ9++immpqYGcngXOKbbxFngjS1wkps8cB8KQeNir4DnOfgD51oijOpsW/lQ6zgOt7lIGHLooSiITkX6kmFSOY4UfJpx0tHM6UD1wBuMTbjKZarFMOoeo93qSNFvkscSES+XKyiVKuIss4OxykqGoIwkj0uJyZH6iBSt9ruJUDcCv4RKuY4orCIU2UwrP2lm9yaphIJvbelGGdhtmdQcdppm1oP8dU4pQuCVkVO2M+sjTVqIInLnlS6V5+Sz02lkxJhjpl6+FgiTckUnOM0TKRRmhkCKXXMyWVjsmouEJgHSkOLlI8tM3YVxDgdTNfYfNrmz1/XF11cBlK1FMJQwxvozypweY/dgHVu7azg83JEeCTdWVlCrV7C+8VRqMkirITXq4OAIx8dtjI9N49r1W8gyHz/99AgjtXGRkQ6jTIFV3EMSk5rUFfoOAQ+j7OwwXSuPSFSdBcpSjyDdpVnArKBRsyj8jcCT69/+LIIF6zHbv+tfKBkAACAASURBVJ3elhkJw2KTfgcEazH8QNcsqVBZ2seTtccCFBYW5nDlyhJK5RK2d7dxeHiIubk5VOsNqSFh1+yx8QbqIzVsb29ibHwM9XpNlDAIpO/c+khAQvO4g9XHzwQk3Lr5MeZn51GvjCJg5kR6XxAkMHM2XL/DFoGF6+cyCW/8bHUHcBZwFnAWuKgFmPV+/PixvBn88f785z9LJoFvJ4F6UTO67S7DAnbdWbqb6LUPKDy2cZlVe9FmTuIzmMbExd4BNopsJUUpaTmgbchgbfMmqwNv9OIHqjgFlc1TrZF1nInhUNtmUBwXnctEtPbb3RZ297bQbB5jYmICC/NzMpduv4NHDx+h0z1Ggi78IMdIYwzjY7PCR9/a2sPu/j5KpUiKY+mYs8svlXDKpTL2dg9xeNAScDAztYCxxiQqUV00923kv1gI+srXpeBAWudbWD5ZAi8gDYeFqbbQl0XXdGIJlujs0dmP4ck2dGyVNkOgwLJVodLYMgszMNtYVxx1C+YMR103KVK1+E+dZ9Htfx4kEMjYa1zc8mwP01R/yB4s0I1Tjj/H/uEOnjz7GfsH6+jHbXANLSzO49rVZXH2t7Y20Ww2BdBUKqy7qKFRn8D83FUcNTu4e/cRbq7cwdjEGHw/FRvu7G7h8PAAzVZT6EbjExOYmZ7D9BQbzRFIardl0nC0L8RQ7lXyIVLjYhWbToOD01dbM1Y2c6WUpZNZFZ0759sXkJDyGno5jjuHuPfgLmr1soCCKAqwtbOFnZ0djDRGUK5WQSGo3b09jE+OY2x8VGRhifD4ebvVkuzAjes3JdsV+WUkCfDg50dojExgfmYetVLN1JqoVOoJ0G6GPWiW98oL2e3gLOAs4CzgLPCmFniu47IDCW9qUrf/61rAFgBrsSadBtvV2NJ5pBWuUHO4LRVW6MAWaQlFh1HoPozqp6l0lWV0mI6LcNtNEahGqXk8CCgWXXczgULuoEBdUceVIEFUWww9RWsRcomQp2kP+4f7ePToPrZ3t4Sy8cknHwndpNk+woMH9xBGnqj/eEGOXi9BtTKGubkr6PdzdHt9KWxd23wiqkKU3mRxKKk3B7tHONxvIk08TIzPYnH+KkYq5PxbkHBSLeaVrwVBwinBUKFFCSgigiJQ0KZapJwQDKgjy/NnCPxUttFmYJYepTwo2ynadpkehMfF+TVojxkfquIID99EzYuFyeLkUlhhWIcxLGLmH3n+Qi2CABT7UuhSfIkKrQlfc3wcOSk0fPX6bRy3dpGBDc+0wLpUKmGMzSWRo33clGxAFIao1upSO5FnoQC4RCg2HUyMTiMTFJsKeDw6OhS5V6tCVa3VUKvWEHqaadLu3TZLpupXdshMImj9hJ3fK19doTINrCHXlYX0SiOzP8OAVKIO7j+6izRPMT0ziUajjm63g9WnqxJRYtF9VKqB2eY7H92WLMve/i7uPbgnlDHWJFxZuIKFmSUBXaWohqSX4+4PP2NmegEL04uSgSFwpGrVsPeHAjXp/sz+DFKcX7yGrzFnt4uzgLOAs4CzwGtZwIGE1zKb2+mXsoA6B+qISwGpceKoz85XEIaIU3KoKahI7fZcZBqle6wp9CUw4N/oYDCyzxQZnTtSf6jTnuaZFI4yAszjETTQwdPXsJvx2XOkZ0XQQv14dZKtQ6OUmEQdL6Roto6wubmGJO3io49uws8zrG48wsbmGlauX0e5WkKz3ZHC1UppDLdufgpKx4uDHWf4n1/9EyiL/+mndzA5NiZzQkKVmRTrmzuSUfjy89+LnKQybbTQWJVihmox/Oi8WqJhNP0Mao6ZF6kuWgswdMI5VsuhF9uZTIzdQrIupoB7kOEYyPOfPFdRsUiyCkazv5jTsddo2GNCgaM4/3IeC2KkN/AJp9hKzJ6+rlJjwr4wpDh5uXDthRPvQyVBvRyRgDBfnGZmbbR2QMEqwaLUCtBORq2JUqZpzq7KbBDH6LxSpNhLgHOTa2kyF6EfDo5ruxMrODjp0OvqNK+LMORecJPaZmq0F+VKBfh5XLOaTWBtdLN3hIeP76FciTAzM4VSOcD+wT6era1JgzgWpBM88v5bWJjH6MgIHq4+RLN1LOpT3X4Po/VRfHbnMwFA7KvQbHXx9MkzTE/OYbwxgZHKmPRayEx2o9grgXaVrtSsyXAg4Zd63LrjOgs4CzgLvNQCDiS4BfIWWcC6luSsJ+JQsTiYEX469squVi12Ola9XkecLfL3CQAYgeT2fIsDJqpDLJ4lX577a10CwYO+PPT7MbrdroCOWq2mBaPiwL0oeqkdabOUgMP2ORgSYOh20WFltLjdPcZxc1/kQpevzMPzWazawk8//ZvQTVitWyrXMVKfwNz0Muamr4gz1U9SbO/vYHX1ISjDeWPlGiZHR8UHXn36DHt7h6iWG6hW67i98pFEtW1GRPT1TdTe8ruVd3/KIT/lZJoKArGKHq3IA1fA5vl0iIf0H0uNGfwUudRhMbZkDCw9RqL7wyi+ba5Fe9OZlzHbDIaIPhEkaLMtC0rEoS0oPCmNxoK6Ya8DBQoqD6uOdjE3ZNSQRA2KPCruz0ZgpKN5wsZRkMDOwqyHyMWBZ41AIMBLG4NpDwMFElrITnCoxxBlHgJXs5yp3JOlrOng2rMUIM1ycV1H0kDOrn2z9k7RggbY4GXFu3ZVnwMg5GMpTdC1nHtsosbaBDaF64OssDxJ8MPP/4aw7GF6dlIc/43NDVE1un3zFmpRTTJg/3b334Rax7oEAoQrS8tSw/bwySNsbm9hYX4BtfIo5mYWRLXp558eYGFmAeONScm4kGKXpSzkJrXQk3uVdtd1aFeiyyS8RQ9pNxRnAWeBD8gCDiR8QBf7bZ4qq+ZZvKovFnkm4phKt1d2dRVnDVLsS4BA2UYtClbn7bh5BD/0RYXFRiQtnZ1UHMkikA5iJDdZFEtnLktzdLo9Ka7UpoFeIU5uHcyh16UR+/gESLDqOZpJUGeVhb7N1gF29zbgBwkWl6cBqgPFMf70zT+jH/el6DcM66KEMzuzjJmpRYR+Dd04xvrGOvb3d8VZvnJlARONUXEqyfve2dlDtdrARIP89yWhbUhGg06qcZo1+mrUiSST8DJHyzrilmhUdKyVkiKOumQpNMKrFlGHljUHnqEW0az2JRkEAQcmWi3OOwtk2SeCvDGFBeSs0/kOGJ3nkQPyaiQmbwCC/d0euQjiDFAw62YIKKgONOT4DwGKBTnqrPNycd0lMnACE9pRJW2V7sJ+BTnSJJXC8TDgMbULtaVLid29XNapOremSZihUUmBt82wWBUsNoQT9GYqBiyiM+B1oMh0ChS8TKnKtNQw1K0X3+0WL/L+4n0k11RYTdoIjderFR/j4ZMHQoubm5oTyhSLmUmnu337tt6DMfD9j98LIB5p1EUuljUbo2OjePToEXZ2dnF1+ToqpSrmZueFIvfzj/cxP7uAqfFZlKOq1KqwUbMDCW/z09mNzVnAWeBDtYADCR/qlX/r5q2RVDqkdGK0u6tGkskRP24dY++AUfkmZmdnxamZGp+Uwt5uryNFpHv7exKJnJ2ZlQ64pBbRCaRD9/DhQzSbLTn28vIyRsfGkSaZyFZS971Wq+PKlWtojIxqbYJEop8HCTrIBHnal+24jUTDpYaCIME4tl6Kw6N9rG0+Ek779evzgN+Xot7v/vY1jo+ZSSDVKZKi5etX72ByYl56DiT9HD/89CNqtQrCEjA/P41SGKLbbQl42Ns7kELQyfEp3Ln5iTjYdER5fuFwC4/b1AuccDpfdNGVpqPcfBvPtz+H2Z1B4Wyxs7Eths20/kAi6dZ/JkAwIEGLnfV6StZC/GON9kvEX37Xc6pfbGlKti7FZhV0DtpcznL4DYgzWQ7Tw04pQc8JaWrORO1D7jsFGlivoh2FrblsLwsCUCowSfM70xmYwFKmKVS4ofytzMw0yRMFJpYfB3SAIX0IuI/S4mwtsclemJSDZrCKr0FuxUz6BdfvZNLnVP3M8/sM8YiR5xXFpBRx3hdFLWYWOv0Wnqw+lus3OzuDqBRhZ3cb7XYT0zMzqFVqiLup1CgEoY/x8VHs7u1gcmoCk5MTom7ENT4/vyBKXHMT8+j0uvj+ux8wMTGNKwtXUa814FEVS2hymu3i+i32B3F0o7fuQe0G5CzgLPABWcCBhA/oYr/dU1VnVBo70eE2RcesKSAI2NnbxqOnT7B/uIfl5UVR/7mxch2+x6j7mhSEMpJL+hCzEgtzi1icXxY50cerq+Kw1OsjaDQamByfkOZNGxtbuH//AXZ390Vd5rPPvsDi3NKgwHZYQKpe2IC0QtSRqrSpFudq1FnHb6LlILWoie2dZ9jd28Qnn7ImoY/H6/exvbOB+bl5lMo19GIPhwdtlMI6rl29g8CrYndvHw8ePsT169cQRcDYaAN+yALsGEk/lqLm7b09HB028elHX2B0ZFLBkKFKSQMugpcTlCk7+pNclEFx+IBGpJF5IR1Zf1ZCz8xSDG1Q/E04OpY/LxFp63Bbd3/YK0LoLbZQmKOUXg/cyYALKYY2BbtmwWofA5sBMMeUH5YWdWpOiiJUCUh+t+F6+Yc2YuN5RFFJj8JsgFCETFM8W1ytIGZYp0IQIHUfpF6ZuYptpOcAKTukvBGcKlizYFM49mYRCfWL2RReoUDXj+37cMKuZwAGM6PCJ6f5RwWwM9iquI29Vpb2pFkagoN2ry19IZKsh539HQEJXM/MDszNz0l9z/bWJlrttuK9zBdp3sXFeVRqFayuPsb+wZ4AePa4mJiY1GZqKUQedu3pOjY3t1EuVUXdaHFhGeOjU1oPZICt3kOucPntfla70TkLOAt8KBZwIOFDudJv+TyHGQR1plS/3WYS+mh2j7G1t4m1jWcStaQk4/XrV4QcdO/+j6IfPzk5JZKUe3t7mJycFqpDp9PDw4ePMDE5hcbomPYWiCLJIrBfAbMIW1u70quABZU3b95GKFKdNougP4tuqNBExKm0ykhK11C3S6k1ad6X+oO9/U0FCZ/cQCKKMT+h221L19lavYFunOLhozWkfQ8f3fkcSezh8eOn6HZ60qOE+vXsORCKfGpLi7pz4OnaM+xs7+HTT77E5OicUDkIEliPQVrMkOF/KhpdAA6D7rYStbcLZDjTYlx78NcTtBhjGRPVV3oR9YGGnaJNObkCA5GONcpSLEo1xbwq96mOPT/OKadq5FLFn6YMLj+XuRdBQhG6mQC68X3F+TcN7U4u/aLDrHSfgapWwHoDpVMNrMGCZQIgAwaH6lmGosU50wsuKjDBQ5xofwsuYV4P0zTCrBHNQDDrwrecP2PXY62BGJ78dMm2ysqefD2vdHRawUm3t7KpnJv2YtAsiMnueJn07ohTdsROBDC02y2px6hVq6jWqzLHTqctik5+phmgaqUifSPCIECrfYzjNpW3EpRLJdTrDdkXqYdmpyOZPBbeE6BXS1XJJPC+C2gfTR9qHYL5XalYNlv0lj/A3PCcBZwFnAXeQws8BxK+/vrrwbcUHY6VlRXD1X4PZ++m9JZYwDQnG/g//HeixZxGTSfJezho7ePZxqpwyEvlCMsLc+KMP1t/gnb7WCLBVC2ia8GCyYnxGTRbHfz4w4+YmZmXiGW9No5GY0wineTFHx4dSSaBzlylVFNdd+kCa3nv6qYUcwnFoLs6vcpJp1wpo7BpymZZbWzvbWBt/Yn8+/rKkhR3Hh7uY33jmRRKe+SiBBHiOMfYyCSuXb2N1nEP9x8+wsz0vERoOVc2u0qTHvYPtoXCxPoKvkpRGUvz1zBan0HOzsc2kzBQhBlG58WdFg/3tMSrdboN1ajoIJ9aHSf84MJnjMqLj2/oRYk4njZSbT4THr9CBlJKpIBX/Fb+W5WCBHxJHYWxfeEQchRZH7bw+FR0XAdwCg+YbeUzm4kwwEI25foyEqjSzdjTMQ5soPsrrlHb2c7AHIbtFG37YwvlTE7FbtpEOwQI2hnbggSbRZGBikENtKRiF6VAhfpjXoXpCMY6RSTS63k6k3D63/Zg9lxGsnZQr2I6Tpuu08zkSTZMwJ5UkCiVzvynMyQ8oLYYs0Cs52CNDguzOV97E5vzGbUtgf65L70gSPGieSQGYNallT22sqfFC1koaX9LnlduGM4CzgLOAh+GBSxIIIVUKLcOJHwYF/5tm6XNJFhXaJBJYBTZI4Glj/32Hp5tPhH+NDv3zs3NwPNS7B/t4NnaqlCO+GJG4eqVa6hVRiVb8Odvv0W1WpM+A+Pjs5ibW8BIdVQclYOjQ1ELYjSzUR3FwtxSoR7BZhGKMOFkx1pxen16kYkAFmYL+klXipYfrz6UXgmlUoDlK4u4du2aqOD8/PNP2NnfQz9NUK7WMDk5i+XF66Iff3TQxqNHT3Dzxm2MjY4qJcVP0eu1hKb0+PFDqcuYm53D4vwixkZnUC+Pm2ZmWhuhNQmF4mNxMPUzdXeH3qfl4WuAfrjNWevjJEiwx1CnVALqHl3KFAQJ6kwb13KQfTCdksk9l+i8usjc1or7PNelwlKF7MbGsS/sMFSiOgES9DoNHP4hf6gAAs7rNyCVMYUUBRWLVOFI3HMBFgP/X041CIJ7LHZORGJXGvkZyytYMWBCZJI0+0MlrkGPDsOOGhq2ABDMtKxzffI6WYBwFlAoggSto7FDIsBVkpLSpQgUhBam7S1OYK8hWPbhZ1pDwDXNN6lTqgil4ELWlnTHVlqZNonzRSyAmTwqSun9o+BCs2BGnauwRh1IeNue1m48zgLOAh+CBWyD2/X1dakzk+8dBxI+hEv/Ns5xWCBrO+9avrxIVKKH/aMtPF5/IJKnYehhaXEebPy0vb+BZ2tPcHR0JE7GzOwsrixfRRSVcXzQwtff/Bnz84uI+zmiqIqFhWVMjk+Lc7q3f4CtzW2EfgkT45NSx0CdHVIyrHNy+qdYr9Cvy6OEJCjB2keadhAnKn+6tbOBzc1NBIGP6ZkpqUOgM7y2voa9w0MDEqoYH5/CzOS8dOsld3trcwfLy1fQqDVUzclj8XYXB0f7ePZsVToxT09PSafesbpKSSJTys7zIOFkdH3oPhYcSfEfbbFzcW2YbQbONxV5Cp8POUgGEKiDyf/YS4DXMc2TQX2AqBpJZFk9TyrkCLWL20ox8DDiPhRjOpUdsP0QrLzQaZqUlQ6VTEUxK2C9euOBi7OdnZzPYG4nnWzBKSyozVQFyfcizYRY51qSBqbWgRF5ofHQ+VUHWQudLXizjClP5ixiTgGBhKHa6EU0Rj51jSQ1MUQQZ0GB09aSo57YUDMifBWVkjIjUatZENaNGBUrAxI0i6GF2UodI9CzcsFyNANCDaXM2EwTHQoSbE5OCvwTZguNzaT/xrAJ4GAdD6CVk0B9G5/YbkzOAs4C778FipkEBxLe/+v9Fs/QkikK0VtT3EnqQ5x3sXO4gcdPH6JSKUksduXaVeR+iqdrj3B4dIA8pYRljkq1ipmZGeE77+8d4C9/+Sv+w7//Tzg8OMbOziGmp+cwP7+EarmG3d09PF1dEwd1ZmoW16/dQOAplcI6NUqnsVF247AYNSEpghVqRszuCKIzn2V9xFlPZE7Z74FOFSOstcqIOMadfg/H7TZi6eBbljoJdqQlUInjFL1uH43GKDJGWj2tR2CEnrSlw6NDJHEPjdGG7Bv5JaGpDBupDcd6Iptg3c6Buk4xiq69CgbR5RcUCRe7/yoiMVkEQwkTrX1CBGrtsxFZ1hcqCquq47iPZudIiq7pOJdLFVQqNdRLI4iiiow/lHlolJ0O9kn1IuvYWgrRsGnakHJjHWC9Rp7VYzV0mQFTaaDAZCP8p2+LIreHBc7s40AA40lHZq4N7drBtZoYJSZmkmK51iwC5oOVPH0CADZU8/JA1phkXGQtmSZhJttBIKEZoBe8LN4p+MunykMGO57GGKe3O83KshkfewChGA2rJ8xq0KyQ1k8oSFD1Js5L+0XwRdEA1hLZzMAggWOyL1YFzCjqAqZBn2Zsit2vh/1MXDO1t/ix7YbmLOAs8F5bwIGE9/ryvmuTG2YTdOQatczI9c+72G/u4unaqtAiCBQWF+YELDx4/DPKlTJmp2akX8LTzadSNEpKTpJkWF/fkM7EdGxWn26g309FzWh8dBJ7e4zOrwkdaXZqFrMzcyZSTFfQKNs8p6Kjko12jOx/wAJqjkvBAiOxyulW+onCDbJL0jQX9RtpsKXu8MBBFwlRRme9UBx2FjiLoykRae5HuguPm4n8Kus2eDx2XLYOnC31VGqRkRU1nqflw8tPKeq1r2H9xWBOA6fNbqPHs078gABji4OpFOTFcq3oSidpH8fdAxweH6DVPsLR0YH0fWg2j8WRHB+fxNjYuGRQZmfnUSuPCF9dimql7wKj9do/wRaRa5dljoeWY6TbSqyejqlrt2JRF7Ism1O3go2MD1JCz3nSuoPIs7JjsPSGYK8OnjelYKjI2aZZD3HaRiduCs2M10RqRoxcKtfVSDSGUjiC0CuLehJ9bM6NnYi1z4SHNFZVJHtWPffJl0AgU+M9WH3Pe/zDnc5KNUjphvmgkAnS6dusg7GO+ZuORTMY9iftyt4GpFPZBnGq8KR9MBQ4MJtky0EMUckUqw9wqExqkKeQ+91mm2zTQwcS3rXnuBuvs4CzwPtigTNBgn1Iu8Ll9+UyvyvzsCBBnQZxqLJUOiz3kjZ2j7awubWBarWCqBRibnoa/aSDx6uPpacAmziRinPcPEatVhXJ06RP2cZtrFy/iW6/h83NXYm8L8wvY2RkBJsbW1hbW5ci4KmJKVy7QlnVSDo5a0bBRrStR6X/Hkbd6aimlmVuOOxDLtKw4FMd8TTLVc3FRMyVua0FseziO6DeS9ErkMTaxIwAQQprjTSs7SVBh5tKT9xGG7mZKPqATG6cO6HBqHOoP4u25l9tsbZtgFZUPNKiYFt8qt6iPYbOXxpxeX0kaAF5H/uHO3jw6L7UZezsbqEfd6XxHWVjmV3hs4XytMzefPHFl1i5soJSqQrfKyHACPx8BB5/F0ea9joJzChBKiBhUDNgwYO9TrSJzY6Y7IMJsQ9cUtNXQp1gtcfJNnJ6nenUK6BLEGddBCHzJW1kWQcHzXVs7qxid28dR8f7aDaPRP0nKpUlmj4/u4jFuauYn7mB0cqMrL1U7M/i7Uh6OYi6U8Z+DLouRBL2pJ6WJQg9V6b8os7gtsbk7DtfM1QnNbt0Xdi3KGRJ7w9DMTJnHqhUGXuR+if0IWnKZmtibOWC9g7RdxEkDClPOrEhSBiuT0M/cupG78rD243TWcBZ4D20QFHdSLABaxIcSHgPr/Q7NCXboIrcaDrBpG9s72/j3sOfpU9Ct9s1TZ6m8Iff/Q57B7t4tvZUCnrDKMDMzDSWl5bRqDdEnXJ9Zw3/83/+L8zNzQu1hw2eGMUm1ej+vQfY290XR2ZqbApffvl7zE3PIQpDob8MtY0G4Xijk1/kSVsd/6GRhX8vRbmM/qsDz8gqnUTeX/04Njr+GqGXqKk0Y4MAFIrcCC+fH5NZY083oKsbfrqgCuXAn1DOEW/LOGPC9x4CBN1WpWXsPnQKRWVICoO1l0ExSK31tsWMwxAk0GVmFiH3uvDRxXFvDz/+9D3u/vSD0KNoiYmJMSwtL4h8LYHCwcEBfvzpB7RaLVxbvoI7t++gMdLAWH0a9eoccjTgowYfvAaRAKmho2lLfxWcDIGCdTa1kVyAkkbqTY8H22OgSGyzVCUFCWcRtKzDq120u+kxoiBHP2/hqLWFH+/9BXd//iuOmnsIQgJAD+VyGWFQwv7+oWRCRuuT+OTO73Hj2ieYGp1BxD4KMi5mqiKEIH3O9IswzeWGbvYQMBSlZYcrreBwD/54NmlJulxLdqug+mTrWIx9JROQZZKB42aSERDaVACvoFzEbBklU3kt7T48tmxnC+SNmpYCDdsPwtRmmKITzWoY2toZUMhJoL5DD243VGcBZ4H3zgIOJLx3l/Tdn9AwoqlqK+KeZQma3RaOmoeqvY4c5VoJtVJVOsWSZtRqt1CKQow12EchQpzRiaFWfYrD40PpqkwHjTQURm9bnTaOjo8FCFTKFZTDimQexkbGZX8LEooWpVKNNMwKiyCBDp865UqPUV49wYHSixglVt5LkqgzT2lT5d0rDhBZyCTTAtfAl6JbNk6TyHOcqEIOlXDY5Zmfq4svtQo+x3KaLsODFukmA6K6ySAYbX9bhMqWwNr8S3n2WjyuYCETtMBMBqPLvvZOG/BFhkXbmddGL97H9u5TfP3tn0UNYXJiElPTU5idm8XS0hKqlapE7ZN+F/dW7+Hu3e+xv7eD6ZkJjI42cPPGHSwtfAQ/H4OPKjwBLhHyjDYh9Ye9BWhD1nrw3AQJpsu19HvIBBhqdFv581xBIq1JyVna3EbM6aaL6g4D64XMysBuCqYYJef1Eo2thBkRD4fH+1jbeIpvv/szDo/2MLcwjdm5GVGkmpudFzs9evRY3p1mV4ri79z6GNevXEe9Nir2pFISskhoR5ynl0XCJ6LykzL+jbpWQbrWUnCsJKteVlsvYwCDjP8s8GBXjWZlBuUp0rNCbcs/EphLzcQASxBlGqkjrn/WHdDmQar0J9tgznChBnQhkX5VcDDIjJA6RyA0yOroSnouq2FIejoTV7j87j/V3QycBZwF3kULOJDwLl6193DMRaUVcX/FsbDOBZ0zFr620O13Efo+kjzBSIOypnSsII2fWq1jlEoljDRGNGqPAKmXIE5iJAlrBYAyaSDG6SLdpd1uixPOv080JnB4fITR+pgoI4WDfgPWJ1f6U5qlCCKbY7DRdfOzIC054GMLCNBjDIKx4v2oGpC0yDKZBC9j7QI78UaifiNM+JSR3dg4utq1TZwqnkCURoeZDOHOC3/e0KIMmFBTslOwKsqotA33NU22DD1JXWoCBOrlJypkSUdZFGq0RkCBEF/8lHUIPVF2giar7QAAIABJREFUyj126z3G5u4q/uVf/oS1Z1tYmFvA9DRrPeZx/doKapUqUvTRjdt48vQ+fvjxO+klMTs/idGxOm6u3MLy4kcIQJBQlkg7JymRdwFhdKCV+kOAwBoIaWA3KCQ2xbUD6oxRGgp8oXkNNP+Nh2x7G5xdm0Db8NgxUo8jIPVIi3a3draxsbWJH75nNqSJ5eUlzM/Po1qtY3lhScqbnz57ih/v/iD1GGONOj7+6COxQb06IhQmmQ9KBoyGUodBrzsQkGAL51XOdihfa11qK8+rV8LmQGzkfVAHI852sTSDEC0Q4Mc+DzQl17kCYq3/UECqak6iQGRuzkEPBHZEluwRZVJT6W9BkMEllKQJklQLl1k3Y2lqQqWT/xH0maU3ADI2WzLMKtj19WKQ8GIQNHw8Fo931vbFZ8zZ2RddFw6kvIdfOW5KzgLOAhewgAMJFzCS2+TNLGADsy/6GrZ+bFGTUaQWDRVCVdepHpOoBj9dt5y67KrFL440m1sZrXlG7oWFI86yiXoLZ185PFZek7Qm2YdOju+jFJakGFOyDSYKerIQ2IIXbTalR7eFtZpB0JelvRAEZMYZI21Dsxi2SBQeO9x2pRA2NN2bhYPPiHJelvGnCelH2oFamraRi8/j08GUKLgt5lUHVlxC+ZNmN9SlJDigjQyHXxxeSzmyUpd2HjZLoJF69qdgkS6vgPQzGMzXzpXOehcZOfpooZvu4d79u/jh+7sSGf/4zheYm17ESHUMY6OTQllRic0YB60tPFt/iD9/9yd04iOUKj5WVm5gYeEGvLwK1v+mlMoURSB11DgH5b8r1YiN5nIWc5v0AR9ovKbM4EidBrc3xbSDVTxYFwRv6bCQ11w72ztCQ+l6rfk7ARjrKcIgQr+XY2+rhbiTYXFuEbdv3pbC98AviVqT50Xo9Jp4tnVf6Eh7u1uiSDU/O4tqtSpz4sVhZqheG0EcJ8hSqgVFKhcqakD6pt3pxFPNaqRSlbVKtSyhAbFZW8DPSRcbFtrbdcvTMCNRjNYTJGjHZQUjWnsTiQOv5zQAQRuLD5Rk2QdB1xaBMkErQUFP1i5pVnKfSsG+Wf+Ddai1Pcze6d1qcyQqNWzX6vDeMf0TBqmwIh3JrjvNbg04cZa2JI34bDG07XFhYcmwH4dsQ4CjpMDB+ho+o4oiCloIr3e2yrUO7izzcBtkRqSwnR8XgEXxwWeEs4Y9C88DMm/27HV7Ows4CzgLvIkFHEh4E+u5fS9kgZeDBPOpcFiGuvaUhLS0BVsk6wWMcauTLGo+jHBL21bSeaxjZQsl1WU3jB51oEk/Gai0DFVV7Be2pTyIU2X5/DZ6bfnVJorNSLZ+9zMySofA0IxkOuqMW761Kh3ReYjE4aIDS2efIIGyqYxUMyrLEYcSPS8BaQ0e6xe4mWAe9htI4Mt2BDb0W61DpFQRAx8GpbwWqkicmZ/ndIpIJaEVlE5kQZbFGppH0OZwIumadxGjrVKmjD6nEOc9iUlLYbaBkq9tpDmzCE20u/t4trqKg70W5iaX8cXH/w4zE8sI/SpCvyJAjTz2NO8hzls4bG3jn776H3i2+QBJ1sLY5ChK5Tq6XY5hmLVIhDqkClLMwMj4CGJkXFrcrRkijdBLNoZerKG7aB8D4zrbrmdGPcuq/ehKJBiwv3F32oE2Y5CfTc9Mn4S8grRZwvT4Ej679SVWlm9gpNJAJtH3EL5fRuazPuMpHqz+gB/u/k0Km0ulSPp8ZHmMWKRSUynEpy2FasQxD1Sd6LBr9oYAIPIClBj193yhwwk4CCIBGvKTfSdCHl+BBsFuGEUCfn3+nVQ1gomQ+zKDUUIUlEV1iXURFiiIMpQpZKcthf4nAFXXkdD/KPcqOqYp+r0ODg930e22pHFgfaQuTQJ5bh4zk2MRKCgICQWQKMAWQFIo0ragVgDxcyDBOvvi4RtMQXtxL5MRew4kWKCggOQkBc/I1w6Ar6XoWcfdFPGLoIDJng3qe2yWc1hroQMqSAsXgULxSXkiWlKUIrbze2k45ULPXLeRs4CzgLPAZVjAgYTLsKI7xmta4FQUzai+yFetAQnytWk48BrJtA4BQQKdREaRCRJY/KsKPcIIEZ62lLtq06tMAYXQVcTjU4dwGNGzhb6qV68v225WaS76bx4vFsdePQ6CBDoQRQUeMy9hOPDcdKY18koHnNFtKvMkOXsGUEaTzniMKCwJSCDNJsspa6rHJtChU8ZzsrGawAE6xRJJzZFKxHtIL5JzmI636t7xXJqJgdiLvH3ag/ZTWED1oX7cQ5zF0o9Bukez10PaQj9tSoM4aSaWEiB4SBjlz1gr0UeWd5CkLWRZF/1+H+3jDqqlcXx083f4+NofMFafhydFyBWpLaAt47SDIErQjffw/337D/j50bdo9bcRlqXvL7r9GB7lNU22ROoLjOypFt7a7IEBOqbIVhV2FLApfcY4XM9Fc4sUrSEokFXBrIG5/EbTych6UsnHR86If15F1ZvGxzf+gE9Wfo+50UVEfhXIS/r2QiReC738GXZbT/G3n/4iUr29fkcKnKkERaWkJOmhVCJoSI3fy3ObHgqypkxjP2leliNgATxrCAQUm5i8rH3+W2tG5K/MNvglhFFJKHlBGGk3ZPZtiEoIw5IoelWiKipRDZWojnJI+l4FAQgsqgI2BGiYXggWZJFu10l4zRNsbm5ge3sde/s7iHttUdqiatjE1AympuYxUptAGNVRK48j4NrOSwi9EjyqOZk1W8AIAxac3sE2vFB4vJgajOFHvJetytUw4q/PCUtD4/6nQIIcR0HCIBto/X4DFm1GsJix0OymPjsGz4jC8DSwUfys0CLbbudAwmt+X7jdnAWcBX5tCziQ8Gtb3J2v+JV6srpWQIJG7E5kEmyaX/oFWKUejSoLXUgi5Uqf0AyA5Wsb/r30L1CQQPWVwXe14e/LV37BH9HiUKUhDB0B23rWgAQBCna8BiSwENVImwojSASBCGaYMSBIiMX5bnWPhYqS5H1RiKFsZr/fRblcRb3SQKM+jmptHEFQRkqOOgIBCZkXG3KG1hLQF6GjnwgvX6kePF4/oXPf06ZeQtFi1Lov/07iGHG/j36vL3r+pM8wGi+RfbMPexwocCFoYAfptkS9raOVZ3SWVXaVjlaWd5FmHXhZijCsoNdKMT2+jN9//n9gZelLNMrzCDCKgIXIeYQkzZB5PcDvoJds46vv/we+v/e/cdRZR1BJ4JeAmJFq02PCJH+0psI6fwWwSMAkPr0Eky2g82UNWXBnwWCxHwCLnOVz48fZJTAACZwxOyLT3aQ/KUpLAfLEh5dWMFZZwh8/+y+4feULjETTiKjIlNeFLkYXN/GP0cdTtNJN/PXBt/j+57+g2T5EEFDCijUcfaFzhSE7U7O3AtcMMzyWrmIBKNEle2jkiHjdefTiOhusedKETGJFICQLtamapAXb0kmc02VtBoEFsw1hhFJQlqJ9BQl1RF4JpbAiAIFOf529Hup1lEslASOdbg+7B7voxl08efoI7eaxFIiLTC8hbMpmeXVMzyxibuYK6rUpLM3fQC0aFwAlWYtMm7AJM8c25bOwwFwIiwfOfWS+ECRY8MAjFLIBBgAOQQTXss3K2bOdAiim1mgIEoajsglQu7Z0jVrEYTMep4GO/bfLJJx7fd0GzgLOAr+ZBRxI+M1M7048jNQZW5wACfrlOeT6mt8likznj86Upcxo9Jh4gQ6K8rn1pZ1clWKj+2mmQeLu/rAgVFV++DdPlXQGXWeN46mjMXCFxyM9xAAJ66RJ1NdSXoybwMZbAhLYhbiL4/YOnq4/wvrWU/TjDjq9Dtqttjjv5KNXqnXMzs5haekaxkanhdTE6G7qeVKALRSfJEHCbs5xH/24LbzwjJHppIduv41Ov4lOv4U46ci5mcUgh1x6TqSJFGorQEiRJxwfo9ikk1DJx7yF1qTARKlHpEgpd53O8oB+IZSlvmRXAj8X5/J4v4+psSv44xf/J1aWfo9GaQmRFCLXJUrN8+V+D/18F+3+Br67+8/420//G8edDUS1DF6JkCo2AVy1ub4yGafWHwz55oPALmU26aaKw2foVQIqn+9krOtqKPMqq02oNHbd6E+5olwaKdcKKTmh/I5+GWPVBfz9F/8Nt5d+h1o4gxBjCPIR5Ik2ysuCJmKsooNt/OXhv+Ivd7/CUWsffpjBD1hTkwB+DC9ItDbFqDPpUCyFzdLZmEkAAgMOBSByPQ/6RxBhDIvnhcLDf/M4YhfNrShNT1v/2ftCXPs8lCh/wFqYXBu9Sb2Dl6NaLmGkWhcQy+xErxdj72AH/byLXtzB9OQMpsZnUa+Mwc8iHBw0sbFxgKTvodGYQqM+hU8/+j2W51YQ+GVEnmYrCGOGDjVnbahHtpb+RGS/UPJz+tFZBAkCBk7XJOh9qsB2kHQzmQbN3JzQ+x1kC8xaKKgzncg8Fh9bgzFZIGsmUex5cXo+dk2fmI9mBN3LWcBZwFngbbCAAwlvw1X4YMdgI27DL2OliNAHLIKEocuvTr9+EQ9AAiVNvXAAEqyspchgSrEyexRQw127HvOtGYmhDKntF8C/kUpjfEazXdGxUODBwlkTBh1kHbS4dijmqIQW0om6yNFBhiY2dh/jp5+/w8Mn96TxW7vXEUeP9I84VunJielJ3Lh1E3MLC6xsRaU6iiwP0e700Wn30Ovy3UW/20K7e4h+fCSKQQQLvaSFbtxCP2GNQFf7F5BWwUJrA5R8ghrOXaRgKWnKcRpZSxPVFYlLL5HaCdrOD0yhKxV4CBIyNirT4mcCJjYYC1kakeY4Pogx2biCP3z+33Bj6e/RKC0iyEcFJND5ZHbD93roYx8H3VV89+P/wk8Pv0Wrt4OwnCL2+uhnffiR4ejT4rIeVE2HPHhdB3KVtIhbujQr510UdAZFx3qxZa1IVzSTdZAFoMXsw4yFAXjmsIYtJvsoR78kTc88SrHGJTTKM/jj5/8FH1//I0YiZkvGEOYNeDlBArMlzCQ8QyffxF+ffIVv736Fg+NdBAHVqzL4ISlgBI+GcpYRNCgFjnQhVSxifwKVp5XVZQv6pY+Fdui2dlBgYJ1MG6WnXbSonZ9og0JDtWLhri3eJZDISkDCehjmHkJEpCdxHaQEk7xxWA9RFmpdP+3DL6UYGR3B7Zuf4driLYzWZhHkFWxtHuDHH+7j8aM19HspqpUR/O7LP+B3n/8dquEISkEVEY8zcNqHYz7prJ/hLJ/lPw+oRVZpzD5Qi5kE2sbWFehzpygBe75jXswOnB5E8Vg8t1LgTFXUOepILpPwwX79uYk7C7wDFnAg4R24SO/vEE+CBGk4ZvsMFEHC4DuZ2w+/+LWJE50qKgeFwpnXXgXDaL6qPLKIVRtDaSGmARr8m1Q2a1dZUT4iTSQ2XYol22BkSw2FQJxTRi4lgq7OtugHsbtvMWoo5QsqD5p7PXhoo9vbxePNu3jw8N+wtbMmDdXiOJPoexiW0evT0e+jXC9hbmEKE7PjCMsllKsjiJMQrTZBAmlCzCL05N3rH6MXH0s0n/syIk2uO9+UB6Wjr0XRBDam4ZpkTWwWhc6/ybJILweBaKaSgQCAIEE57szSgBFn0ylYFKjElgomSM2J/BDtoxgj1Rl8evvf45Or/w6jtWX4GEGAGnJx5LldLoXOa4cP8c1f/wlPNu4hTo/hRYmoKbEvhhfa62iOT5oOFfpZrCy1GbSx0ki8nFF+KkKRzkIpUc6B2QjD9bedg2VBDEO60iBM2GXa/0Fmb36aZIPYg+syS/nm2ANksY9KMIovP/4P+HjlDxitzsPPRxFkdVEi4hpJcIQ+NtDsP8PfHn6F7+//BcekG0nnaU8oRswmcQ2q3Kyq7Ugtje2hYelTptu29nhQSpLWXwyfDqq8o+BPr6Ll0Vm9Ju1iLpk2kcLVDJcARLm1CBLKQpcSkpscn0Uoifi90pwujZAlChT9oIz5+WXcWvkEy/M3UC+PAlmIg4NDPHj4AA8ePMDhIYu1y7hz+yP8x3/3X1GPJhBJRqmMLNHaC0ISe8+e5Prb2iH70851CIwGs2dmT6UKCpF4+7ygzRQk6O2qIFPr3fU+GNQpGeSgtjNoUeyq9ELt21EEI0YiWAxo6JByHw1Bwlkt+oZXzYGE9/f7zc3MWeDdt4ADCe/+NfxNZ/Bcl98zR/N85M06o9Yp4Je0diU2Dg4lLI0TrpQE7QQ8cCJy7WQ8zADol739alanwGqkGCoR48ziEBqVHAEAegw6XtoDIEKa2sJXpS0MC2W1toBOlURxxSmh06Bv1fLX7gF0zMnVp+NLadA43sfa1j3c/fkb7O6tSWSeyjLTUwtYXryBRmNcahNW1x7g6cY9HHW34JUTBCUfQZk8/gBxoupC6iQyGq/FzNItWBwfOriq/kMnUBxB47CIXQQk5YpvbJdnO2ZTwKxz1YZlnIw4ULqzoRpptN5GgUWSNGMkPEWQexgdmUC72UfazzE3cxWf3v49ZiauohpNyJvOfBSyNsHHfnMXP93/Hj/+/B3a/UPA6yGIOG51brXDrzZrk0wFfVOP9RLGYTMF475X0noH1OCRLpOFSqHyYqH2UE2Jmv2BAYHq+qnjKYXb4jlqbYIyPTwDFFTpiG+JwktGgSDBx9FBE63DDq4u3cIXH/89FmZWEKKOlFx7kKrDgvI2+vkONvfu4evv/xc2d54ijHxURMY0FJDY7falQJi1IayXkbVlKF/0zG2hu0i58t/SW0OvNXEEwcSgg7LIw+r+qjykYE8BIrNmljrH+XENk6ZGEGtberOgmNemLPUcke8hIrOM9SiJh4AF2TGBwgjqlQWE/gL+/g//FVcXbqAW1AxJhjUwHewePMX3d7/Cv/34LcLIw/j4FP7zf/q/MTt+AzV/RjJLgVeVrIX2A+ES0+J02/NiIEKlAy+8La1qKDOa+1wnfJn6gkFdwFAymKpTPAfXhWaW9DiSpRGJYJV2FQwtB7PHiuH5fbEz6VLaAVwpbLbpYJrS3rxv2PBQPxmCCSt6MMwyDsGdAwm/6ReYO7mzgLPASy3gQIJbIG9kgdcDCTZMN8wknAUSbLSUTi8pMxLVlGidRo8lK2CoE+pQqPOvzbXU2RVtf9I/2Hk3gyi1ECSIHKjNErCXgUTEqTuvfHu6Fpoh0IZh0jSMvH4pIE60y7HVfuf2lDaV4mFGwvtSlNzpH+DwaBOt9j6OW7t49uwhNjafYnKigds3P8FYY1bkQccaMxJN7Scd7Bw8w8Nnf8WDZ99gr7WOOO/Ai8jjieBRtjIsSbQ5E2UkOi4ZxeoHTqHl1ksk3TZZE8eX/SFIPTECTXkgTimpLNrUy2RFBE/pRgooDD3FSH/SsZKMglGn0QJYPSbd43I0ItScTqsrUffpyTmMNyYxN7WElat3MFofF5DR6fbx490fcffnu1I/MTlN6dMQJarxGDnPWrUukqHiikkdQ6ogj9kNj83ROAduX0EYVBEIhSVElvhSe0FnMCr5iErsXaAce9uETjtK2EyQAQbyw/YC0IyCdHA2PRm4FqQ3QNzF/Z/v4fu/fY8wKOGzj7/EnRufY7QxqRQhjo1EnayPveM1/Hj/Ozx6/ANKlQCLi4sYH59GFJaltiHNPJTLtUERORuRJUkfqcijsqA8NhmiPnqsOYlZZ6IF+1adSqWAub02wNP6Exak69veDzZirkFvNuDoA2EfXqCgN81CZGkZLEyX+ybrA1S56rWlWRozBeVgDJVgCvMTn6BWWpG6k5FoDKk2sxDqlO910elv49HGX3H/0Xfo9A5weHiI33/xH3Hj6u8xXr4GD2OIvAZ8FsEb8KV1RuyDYoCNoV4Nuj0XCrSt5PAgAyRStS8BCULFIpgneOxppizlvU4FLRVDIG1OgJggfd5lgXb55pz8tjx/CDRyodxpYz7NgOg+vOqScRuoKqnaEu8H1TF2IOGNvmzczs4CzgK/ugUcSPjVTf7+nvBFgGHgmBWLBsVxtdxgS3N5kW2U2y99AnwTuecXvtmNjlSa9eTLX+RJyZH32XCN9A1uH6Hfz4QGQh150dAXTXo6yBpNJr0lTlKEJVWwofKmssCVr6+diHnCFDELNvMm+vyvx2LkIxwdH+CotYdO7xBxQsnQY8SsC6Bj1+U7QfOoh2p1HF98+kfcuv45GtEMauEkwqAmIMP3U/TTA2wd/YTvfvpH/PT4a8R+GxmdOIRIUjpymv0IAs4xRimia6L/SabAUKpScfLV+eV8pTeD4c9I8bORhBUqlmjYV+BTdcZ0NJZaDrFEJFKZUVCSLAudYpHVZNMvybyodj6LrqmSU6s2hDrVabWxtbWFrc0teHmG8bEGZmcnsbAwB+K0za113Lv3sziXN2/exo0bNzE2PolKqYHIqyHMawjDOgKvBKBkuhGHMh6N4loqiUA589Y1VcxbmRWmSSmT+xk0SzONvWxmYVgKrVFgHomAj/QnTzIadC5j+Vu7e4yvvvoTHj9+hEZjFDdv3sDc/BxK5RLqdWY1gHang++/v4uHDx8gjfu4fesWPrrzkRSkR35NePl0iWl/Q14zCTbNAGhHaeu4JqJY1emzaR0dXAKFRPpXZKkpaM+5hvvSr6DdbqLTZfE6pWvZBTlGKkpWGeIsEynWbv8QcdZE7sfIWa/DomxmYnzeIyysJt0sRsD7SVzgEkpBHZONZawsfYEKZnDr6u9Qi2aF6sVaHsluhH0kOMD+8WOs7f6Io9Ymvvnua8kcfPn5f8X15S8xXr+GWjTF1SXAVXMCChLYmE19bwVCtiZDU0ymGNsWZsu/FVTo42CYdRjUL9n8olCLmIVqI2GmKqsJPY20QIIbPjdo4zhJBHgyQ9VsdhFVckSltlyPuMfeFCMIqTyWKmiMAk9WhSfF7XymZAJI+Txh0EECD4Wu2QxWsCBcMenpZ98gnfX+flG4mTkLOAu8ExZQlkWO9fV1bGxs6DPr66+/zm0TK0YaV1ZWMDo6+k5MyA3yt7XARUCCrjJL47HUGevAvhgkCAVB6C8+0lRrAELTAVajp21RD4JPLn5HaDgECUlK/ncZUV5GLB1tGSk1mulS/0AFF6UOUEqU0US6him0R0C710K32xFqSBLTwaJG/DH2jjbQT1ln0EOne4xW7xC9+BBxeiTdh2UclDiN2RG4hMgbRZaM4Mr8x/j73/9fWBy7g6o/CS9n7wDVt6dEapwfopdu4t7Gv+Bfvv1/0feO0Eu7SKXYWAESHQzWOqRJW3vpEgBIPYZ2TZa6DnZulr4RCoYIrgb9H0z/iCAMUIpClcCMRhCFNXVqAh5DdfbZiItylqWognJU1M5nV2rN6vB8pM/4BoSFXoher4vNrTU8efIABwc7aLcP0e0cIYzoAJNiw+sXYmZ2HjdvfIT5+SWUSiPCV/fBfgNlcaQJXrKcTeWYQWHR7EndeSnyNWpXkmkSYKgu9rBQdahudNonkyxKQdVIyR8KkARwkd4DlSoFWIBOFaIUvbiFx6sPcO/hPaxvPJPsUn2khFIlxEijLpFl0q42N1pIex7urNzBZx9/hsXZJZRLBIUEb7qOCbDY9Vg7ZquzrDUVQ7qQ6bChNCoZoml7JxkwUoxMwzP5LEWS9ZEkKoHLTEOaMCPB+yRHr9dHp9dCu3+Abnyoxe79Dlq9GL0+e2rkkr3odg+RZk0ArKnJkfYzqSNYml3B333+nzFWmsfSzC14eQNB3gAyUnE8ZF4XiXeIo+4qNg/uYq+5in/5139GpxtjfvYmpsZXMD99CwvTNzA9No961ADXjGaMSNrTjBcLriVab6RtFSAMsz8nnjekDZrcngI8ex0VQBIwx/0YR8dbOG5vCjCbn72FUqkhwKGfNHHY3MPuwRaOjo5Riqq4cuUmRuuT8jxJsIW19cfY3mohCsawvLCCmelZ9HodbO+tY3NrC3kaIE1SzM7MYH5+HuVSVUAD7ynW8WhAQgUUbNW0Awm/7XeWO7uzgLPAiy1QBAmbm5va4NaBBLdkXtcCLwQJVmPcBs0Mx3vgCAn//AXZBCk01hEpj5dfxGxO60mhLCPr8Fkr0EacHeDgaA1bO0/Q7hyIT819a7UGFuevolwaRxj8/+y993ccZ5YleMOmRRp4T4JOopFUkqqk6trt7umenp7dPmdn9y/ds7/MmZ02s9u9M1VdVa2SVBRFAxIgvAfSm7B73nvflxkAATpRKlKKVKEAApGRES/cu+/ddy/JVFIS53AVV+QyaYiWKBInaHcP0A8P0fdO0OwdoNk+QavVRr8nQ8b0eR5RifwGa/nTELFQkIj/Tl99/m5Y0tEIvBiRT5X4MdjxFK7Mf4xPbv81yrl5OGERsS/VcaLDUCLKw7t2Hbutu/iX3/5n9KIT1No1+AFlTdTlkMFfkwaFzRCObcL0RTcfMbnqZjjZpuTHcQqwrSz/znGyPHRJgIE4+uT6m81mkc2RoRYtk2XlIZvdfSWpZndcGgQ2icojlAlWROL5hMEBGQAtSsf8yIPDlC4ffb+FevMA3X4DrWYNh0d7aLWabLhWqVRYNnNyagaj5UnePqJ4sTMvmW2xA7C4APOsB9M8bOkTcHItdX/ikssX9RfUIDVXP2hdNIwsezL8T88dDHLtU8O/w27CcIBZOkkeLKPHA+Imgci4j16/g7XtVdxfuYfdg23uHMWWB8sRakkUZJCzZzA1fhnvX7mDuSk6B7OMQfRMCx0PprqpuQ+1VcNLUKlwDerLBAZVAiydIdni4dWjKtSDJFmNoVPnSA08UxJNlCRyvA5impsgv4ouWr0e+h4lzAF6PBBfZ0Uu6o71+03UazXUj1sYq87ik9ufIRsVcXn2Fqy4goxDErdZ9sAggB1bDRw0HmN17wu0/B3ce/BvDNwMI4uYPCaKM5iduo6l2duYGVtC3h1RZxwBapcpbSaDQ7DDtB5s1v5r0i5SHQRWehKIIOpow1kFoSrKvACB/bWNR9j14YyTAAAgAElEQVTeu8/n7Ee3/xKF/ChsO0Sre4j17RXuEJEZ3PFxA7adx0d3PkOINo7q99FoHCL0s+i2iBZXxNzMPPKFLHYPttBoNBCHNvtOUMeGQMLYKJ3XGVZe4w6YcgInEK6PmIYzpw74qV7Y696N0/elEUgjkEbgu0cgpRt99xima9BpS9KRLBGVoUyj/qVOafTDXZuenRNKJekogjSS+FGiznloHMMLyIyK5gCa6IcnOK5tYmtnhWcBiKpBLs2lchmXFpZQzBMtgrjQFYCoHqRow6llCD8if4EDnDTX4YUH6Hh7TJOoN4/QbLXQ6xAgiFnohYZHY1tMytiMjJyMKWm3Q1iOD9MR+gI7RIc2Oi0y36oga8zj6sLP8fMP/hbV3ALsOAcokEBcZpbDtCgRrWGn/Q3+5V//M/pRHcf1Q3g+UYzU0CS57yIGjSo4Nmn5OIrqQHSgLDJuERm3BIcq806eK9e53IgkK6YtTrquw+ZYGdeB67rsvEu/F30nUYIiKU9K1kn2kmVF1d+E3iP0K6HzULVXmOQsm0r8cDZn66DdJYnWDjqdBg6PDlGvN+B7IcrlUUxNzGF8bArFQomrrTxszlV9OS6U8OmkL2I/ADXUzrMo4pbLgMUSypM4UEsjgMWqks7ZuoGlcuyBuZqWs5ccU6q9nMTLvyUWtE7arz6DBD5f/A5MI8T24Ra+fXwP69tP0fXqiMwefL/HFC/HrGCsdANzk+/h5vWfYbw6ziCLqvnatZeOOye49NlKnjWZMA6SYwVzrCSW5o18FlzLELAG1bI2YY+puQGmpFH/gQahPabP9fwO2l6HPRBI3rTnN9EPGkx/qzd20e4cM6WuXqujUhzFz259ipxRwrXFD2DGRVhmgY3SWEzA9BCYdezVlrG69wc0+1t48OQLuDmbuwm+FyOXrWJ6/CouzXyAy1O3UClO8lA7zZVYEVGXTGRtkswl5aqh291wmFmkjXWHkRfhiWORix1KmtJMCdGYYnR7HTxZuYv17W+YGvVnn/0dRgrjbGbX6O5jdeMB+l4b1dFR7GwfwEAWn336FwiNFk4a93BU22OZ207TQejbmJ6ewehYGcfHezipNeCYpFLmoNvpYqQ4gtnZBRTzJP2rzdrknJaKhyZHpXSj9AGaRiCNwNsbgRQkvL3H5p3bshd1EoY7pFsD+mGpaRWn0qMkzJAhZaoJqmSKuMBsEhb32e336GQLmztPsHewhkbrAJ7f4oFM04q561AulTAxPovZuesYKUzA90202j20Oz02NCNfgX5wglpzA0F8Ai+sM2e773fYvyAMSU1JhppjSoLtPkuMck5K5U5WFQq4g8BdBB60pvQgA7+XgeFXYIbjWJr/BL/46G8xVliEQ5KdESXmVDElqoUPx6Gh0xNsN+7hN1/8A/y4gZPGESsbUWfAIY15O4OcSxQhSu7zyDmUiLiwTFIOysC183DdvHQSuEsgvyfqA+vv07AxbZtFw78ibyqUJHHB1Sm6yfQlUg6ieQRbJWuirCRKU8qDgAc8pTpKVVkCO8Iv95kjTwk9fSeOPMm8knKO62aRzxWRzVK3w2WqEiVQAyuDgU+A+AXIrMXwlKCZChk2VYBGiWmKAxsdE1H90RVbPY8gRVo9tyCSoPxigCIgQag7KtMeJKjELyd+PB3XiN2pTSNAo1fDUf0Ix/VjdL0mn0etdo1nPnLuGMZLN1AdWcD46Czy2ZzQmJg2J+c+/Uwgh7ZVvCA0OEmq+QgWkBRTWXmfujuoZYfYW+2TSpx5nwlIybq1CiyDE5P8HHz4kQ8vIkoSQQea8enBj1sIogb6fB00cFLfx/raGtqtDuamF9nz4JMPf4lidhw2KRVR5Z+OvOGhFx1jbe8uvl39Hdr+PrYOllGu5tHpEYii+SIbuewYpqrXMD/+HqrFabh2EZXiBEq5SZhhFi4DD5q2sYVOp1N/PuZirKepVtokUY6/nlugN8hsB736Xg/bu4+xd/wIjUYbn370t8jnxmFYfXR6+1jfXmavkZnpOezuHaLdDvHR7c8RmW1s7v4r2t0TjJeuoNfJodH0MFYdw9T0BHdZwoDOKQK6JrY2N+E6Di7NL6E0Qi7T0gFjz2uS0qXLRnVOn+0kDPbydMvrnXsapBucRiCNwI8hAkmQwHenlG70Yzisf5p9uFDpKKHqMcheJDMbMANEgWX4GuqAyO+kZij/SRWbEg1SEerj4GgbDx9/g9Wnj5jakiu4yBccltOMYw+N1gk63SbKlSomp2aRK5bg+0Cr1UGTqESe6MXT4HPHP0EQEc2CZgqIRkSfTHx+SpSJBkOJEH1ukyk/LNPJ9BxFa2AnZiVjSbMCJPlpkH5+Cf1WFoszd/DZJ/8ek6VFOCSnyE63lCBTckMggwYnj7Bx8A1+9+U/czXXJAnJ6iQq5Unk3TIyVp4r/xk7y4Okrl3mAV/iPbNLrkW0IhsmqwQRH1pJParSuGZvSzqiSusMwmQImDn+jH5omyhBE3CkPSUIANHMB1dyed3E6yJAQQkvSZSS6pIAES0vK6MESuOf6R+SqjM4CokCRbMQipJxSu6SdT7V2aJpOeqMMJLOFCbYJE7z1tU72PhOVdvFcVjOO2Ogh6+6WIp2JqBPtSMSKlqEHmiwnI65rIG6SF1OsCPD4Oq7F/QRhh76/TqDRMcuouDOwzHKPBejAQIrQdFgvEmD6BGDNVIz0lr9zMMfjFkPewW0zSbTrM40ELSEqyAbFVtpH+iZC90VGQAhXlTtO8+4EADX4/mkdkRzGGQA2IGBPsv5njT38ejxfTx8+ICBHtH4Pvv0zzAzOY9CtsQzMHQd97wWTlq7eLzxDR6sfIm+UUerd4DyaJ7VmehKpuFgklp1zSoK7hRyToXP7bnpq1iavYlybgpZs8zeDTTgTYBVzlWhWNH1JnKmmiBGnS6thUAzOSJpyypGfL6S5GmEVncfJ50VbG3u4v3rf4Fcpsrdu354hN2DNdQax+xb4vkRMk4F1y5/ABhtrO78C+rNfVSKS+h3cgjDLGamZ1CpjPB9iGd+YheNVhsry8uolCqYn1vgQX6mCDL3Ufp0ooB1USdB3wPTAeY/zVMs/dQ0AmkEkhFIQUJ6PryxCLwKSNDynAON92dUPoabJSkbcZ1FM5+0RKiKb8R91NrHuP/oHh48uo++18f09BTmZ2cwUiogMvsI4y6arWNsbq2g3qyh43dhEI/ftDixo5kCqoxbjgHLiRBSckSVcNaRF8UUTkU5iRTDNFK6oWFHod0QV54oEUS30XQYqnRyq4O12AuZMsw4i+YxVR/n8MlHv2SH2pwzApNNwGhwlQysAD9s46i1ieUnf8DX937HcwpzC4t4/8YHrMWfscswjRxsogFxlT/L6k0EXkSNSedKmps+TDYkLxbxT4EHyhuA36Ir9TT4K9MBVF1n8zPyjYhFS14q4AISKD7yPkqAxOXYZL16qdxyB4AdfiWO5A1BL1Ll4aFnGgEOKUakLU/ARrj8Agr09sgAsWw5m0SoDoImOukdVvujJHJl75Vp3uDnYXROsXT43JPZFB0h+ZnqvJT40v6zTpTIczKaCnkGwaBOlWnDJwWpSECEYdKgL8mHGnCMccQhKejQ6aCr4aKnz8ciJlleGyHRpzQ4GJikneIWKXCjMmEFajQi0Eeb465pVtwWSXCmVJdk2MXQeywmg/T5AkGIokPb4/H1Q4PLBIx7fgPrWyu4e/crbO1uwslmsLCwiMX5BU6YC/k8A8S9wx2sbT/B9v5THDV2EZodBGYXTg7o9hpwMxRXuoYcRD7NKOSAIAsbeZYEXpx5DzNjlzFVWkQ5R0pQZL5G57eYrwlOEpljZauigKpW9BKVIaGuEUig7pzyjyDqUOcxHj95ihtX/gKF3BhMqwcvPMb24VNsbj1Fs9lhla3Ll25icfZ9RFENx52v8Xj1HoJ+CXFQxdjoAi4vLiGfy7DqFamJkYfE5vY26sdHmJ2Zw8TYNBxH5mvo+tbYk+49OvLndxLk6hlSpt7YLTpdURqBNAJpBF4pAilIeKVw/dQXPo8/O4zJoAI7+JVKirSFrc7nVOIodBVVvbaZSCEPT/7fkPPOPQQjQBj32KiJ/AGo0h+GPaysP8bdb75Bu93B3NwlvHftFqYnptk8y0OXk7Ug6rCj7/KTe3i6s4p+2GZTK0r0ia5EsqmGTZ8h7rxE/9CEFFacoe3V/gGUkhsmOwuT0EzECSDx9kkZKAfTIFqPA8dUXP9MBoVsHqEf4PjwmKVBZ6Zm8N57t1k5pZSrIpcZEc5/ZKDdrmFl8xHuP/wS+4c7yGRs3HjvNu68/3OMlRZgoQggxxQgeg91ImRbaQhbmZ9xRiuqLiqiqjquh14lCU86wWrRTUq+ZO/pr5QcEwBQhmrSalBUIwIJaiaBOw4k8ygD1ZyjcsBo5oR+VAm9AgGk8W9aMiDN26H45DRYKyBAeOUDozzlPiyeFUQzGgIA6QpIUiX7k+CjDwy16LRKmlYN3LJUHqZ3LAEiZG8QUSJLMeaml3QuYpK+tOgMVbQqgo2xgYBnDagz4LFXAPFKHLPMA60EIPhcZ0qXmPURtYc6MNRFkXNeezeoToa6Poa9BFH8kQBQzLUsL7c/hledPsyqKyKgQAEtii+b/UmXQRyrNVdeCcsqIQFScSKgQJ4crKaFHhrNQ6w8fYzl1fvoRj00WnVUygUsLJD/wwhfk9t7m9ja22LXbydnITA8WFmi+zRQa+6CZrcN04dFHS8jjzjKIPIIMNgsfVt0xzFensPC1FXMT17FRHkWGbso3TI+FgIUWHqXvC9438jXQZyoRW5UfAwE6MucBckR204fR60HWF5ew50b/x7FwjirVtW7W9jYXUajecyqRIFvsdDBtaUPmX7Y6NzDzv4qIq8MM5pAJlPF9OQsxsdHeX6DFJHCwMLB/gEqhSLPK+SzRZ4DYgDPnQQBmwwGFe0tMWJ95uGSgoSf+tM23f80Am9DBFKQ8DYchbd1G3TeoR5oUr3Tk57DhEwK1FqCMQkkVEWY+MSqoCmLUvVYK9GIE7BFU7iqzk3JYMi8dxk6JEoHVetYiSVqilMs+jwv8M03d/HwwTLGRifw8QefY2HmKnPzKRUih10TNNTcQz08xsr6t/jDvd9womLZZIjmITK7MGmGwCRlIXL2dUhRVA3JGqr6qyQ1ycnYACyiCPkOQGZMURauU2baQiFbRdYps6MwyYcW8gWMj4+hkM+g329hZ3sd9775klVxbty4gfJIBQuzlzA9MceJBCnLHB0e4tv79/B07SkKRZIldfDejTu4vvQBSoUpmKCqao47EMzhZ88HITuxexmlykopUnGGOK4JG6dEhVIqyGJaJ/SToba8Srq5Yp2QHeXlhq64kmVLl4U3gVyzuVCqFIgGhlMq1VVJkl5Wb68MnQpXf8gvl4/Ww7ukoa/BjyLICBAanHLasErROXhuIgkQzoBczsVpnWr/TqurSieBfBpISz8BP4h/LibAMrTOqT1TbQjYqNkFqr6TMRir+cj0s8wdyJq40j3oehiIaZ2q0yI7pGk0MtQs+6HhWwIFJH5UC6mFNY3sPFEAASEaXA6GfZVEJ58PbJBHA/hiMkadBAJFRCU6Ot7B6vYK2kELd+9/hVbzBCOlDDIZIAh66PSow2KiMj6KUqWEkLwWXBMnjV0cHG/AcsjlucfOxKbpIgwdxHwtOYgDGxapQjllVHKTmJ++ijvvfYJyYZLlcWnGB2T6FhG/n5S3iFIncyh07rHfCHuGaLlUBRL8HtPD3KyPo/ZDLD96ig/f/1vk8+Ms87pz9Bh7h6sojuSwMH8Z9RMPd+8+xod3PkNkNvB0639gYqqMycp1dFoONjaPeZ7m6tVraDZPuJNJYC9ju7h2+SrKhTJ3+KiDIEP/GojJ7I5WphqK85662aadhLf1mZhuVxqBn1gEUpDwEzvgr7S7uqDJ3GVKWohGQl9Cw2AuuqKF6OFdTmN4OJLTdOYpc+7K5mSi4KJJF+TmS188TMs5kyRE/FiP+mzyRIOiBAhoBsCPGugGddZwD42Ak5Hl5cdYe7KOqbF5fHLnM9Zwp0SCKvrEcfepk0A9hbCDJ5vf4Otv/z8c1Z4CZodpBobbg+V4XPUkUyrLcRBG5LhMnQKqRFJCp7ZNJW6kvuLEI7BjUl8pIOOWkXdHkXcryDolOFaefQXyuRxKpQKyORth2MHWzlPcvfcFJ1pzc9MojeQxOz2L6bFZVhDqen3sH53g4f0VHOwfo1Qa4yHk9298iKXF6yjlJmAbJKFJ4IDsrUQakuk85EKsI6sT62Ql/aIDr7s8AyCYWFCpCcnBSb70icF1fPUHDRpffIYNhonP5OxJxpls1iA7VivVg73Dz5eEOvlvOo3EYEsGrJMdhGe3zaCZCBqEVcyc05tEEZVZFFXjV4PNtB7pagg/PqnfL8pPVIWXeQgy19Io7FUTweR+6cryGVSgj9Fg13SV+nnHIWkbR8hoeOyGcsO0zUI949kcZSjneT0c1naxfbCFplfnjkLtZA+ZrAHHBcve0rxBNpdDZWwCpVKFhQMIYOwfb+Oovo4ITcR0/dkiU0Z0tSik7oDBXgNW5CLnluEaOVyevc4AebQ4i7w9BsekGQDyOqFZhRwcK6OAMmFkAQk8l6Olk3k4mwboOwokdHHUeognT7Zw6/p/QDE/xcWH/ZMn2D98glzeZn+ExnGIb799ils377C60cb+H1AZzWGisoR+z8XW9jH7ilxeuo5ms4mV1QesbDU6UsaVuesouCUZujZIUICECQSQE9WIOxwcaCo60PFMnqNynOWUubjP8OKrLF0ijUAagTQC3z0CGiSkZmrfPZY/rjXofIYrv88HCUN6kFKc0ewHTtZsppwwJzuImI9Og7Gk1S+8fSnf+qSvTkZK7G8WsIwiJRbkX+DFDXT9I9TbO5xobGyvc956XDthH4JuM8AH1z/Gx7c+x0R5XhlyUQWYqA7Efg7Qjlo4aqzjD9/8I3b2HwBmWxmvUbIiSRANkZIXAnUHYlIeokogDf5aNnc6yATJNi3knCJGC1NMRyhmKyjmR1HOT6CQqyLvluBaOVb7YWlUrmZTwthHs3uAew+/wsrqQ+ZmW1aISqWEaoW02jNotz0cHTbQrPdRrUzi2pXbyGVKmJu+hNHSFFyLzMWImkLrJgqQMgLjUrUcsKGevHDe9YDk6ZPznMR5kB2f0c7UMxlJ7DBI3vUvRbaUXvr72QJ3kjzxQpDAp8TZNegNvAgo6G1J7BtTjJ4PEp5/0dI2OEwfG85IyF4OqXVnaD4DpDP8vTanTNKGTn+uThSZp3VqPmK4nI7Hy4CEFyWXulOhWUpDACIgQZyEBeQISCBfBf69RUPH1FHooIc+tvc2sLO3hhrJ9HotpupVKlVMTc+yUV6+UGKZ4l6/jZ39dTzduouDo6do9w+5i2dnDdiuxQk+qR5xFyCma6yAoG8oxaNpzEwu4dL0eygXZpGxKsg5o0zxI2NEr+8jn8lyRyEMaBieKg00OE/UQfqimMp8RbO7haPaI5zUu7g082dwnFFYToCef4jtvUeI4i7m55fQqpnY2TnBjfduoucfY3P3j7DcEONjC0CUR73mcyGiWCyj1emi26vBj5q4NDePklNF3i5Jt4hneUS5S8okQqPTJmoXm6mldKMf1wM13Zs0Au9mBFKQ8G4etx9uq4VLpJJNXYEUDrCu9OqqmOaLaxUZcTYmQ2B5H7EpWJaSpTH77AhLlTWi1BA/mXoGlECG8NAO6jhp7DEoODjexnF9m7XMvaCJbtCC7dgIghCOkeUE/fOP/hJXZu4gZ4yymhBCF0HATkyIrIjnEPzoBF/c/3s8WP0tOt1j1vEnTXsy4iKqAHkJ0JCpEReQJQBQnEB5ZBLlUhXFkRJ3BlySHXUzKLoFOBDlFRkaJtUjHROq8VO6Q2mWABCT1HCiDraONvDo8T12b2136vD9Lvwg5AFnUicid+Px0WlcvXoTiwvX4No5jGSq4pEQ0zqF38yVba6WJqkpclpooHDhSXJedZ3pPoq7rqv4qsvAR0W5XcvZMExg9GcNU/Hzug7nj2EOqRbJxF6te2BKe6bdoJP+Z7okZ5dT/P0XXCkXDttLJJVa0kVJt6LMqc8YdpxOf+hpkKDA22D9HHQF8i76rrdFrfeZ7sGr3Q6S54fs//B4DuZAiBrFdCm5ZrmbQOpbdOWbQm+jPgMZCna9FlpdOpf7fB2TtG0+U2bKHS1Dx5mguhc3sd9aw8bWfazv3Mfu4RN0gn24BR9udhjjbrstHhk8NE8UpAxGCpOYGr2MkdwUKsVZzE9dw2hpGhmzJAZ8/P+iwkWgjq4VGXEhihfNM5HLdAP3H/0Ouwf30e3GGMleh+tWMTVTQalqo96ie80WfI8KGnmMjc3h1q3bXFDYPXiI7e2nLItqxHlUKtPs8VGvt/DgwQM4DrgjSVLLI3YZM1OLTIEkdSOS+CXAID4fNKwfiusyX27J7lISAKYg4dXO6nTpNAJpBL6PCKQg4fuI6o9mnadpHEMFmGervMJlV6o43ElQiilKqpBcWCOuRpLxGKUO5HcseakfB6j3GjwE2e400eo1WLXopHmAWuMQzc4JS4HGZg+mE8DNWej1u1zl97oRJkrz+OTmn+P63CcoZ+bgglyVSZOeppBJh8cj2ME+CF/c/yf88cG/Igi77DZM7sBsJpYpYHJ0BrlcBflMlUECzRlQZ4AMyeiz9PAn7b1N3gIKClBCI8pCkhCxIGoUsmINVzFJJpMkQ2k7wi7qrRoajSN4QQ/tbpMNxrx+yG68lcoEJifJhXgCrl3gZImACFdHYxrUFJ6zzAno5P3scXqNE1BLr3DmklBJUsPHQn+Q454ECfqTRIFIvy95fqgOx6lJCJUgDTbzbLX/dIJ0OpE/r5Mw2IrEjpPB2xDIvkZEBm85M3efWNXZuD/HFHAYqNMsKjY4E3rU8Dtl5gllIg762Wvuu+zR2feeTUiFBiPdA5l5EaBArs2kEkSKQXS1k1u00KrYb0Od/QSWZT5DqYGZMcLYZ5+JMG6h3t/D/tE6Vrf+iLW9r3HSWoOPNlzXhOvSwLH2vzDhexEMckcPHJhxAWZUwEh+Eosz1zE7tYSp6iKmRmaY909DzeR/QhQx9gXhORkx2ouNEJ7fxkl9E6FZ5y4AoglEYRbFogs7Sz4RdXZc9voRMnYFpcKkCCBENYTxMZqdGkjBlWaQRvJVBvC9Xh/H9RPYdswdSaI6+d0QY5UJ5LMj3EVg921upxLdiCiaw/MmBQlv8jxO15VGII3Am45AChLedER/NOs7W6FWvOWz9FlOKtWyqigm35RGPlXQQxpk9GGx0oiHwOhxt4CceE+ax9g73MX+yR6aBBL8Dvp+G12/xYPJlFwwqHDki4aYaWCUExXCG3EW1ewM3r/0C9xc+BwTxSWY4QjLEVJCTekMDU4adoCTzh7+9at/xtrmE0xMjmFhYQHlIg0aU+Jto5yv8DwBDVPSjIBNfGJSJVFDplrlJ2blFOJRi+oPdT8YHLDJk6g1yYCtmKyRugpptVMllv5OSjc8A0F0JJLODCMERLUybDiWmJ+RxwF1KAR42ErNRbwHuFOjvCeS1IVnTz0tCfmyJ2WyqqkrzMpyWHO8+Xg/S0nSme/F6f5pfv3z66TP/pWHls97XTR3QYo9euj6ZXf/guXYdOylaUvDmJ/f0dHJ/nkdBE03SnYUBJYNuw0v2pkXAJVBFyK5HWfWSQP6ooHEVW8GCmzAJ7/ja49mi0yLPJtZvUokc2n7Sc1HS7wOPRu8kOZmyD+DZo2oi9jFSXcL28cPsLbzDfaPN9Dzmuj0m+xcbjsxHNeEHwbi4kxmfQF1FUj2N49iZhSV8hQmR+dwdeEmxkdmMOKMAsiy7wh15fg9EbmME8AP2SgtNtowja4Mo4dlhJHDjssx+ZPEbQZGBDLiKMvXPzmaI+7BR41nXMwoC8vIIowIRNGQOs0d0PUQweL7EuD5ZIqYZdoUdQ/Ys4QVu+RLXvpK0d+HlK8hinzRsU7/nkYgjUAage83AilI+H7j+w6vnR5eWs1Iq9eIisjgNaBJK0lJxVgR1ooQh8hzIIiIq0wc3gh+3EWje4zDmswX7B1u4ai+h2avzoDAdEnpiAaXPaYkMcXBIjF5epCHiEyfDauIphT0ArjmCIrWBBbGb+POlV/h0thtZIwqP8yJ7kDJOQGSftzG+s4KfvPFr9HpdXDr9h1cv3IDxUwJNlXmqUpvidwnebwSsYf7AwmjqkEiRNQBovwMKO+iViJKnTQwK3GT7orMaRBooKqrNABiBESBoCSDpEDJWUsBK0oshH4EZDLkYksJGEvNcKLBcxzcQRAJyLNDu8+nz3CGn0g6zzs9Nd9e/iYGXzQgPZQk5U6C6iqcXcPLgQS1bnUuPZtMvwJIuGju4o2BBJELvXie4HQEzsZ/uG+Di+UiKJLotVx023iZ7XjJbsag65O4oBPzFJoiJWZ4dH4LQKWX9jhh1+uB9wUl8vRX8rtQ53MCZ/L7lEMyAX3ymyBH54a3jYPGU9Tbe2j3TrCx84RNy9r9ExYuIPdn+ljXJTECUkCyEXkmQt/meQWa2ZkdXcRc9QouTd9AuTTDruREVWIjQPIRiR3u7FkmzVqQilmDqYG2URVqkhGwtDJ9Fp3XJgGImIACde5ov0lCtcY+ISQcEAWi5EVqVEykCjwEfp8BBcXGcRyOgfhi0DVLhQZR3tKO3ppupNXEWIZW+GovcR68w4+VdNPTCKQReKcikIKEd+pw/ZAbq9WMlDQR832f0YhMFL0kSeChVE6KlWsrdQJIPpGMmah7ELVx0j7A9t5TrG09xu7hOicHPnqITaIS2VxBJMBAMwvssEyAwwxZ0YhMnnjemZRMAhMu6ao7k5gqX8WdK7/ElakPULDGxCVYyYES1anZP8HTjRX8+ne/huk4+PSTXx7ZcNUAACAASURBVODKpRvsWCxqSFR5BHcOYkoouDNAMqpEtZABRO4a8INfVI+0aA1XTuWPDBDo/aT5TxVXBg9s3kbDxmS4RZVXGtKWxIuSLPZiYClTcjU2edaCEpRMhmhGVNUVVSj6G22PHpqlpEVYQuel5uedK0J5GFBb9CKnjOyGSaOAPU0j0uBCA43BqPSpD5KEmlNCARmDvyaSUV15TnzuaYft8xKl0+DlTGp+zs6KWdubeMmWJ9Hx2bUm9jLhV8D7PwBT3zX505//okHsiyRPBwdbUZc0NUwjtSQAke6WeBCIZKf4MugkVwabKakmaj39NQiJFiR0GlHvIVoSndMEB6hLJppPPCNA1zN1B9CDH9fQ8vbQ6h+h0T7CyuZDbO2vsExxgC5iO4Dtmsjls7ItJAjgG/C9GFacYb+QglvB+5c+xNLcLUxULiNjjyhJXuoQ5tm1ma4jUlkmX5QeOWLHJly7xNc9u2izCSB1+UhEwYBtUZGB9p+nCBBFXVYQI+oTSFmM7wuRomSF6Pd7fBkSddFWIIHvDyzHSh0FoiAOzwdtAjdwmmcRAu3x8WbO2zdx7qfrSCOQRuCnHYEUJPy0j/9z9l6DBPpOlUExfHomV0qwFsRVlp6EAWCR0RSZn/XQ7jcRWz46/RbLJ+4ebeLgZJsHkzteDaHRYTUjcms1iNtrkYSqcJ8p4RB3WhJCChFENOxsIvApAXFYUz1jVFDMTODa3Ad4b/FDTJXmWAmI0hDbAHphF+u7T7C2uYYHjx6iUhnDJx//Eouz11jH3iAlo4h4zxHyGUoqFFWI0hqu2MukgbQBiF8s7rq0XZLYD4Og9f51tZUTVd4HqcYHDBJEElOWUQYSCnxw8qHVoRikSMwprvQ53D3Q8wOcbCkHYHUkz69GXpQwn6WcDDX5kymxAKPTr9PzCcO/DRsM5yeznHCSTqXquiS7COd7OZyBA2eS8OdfvgnTtPNgBG/DSyRkiQr6+Z83BAAXdxISSfq5KzlTdr9wmRd1E4TPP3w9C27keCZBQhJYKEjExnBJWVs5/0nOmI4hN914zobodOJRwLWBgVGYtNnYz4LAArlS+wSeTVbyonkFcTbvwI8b6IdNHiw+ONnCk5172NxdYeAQkAyy5SObc8Thm+1AYvh9nxWMMk4ORuBisrKI2YlrmJm4hrHKLLLZImwzCwdFpiSKGR69AoSBx51C6jiQuhoJFyiDdAQsVWqyfDLR1RgMRQEsU2hX4i4+mKZiCpLBVKaIAYxlW3xfoA6E9sTgTgLTL8lsUL9XQ0/t5ZGChPRRnEYgjcDbF4EUJLx9x+Qt2SLNpdGSjJwVPAsSErkNPRSJRmOYfZh2n4cUj7s72D5aRz/qoFY/wu7BDo5q++h6DcCiWQEfsD3mK7MjKnXmWftfeM6sMx8BYahoL6YN25JqXsbNs4oKPAfdZohStopLM1cxP7XIZkaOQ14HPo6bR3j89BH29vfh9WMsXX4Pt29+wskEcZgJJDCNwY9ZvcjmwQIBKfThYt+gzMVo2xgkEFihbeWew5AqwM9++oOSfWWFFUqWKMEnB185vJRIkOMuzzMMDMekLMugI6Z9pmquyJzyuPCA0sTMcE7CJDlLZIUMMpJZoiSwL1dVV+sdZJkqkXkGJOidOA886NP34oo3AxsOgnw/j24koOz811CR53mXisTnRTShF8WFI6DN1i4EFKq7dE6z4dmE/WzM9AV09vuL9k3//eyHvgxI0Mm/vqCfBQn6nGHvtwGoIHlRwVWUWFNXjyrhA7laPq7iOi0DuTLoTL+jYXs/IMDg8NwNDzcz94boRHL9h4aHnt/Adu0pNvefYPNgBceNHXR6J4hMD5YjEqykjhYGPncr8pkc/B7NK+RQzE5ifPQypiYWUC6PoVwYRTk3jYIzynMK3Ong65A+3UG/G/DvHNfh5J7xNgEDS7qKNI5hsbO2qDwJtpdhaKZamSRxTPRHMWGkYWj6PX3J/IYsr+cRkmpwemBZ6EZyzzgNkt+Sx0C6GWkE0gj8pCOQBAlcBPriiy9izUclvvTS0hJKpdJPOkg/zZ0fuu/y/sfCMx6ySRIJJD00KV2g6j9xiO0eIqOOk9YGHm5+ia3jVXT8BuqNGvpej4EEJRg0nGhYAXshUFWRpAozjgPbIt10GgomTjEl+iSHSApEFYwUxzAyQsPGWRQyJU4Eej0fm+tbaJw04Bg2ivkCRgp5uK4Dz++jVjtCs9XgjsjU5GXcvvEJZqaW4NhFxERZMHI8JMzDmmEEk9oPNI/BA5y6Gq0TbU270d4ERMPQNIFht0EnlpRk6a6CyoglKVbjHULLUMky1TcHVWt5H6efqjo7nBeW5E6qtJLEXTwkezYpvaByrhyPGdy88IR/ljqj36NpFOcN+upPpptOEiSc/TimYT0HJPDp+EK1H+poJZLgF+7TxQtI80JRtc5dTMfjIkqRTtzPi+xFIOGizsLZ43cWjD1vJkGtk69lfR6rbXomVmpfBiplsv9J9hQlz0Ivk21SUEmpnNG9QDxCRA9LzTVxR9LmjoLgXPob3QdosJkcTWhIuIVm/xibRyvY3FvG5s5jnDR2EJkdGFYfBs00WJSIB3AcC0FA/ggE9MnYkFTJSsi6BYxWpjA/eRXT1SsoZcZElIDoP6yM7KDT6DF4cTNZvucMOixMJZRCBVGRTEe2NQy1U7K4iZOsKwjcRDSoLFLIXEAIRBWK541Y5EDHW+I0lC1+k3S073CCp29NI5BGII3ABRFIHZfTU+OCCEhVWdRMhuCAGMbSUaDfU8WdKnAGD9tGZgDLoWHDOmqddSxvfIGvH/4PdKIjRLbPSiWUHRPXmauR/MwM2auAAAIZMRnEBzZdrso5Zha5TBkjVBEsTqJamkF5ZIyNxrKZEfEMiG10ux3s7u1ga2sNhwe76HYa7MrM1U5FWypVypienMeVxduYm7iKnFtCxAONLsDGaRb7OPBDnPPu8yrRCijwPAFpxhMCGHojnEokE7nc2QaM5Lc6YdRgTDoVsgnqzQpgcFV3MCucXBslKjwR+hxvhGRiklj3maOulhrs//MviwuAxqnVn06Ipa6q4juw9T0fjkhF9Tmfof72fObR2eT3DVzoF3VUBtt60TYPj/XLQLCLt/S8uCTXrcP2Ipgn8wWJs11+TPhnaAUtIekMz8fB6cnO6Kdfw62TxF+oSBok6JODqDc6IT9tiC1Xgs9URXJJ78dN1Lp7WN38Fus7j3B4vIaef4KY1Yn6MEwaNKaKvonIchCFBEAyiEILpN6adYuYHF3E7NQ1TFcvY7K8iEK2DCd0kLGziH1K4snjxGawQnMScqFp4zP6dwDD1p0XNQM0uHpFsYnmHGxyVSavFMKmqoMlwF13Gk93xrRa15ubWXkD53e6ijQCaQTSCJyJQAoS0lPiwgjoerUQgSMYxN1VFWcePCSJQXrAwkRAZktEGTIbOOmuY3P3Gyw//QIbB/dgFD0GCcQl5g4BJ/fC+aXEOPQ9hEGAQn4EcRAj646gVJjASH4MU6NzmJu+gmppGo45IhropFgCB34UcVpNhf8g6qPW2Mf+0TZq9T30vZaiPEQ8ADw2NoHJsRmUcuNwTeqM0QPd4U4CqZ/QPgh9SJFUnpPv0TKWUorXLqrnZdeDVC2xLknrNQAZpM1DOpP6lVReFUA7xVk5CznoDRdTc96e0/u87X6drfuh9/V52/0iMHN2/95EDC7a/1dZd3K7T4PO4RYnPS/OgATFQNJkLn16Cy0v8VLjNkna19BjQ+SDE1hZlSRCVjFjZTTlb9KL6jisbWFrZxnH9S20Ogeodw7h+U14QRuWC/RJppQGJiKq3EviTwaHtpGDa5dRLczj2vyHuL54B9XMOBwrg7BvwopdWFaWwYIk9wRqaC9INlU8TqQmQuslkQF9gdKcEe0wiSv0laOyEj8YjHsMxJEH16i+lFOQ8DrXfvqeNAJpBH7oCKQg4YeO+Dv0eaphILQb4ubrxJgoCCElsJRV2zAsg7sIQdxBo7OFx9tf4tHqb1n/vG8coThpy4M/IkBgIWYXVfqiBN+BFVsojYxgrDwOEy6mJxewOHcdpfw4bBR5+NAGUQUyXK2zScc8NuHRIGQUsXupYRP9gMzKWugFdaYvUdJPg4KuTcCCgIDDaihs8sRa6qRqlGHZRp2skLoJD06fc5wG+YF65Es8Eu2HxHuS+Y8kBlQllbRK85CTfHhN2NA0GyaDcMfiPAfjs5XiHzpxfp2T+FWS2Oet/zX2lT5as2t0QTv5O/23s9/1srw5550Rr7ot3zUGzwMlL7Pu1wEYZz5TnXrUiDgLEihnfualivPDZkQijgN/BQUttKQvqQbRgDFREMlbAXRvaaHpH6DtHeOktoW1rWXs7q2h2T6GkQnhWR1Yjho4ZjUhwPdCBH7A7utOPIpydhHXFj7A1YWrmBu9hIxRgu+TcQn5k5Druza1o7kDRzVRfB5cJsqj3O+EPEWAwbLpO81lEJAQPxMCEcpMeaCElgTxQ5AghYJnOgnJm8zrXGbpe9IIpBFII/AGI5CChDcYzB/bqjRIEJUhGvJTqj8EEiIaKBZZQwIIRBEgo6JmfwtP9v+A+09+j/XtewjdNpwCtexJP7yIyHMQdG2EXdE6Jzdh13JRKpYwMTrFiiVjo7O4PHcdZeoeWCVWJ7HjLByzwAk+LcNFw0ikR216WJOHAjz2YQiiLiKSXjXI1dnk9RMXOQjJV4GcmIkCQNKEQn0Yfp0/ly1DwjqrHJJhnkeIEVigOwbndQ90BpqUPUwMGJ+XcA3WqW0K9EJnqQz6TByu5PyZhbfljL2YuPJ6W6jA2wUxfOV1vuhAv/IK3/03yJktx21Akjsb72TCO4ihVj0SKqOc8XoQRnPqNJimBDyAF3fQD+poezV4QQ2N9j7Wt5bxdH0ZrW4dhhvCykaI+B5A4II5P7yFvt+H7wewoypGR67j6twdXLt0HROlaWTMMhcfHOS4gEEUKSoqUNcgjlwREKBOAksUCwVp4BtBdxTySeD2CXUTyFCROpP0wfT5RMtU8snnUOf0XEIKEt79ayHdgzQCP+YIpCDhx3x038C+SXobwVQqJbxKLiPaDBBERp9clFtoejvYPPoWD5/+Hqs7d3Hc3IKdj1Aou5LVhi78jo2g68KOixjJjWK8OoXJ6iSmJqYxPjbBD1pK5F2HNMzJw6DAlAE2RiJQAFscThNpO1X/Q3JDtURxJaAKZEzVPdVpoOkFUi3iqj9prYsnAdMHiDZFBmqmVAE56aFE4VTx+WyVVlSXnn3p5eT7MGfSCZEAAylYD0gag76Ehg2DnTv7AZSsJBJWUUh51Wr2Gzgp3vgqvieQoE+S77K9P3GAcFrSVc7oQTX8TFyHoVLdh7OgYbCANht8FkXoTho9mNiRnJJ+kka2fIRGl70T/LCFk9YBtnaeYntnDavbT9CNGnCzEZycBdMW/wI/JGf3LgwzghGMIOyMAmEBc5OzuPP+h1icuoGcU4FjFuGQuzrdWyAzShGZqfEwFnlB0NUq9Eg+pfjyVnLEDBJI/pQKKTQTIWpIEieRPT7vlYKE73JRpu9NI5BG4IeKQAoSfqhIv6Ofo6vhQq1RAIESZJWtssqH2UMfx9g+vo9vnvwGK1tfox0cws76cHI2up4PjyTRgyycuIS8M46JygLmJpYwMz6HifIEMjapGslsAMsjwmW3VAMCEEySKiSvAe5iDKUz2ZyJkmc1T0ADx1zhZIoUyZVGCHyfjZFcm3jHpGpKD3STtdG5Q8C5Cg0lak8GRj6JI5YECSoxV2pPg4UUpWhIwtAgYaiKQ0kGz3prZ2qVS2mqkZgvySshGvPsmfOdEteLpEmfR2V5hZP3wsTwFdbxSoueBXDJN/8YANQrBeP8hZPHZHDuvCyvRZvYaYAw7KgNrxFNPEpKzmqgoId+E5umhhHkSmWNLjW0LzNKugTAol+cdAesMkROzUHc5+FmMlvs+S0cNw7waOUudk9WcFTfQKd/Atg+LNeA6ZDSWpvlU+MgDzOYRuTRfSVG0R3BaHkO1eI05mcuY3byMgpumQGCY5S4OEH3Npo3IMlUmaOiQWfyaZD7oC5WgMzY6JcMEqSowsZrCXO0swblKUh4A+d1uoo0AmkEvvcIpCDhew/x2/4B52YQg43mVJe7CNq0ix7iRNPRoic+PKOBen8Dy1v/hq/u/zP2aqtw8zGyBReeF6DV8hEFLgqZcUxVL2Nu8joWJq9jsjSLjFNAzskzAcgPfOYGEw8/4KodqRxRC5/mGGimwZfUXTm5ktcAncBs7mTZonLC26UrfkqykJaJQ9i0DO1JSAZIUs9nKpU2a+P5BnFqltdgAvH0hCXrl57pJDwDEs4kq8osbdBeUB9xVjBnAA70YTkvl3sBSDit+qNlG/X2/JRAwuAk/Y4X4XdCZd/xs9/g23V+z6t8eZBwarp48L5k8i8UouGXjjsBZFIyS6opqf1hhpH8J8P8A+IRdwz5pW45PCBMI8XcWSBb9Fgc2WOiFvk4aW/jsPEUT9b+iN3Dp+j7dQREOzRagNtksACiFIVVGJELr9dDHBjIuVWYURZjlSn2V5mdusoKakV3AhkWNyA44cHi+4ASN+D7BxUgLHZnl9tNyPcnw3QVK5E6fkMwpZ3Zh0dSx/6cmYQ3eLjTVaURSCOQRuC7RiAFCd81gm/t+1+cBLA+P3sBJKkvqo6nDMRY6lTV+9gMTMltUmeBhoNJ17wXn2Dj+Ct8/eT/wZOtr+BFTeTyLvschJ6DyM/CjAuYHr+M96/8DHMTV1DOTqHgVHmAmGRPjZCmjCPuJtB2+eRkRI7Dps1urfS4JplUnoJQz1+qOkq9nroC1EoQznBIuEZxh4g6RMZG1FHQebwMBCsoIB5t4pHAv09Wn3VctHmZHGyJlwJKzxz/swZeukKvUcEwSXqpU+fFh/GlVvNsgnL2be9yIny2ffGKIXnu4u9yXN5UHJKINdlJGF4fSjg4MeCdPO8v7lJpoHDK8G+YQzO1h+cA2CSQnAbpGiUiIRUN6P4Vwjd66Psn2K2tYO9wFbsHq+h6J2h299Hs7yJ2eiCXxiByEISA65ChWwYIHAQ9E0E3RCk3ivmZ67g8fwuzU0souhW4tAxRLUnsICIFJBI4kK4H0ZKIGkl/t4xQiSJpkDBoTgo1SW4ap9qEcg/RwIr+lJxNelPHjdbzMtfGy5zjr9MifJ33vMl9T9eVRiCNwHeNQAoSvmsE39r3D508z99Eqq4Ln1bTXXTlXBtVCSvA4NY5DxlSIk7/ZnoAVfI6CNFDJz7Eo91f4w+P/wG7x4+YFpDPjTC9yG87sOMy7LiEq5dv4vaNTzFZWUDWKMNFEXFIZmkGVw95EJC7A1IhZC8Fy+AZAS72M/+Avk4nHTQyyL8jl1MyPaLOAZk0UWJhWmoYUdEmpNWgfAfUTAXTCaSzcN4rOV0gf6duynkzCRc9lF/mIfzWnkjphqURSETgItT6vGT0eee/pos9CyS0vx9JJ9MFKxLF2rtFuoD8L6IToY9afw/7R2vYWH+AZncPJ61t/grsLiInQJ+cmo0YuQLJomYR9AIYvoVuowsbWUyPL2Hp0h1cWbyBan4MWTPLdxsLWURRAUbswGIHZZqLysGMiF5EHUq6dZhA5HLT9WzjhCNzBiTInSJUfhICEoYGgm/yfnFR5zB5Ur8MLe/sel7nPReDxfQSSyOQRuDtjEAKEt7O4/IGtup5IEEezM8DCUkDVmIMsGyn4tjSUCDJjQYgkNBFM9zDNxv/jC+X/wH17g4cVwYA414O8AsouqIkcvPqh7h66SbK+Sm4xPuNsyw/SIZoND+gDcOIGhRRdY6qhmpuQDoIap9kWnoQIx4C5gIne7fKfmkX4qEFsHQKNO1HORnrCqiWKX0hSOD3XzyQ+AYOXLqKNAI/oQi8GCRous6Q1y8AQTt3x6bPcwfdoIZW+xBHR5to945xXN/GzvEqG7J14joix4Nv+bAcAhwGYj9kUeSg58OKMihkRlEtz2JuZgkz1VmU8lVxTY5ziIIcHLuArJuHabhc4HCMEZlN4FsRqa45NGfN9y1qd2pxAv4+aKzo/dUgQQ61gIQzXcc3cha8qU6Cfp4ku84v2sDzOJNvEgC96PPTv6cRSCPwXSOQgoTvGsG39v2v0knQN27N5Vf/5gE9Ev6mbnoow8FknBb1YJs+/LjNkqNbJ8v48sk/4fHO7xCaHbiug9CzEHUzyBqjuLbwM+TdUVxduMnmaBmrDAt5GJHD1TiSUGRQMqjlE62ADAtkkpcftxFV3ZIgQcklaudn/V6mJSgQcWZaUB7b1A0ZHjQNDoZypZpOdPrAyt/1ELLopKevNAJpBL5rBF4MEpJ3hsH1KhJDQkUyA8QGDTT3eYYgCLoIgy5q7QNsHjzGxsFj7DU30AqP0AnrgO3BsmjgIYJBhowh4JgZ5d2SwUi2imppgiWZ85kc/B4Q9F1k3BFUyuPIZiqo5GdRLc7DsbJyj4xMMYiUjH/Q8RSAoJJ/vn3Idkvfcug0IXet74ty9F2Pkd4f+v46970kwEhBwps4Guk60gj8UBFIQcIPFekf/HNeBBKkGkfZ+fC2fQYkyJ8Rm2QXRA/iCDSX4Edd2FS582vwog7uPv4dvlz9f9EIN2BlAgRBBDPIwkUFBXMCv/r0bzCSmcR4aRYFt8Lte2rdE0iwyOl0WFwTdRClVMTSgvRgVTQj5iTTA1Ytwwsmp3QHD2P9wBU+M78UYBhW6/QB0R9+vslZ8rDxmlQnIgUJP/gJnX7gjzICyUr36QRyMI/AiwyHfEX6d3j9xkbI81EyGEDyxnTfinh4udE/xH5jExvHy3iycxcHzQ304hocJ4Rh+Oz2bps0xJyHETrwuyZij4ocQKlQQWmkhF7bh9elTXBRLo+jkB/D3OQNXF38AJWRCdiGUCaJisQdARlyUoPPicRfiyVwY2E4tq1HtgUk6OXftoN9Ec3sZbbzu7z3ZdafLpNGII3A9xWBFCR8X5H9k6/3DEh45j6tQAI/y/TwsnD6dW9cqDlS/QroQaz0v/24CSPuYL++gaZXw6OnX+Px7hdoRXuAFcCxiWaUgROUcPPyp/j41p9jxB2Ha+TgkPeBkWFzIjOyYJsOjxqckvxUxSrFOJZxA04SlBoRz0moyr6Ks6gVJeRGeT5ByzcSRqDqv5I5PdVhSCKUV1H+eZ2K2p/8pEg3II3AOxOB5PWrxQZ0YV7dmZQfSQQ/IKlSSrNJHc0GmZ4YRoiAihlRDXVvhzuey5tfYet4GZ5fQxhT5u/DMmM4dB8KbCAgP5U8/G6MUqGM2alp2CaBAAe9no9Ws4NOO0B1ZA43rnyMK4vvoVoc5eKJ3DtJC4n4mSRsIAl/cmZqEHwyW+NGrQY/urDxtoKEd+a0STc0jUAagTcYgRQkvMFgvl2roodQIpE9S03lCj39UrmD8hNLL2+cMg6ipUKLNMOJcOujH9fhhUdYXrmLw/oedmprOOquoRMdoB/0UMyW4RhlFM1J/OVnf4e5ynvIWxWEgcltfdvMcHue5BEterhqg9QhPhGvYlZWkgSftcp5gJqGkgk1EF2AKnZaqUhAQrKxkEwyaPhZgwT+mAFQeB2QkA7gvV3nero1P8YIDNyNk3LFfOkNhQZO+7jQ8DDJJVNSr4ad7QiB1UMPdbTCfey3VnBYX8Pm7kOsbS+j32/yPY2AAKkYuWYB5cIExsuzWJiZx+zULEyLBpUFJGxvb2NlZQ0nRx32Wfjg1se4dvk9lm6OwwhxYLKsM/kq8P2X5JvpOxurnZZGoMFleYmq2mm6UUrL+TGe0+k+pRF41yKQgoR37Yi97va+Jkggj6CQMm8HiAwPEXrw4hN0vT3821f/gr3jbdR6B+gbJ/CMOnr9PnKZCgrOBKaLV/DXv/pPKNuzcDGCiBSMDKEYUcWNk30aPSB1EEXPZbMx9TAlkKAHkmVmWoEaBj80yCzfz32d00UQ9SN5+L4cSDjbLUjBweuefun70gi8agRIwICAAjugD9C/DAXr5FqABHkUBCBFVItojFTFZw8DIfWEsQcfbfh2GwEaCOIGNmuP8GT1LlrdY9Trh2g2G0yBdKwCKiOT+Pj257i68B4K1FXgiSy5F/S8Hp48eYx79+7B68f44PZH+NntnyPj5AUU+AZcO8/zCQOQwDevpHqRsBZpu7nYoQeXn5FfToHCq54z6fJpBNIIvNkIpCDhzcbz7V3b80ACP6VUZV49siQBFx+1kCr9TsQKIiH6CHCMjr+FX//+77F/soOGJwAhtHsI/AgZuwI3qmK2egN//cv/DSPONOyYaEY02EdjyhZTAsJAFEoch/THReKUgAEnBfwQHY4ccFJ/qoo4lB2XmYXhDoq6kfxb04wEeVDKIB2F4et5MwkpSHh7T+h0y37sETgLEoaDvoMRIxn/jUKYpISm/UtCKj5YCAPw/cV0DMS2Dw8d+GghRAvre4/waPUuuv0a6vU9NFsNmCZ5u2RQKkzgf/7l32BxeolpkbYpnghkvdLqnmB1/SG++fYLdDo1fHDnI3zy4edwzDwvE4cmslZJgQS6r1EFJAkSNIVzOGt16j41OKhpQeLHfn6n+5dG4F2IQAoS3oWj9FrbeDHdiPNnlSczhSeOEcX0oFUPMM65SfrPZJDA7B6XJhIIJHTQCkl//DF++8U/Yr+2g17QYoAAJ0AUmuyLUDAm8D999B9xY/ETZDDKw8rknkzcXfEYEJWhIdf4dEdANxEG2oHKA+FUKHQV7tRssu7pK6DAdKQEKFAyrs+ChIuDrLsPySVOA43XOkDpm9IIpBF4TgS40s5A/2yFQ/6t/UuYhMhGiBZ3F1ktjW5a3IiU6z8yIniBBz/swM0ZaHmHOGpswQsbaLdPsLq2gu2dA1Yuun71Q3x4+3OUnCobM3r9EIgduC51KLo4aa/jwZPf4On6H1EqFfHh7U8xM3EJHIASqgAAIABJREFUQWgiZ1aRMUi9LQffB0yT7nnKrdmwBoWPwQiVknWWW5TybUlISSTDo7spb+re8+L1SQFF11yoeEMvShqGM17DYsx5h3LYAUp2b08v+eLtSC+TNAJpBP5UEUhBwp8q8t/T50r7nW7i8tAZDCGf+TzW1uCqvUjx6QE67Twck7NyJA9bqupHdoTQoC5CA41gE2ubv8cfvvkX1FqHiEin3PYRWSGMKIOcMYbp0jX85ad/h+nSVcRhgfm+A5Bw1m2IkwDNz5UN5cfTwNNA1EKeSdafAQkKDMibZUV6GQ0UUpDwPZ156WrTCLzZCFwMEvQdYujzHCpJNBkTJnNG5cw+GB4GgsBHEHnI5Gx4aLFLc2z00O4e4/7Db/BoZR2V0Rl89vGfY2r0MgssUNGD7luBb8J2TJimh354iNWdX+Orh/+IWu0QlxZv4NL8dWScIsZKCyg4k7DiPBu0WYbL1Kc4IsqUeDXLjNWwUPMyiTTvcaI7+iYi/fz1adEHqSjRR2uQIIWdoTCE+Nu8XOfjvM980/v1JmKTriONQBoBiUAKEt66M+Fs1exVN1Bu7sNqU4KHn1gV8/3pgcrFIaL5kLypJNl6FsCIyOSMqD8xAsvnmYQQNRz1V/GHu/83llf/gG7QgukagB0iJG5wlEc1O4+bC5/hFzf/CgV7AlGQ5UE+qvRRJ0GAi5YJ1C6qIl+oX1plSUuWsknaMxW207HSDgnJh65ep/6b2uFEJJKDy2djrTorpz5GzzS86nFJl08jkEbgVSKgQcJpjWS1BnVNyn0hRkQCCHyHIKW2EEYccKFArlblFB/J/AKZqQXoIkIbhuGh4x3jjw++xrePljE2Notf/PzPUSlMsVlaQGILVhEAUYcMhGQiGR9h8+g3+OL+f8HG1irK5WmMVWfhWkXMTixhYeoGMtYIik4FlukiJss2lnomuqUCCQmf+0E9IxmcH2Ac4dScx0AlWn9wksL5rCpccqhcOj3PgoRnk39ldKn2M9kROf3MepWzJF02jUAage8zAilI+D6j+1rrPp20nk54hyt8fstZNLi1qRhX4E9RcvQ/taxoKC1kU8uEysCwEYvud2iE8Glo2eghiOvYbn6L//7b/xNHjVWEsQ/DNhBbEYIwhhOPYLr8Hj6//R9wfepjIMjBNIhqlJQEHD5QBk7HXPE/LVnK7XfVTRiAhOc9PMV77dzXgLGgKFXDhZ4HEhKuzoPByRQkvNZpnb4pjcArRmAAEqjTmXRA1A7rqtsotwjqeNI9hEwXRYWNuJLirSLSyNwZNQ32VKDZKqJOmkYfvbCBe4/u4v6jRxipjuPjj3+JidIcskYZQeggilw4dpF7FBHIRPIAT/f/O75c/i/Y2l2DYRRhGVn4PQOjpUlcX/oAk9VZzI5fQiFTgYkMzysQ0KBiiQlSUhKHZbkv6e/D7gKH6szN7E1X3GV9w/ufPFOGQ+GnD5cMj+vnjlCOpIMgM2H0c/J+Oex86A7EWfW5s8+wFCi84gWSLp5G4AeIQAoSfoAgv9pH0E1aPRQVZ198Ai7OjvUDlJdR870hDfPxTZt4sOohqc0/B3QeutGHCKMAYRjAsqxBS1l/XhSRkZoP3/QQGB34UQ3L27/Db/7t/0JkNkhOBEFEXQTqRtjIGlVcmfgY/+7T/x1jziVEvgvLdtUDhKp9SS8GXYCSfRYSsVb7kI0Vh2R51CdyA12LOhVajtA5jZhTkTslfarfflH35vTg8hlftlc7rOnSaQTSCLxSBIYg4ez1OSwyyHyVvsJjBRQIJMgX3zl014HEhEwadPYRU0cAHcDoIYy6eLK2jD/c+xowbfz857/E7MRlpgxZFs0WmLCMMmw7w52EbriHR1v/iK+W/yuO6weI4yzTKX0vhGPlUMlNYLQ0hbmpJcxPX8FocQqOnYcBl2ezbAYNBBhUEYQAjDZp1OBgUNc5ve86kdYJ9kVFJB3o5xWTzgo+nHKfV/LTvJ4YCEMBCLZN82R6lkyePD4NXwBwHAJC8tJGePSzSbMiCWW55EmQdhNe6ZJIF04j8INHIAUJP3jIn/eBUtXRKh66pcvPDWUGpm/aw/R2WH3Xy7ErcuBzwk8qQiw1OpD+1BUq+SwCCX5AIMGHZRnyHlPqXEP5QB++ETCPtxee4Ovl/4av7v1XOHkflm2i6/nwA6qzZZC3pnBr/lf4q4//D2TjcZhhBoY1mJIGzTrwY4+1Tk9vC88lDECCViESkMAvMlM7Fb6LDc1e3K1/XgdBf0hqmPZWXR7pxvykIjCcSTh7NZ+mtlBCeroQQEUWoi8KhZHr41TEiEhSldyZ6b5F5pA9+Yr72NhZw2+//C3q7RY++8UvcXnhOmzD5cHjOHIRBBk4TgGhGaIdbOLuyt/jmyf/DT2/hRgZOG5GmIyhCb8DZK0RjFVmcOPqHSzOXEfBIfGGHBu12cjBgcviEKwix0Uc1VnQezKwrElSMOXnVxlcvnjZhJmmtI0TCb56DqnOARWKAj+EbdsMEoZFKaKmRuj3+/zeTCYz2DZ5dqnbNhnMmSZoPTKcrbuxp49r2kn4SV3e6c6+IxFIQcJbdaA4LU/QbvSNVt9c9U1XV9n1gK+eQ5COA7V9qTsg/6I2sbiBko44/2DQEBoYFBCfNAh9HuqjKpsoHCmVDSPiOQQv9tCPPfTiBlreAb548E94sv5rOBl62Fro9n1W8jDiHEqZBXx4+S/xq1v/CzLRGOwwA5hkhqDVlhRIGMgrDQ9AFAcw1NC1mAvJw1NSAHmQnQYJ5yUPOkYvOrApSHhRhNK/pxH4U0bgpUCCviHQ7UXfDvgWJpRLAQlSeKEOQhD0uTBCIIG7CTGBBB97B1v44u6/YedgF9euXced9z9ApVhFgBAWMvB9G7BcBHGEw9ZT/HHlH/F05/eILFqnxZ1U0/bZUM2KMsjaZYzkR7Ewcw3zk1dRLcyg6I7CQRFG7CJjFGFQN4FMJSMCC6L4Npirolv8wBtmSN15MyBhCAIoPvSsGBahztxhlRR1SPtl2rxNlDTwPJuaA6FnByX4lmXz84Pu3ayYx6CADgsNfFugddC/qGN9HnhJQcKf8mpLPzuNwPkRSEHCW3VmyGBdUg9cb96QP0rVG5X+8w1ZSQEqXVOtMsGPRVqQWtksvWcgDGn2gG7udKM2YdFzyaDlyIgokGoSrS+iLVAGRfBQ9+o4ah+h6dVw3NnB8tPfodZ+DNvtM8eXughhaMNGEaOFJXx45d/hw8t/jmI0CYvcT41QgQR6egvlSPOikmwBBkika66qTbwvA4Wj80DC2YP37PDceUvI714TJAheS19pBNIIfM8RGNKN9Afp6ztxAeouQjK3VYsNfqVMGMPIY5Bg2yTV4yOM+zxTFZPzS/0Q3z78Gg+ffAsn4+DOrTu4dGkRuSxRhFxYRh79KMZe7Rir2w/xdPffUOs9helQkcVEn9oHZhtU6Mg5RZhxhmlFOaeKieoCLs28h/mxayjao4CRQcGp8npFHIKGmgUoCEVU3R759pfYMS3pqjmlLxH/Z5Nxfd9THWgqEgUEEtTHJkI7VI6WpJ+2jYmwBBKkPSOCF2qTWQGJnaW1VKqAGwEONncj6I3UkRjOKbzETqSLpBFII/Ani0AKEv5koT/vg4cgQc8XsEApU3BCpgQRFSgIpENgWvSElPY53Ywdm9QzaEDY4moPvU/u5frhKq1tAg1SQfLhOAZX2OhhaXNnQboOIdXQoi4avSOs7z7FysYq6p0a6t0THDfX4eQasNweDDOEadkwDBeuWcZ05T18eOWvsDT5CUqYhBnToODQWVQbC/GjSrejSRKQuMKq3SEDcfSwUbSkCzsJfwKQ8FadL+nGpBH48UZAc+aTSm3nIvTz8H4SR3A1POJuKc0puA4lux7LodL9k+4znX4L6zvL+Hb5a+ztb6NSKWNichSLl2YRRhFsO4t2t4/VjS1s7q2h4+8hsOrwI+pMWAwWqLNKQ9GRHyD0Y6Yrhb4BxyxianQBsxNXMToyg5HcJOZGl5BxSkxBIndmK6ZhZlKAE5rlYJeIZqqEJ1ReLvfFM92SIYySQsyg5fpMQYPWrEQiWChCZsCkii/dFy2JrecdaP/pZ9ui7aN7tRSpfPKd8OmZBFi2DUt74FDXmsfLZKjZtCzuMoS+dJNt20lBwo/3sk337EcWgRQkvCUHdKhcoTJnVaXxQw+eT8l4gEbzENXyJGynxA+mKOqi3T3EcWOPb/yTE7MwaTDOyvJMAoEGqvrsHuwyuKiWx5Fzi+j2fNQbDe4ejJRz6HsN9PpNjI6WkXWyrMIRxgGa7UMsr32Du/e+xMHRPgqlMoqlUfhxC1amhcP6Kv9MQIOk/YrZMdy4/Dk+uv43KDmLcMMyHMsFIlIZibgqxvSn4VNOHk7U3dDVqEhxVgelrbfkAKWbkUYgjcBbHAFlxqic4gfdvsHtlCr+EWg8imiVlBBTt1TonZQEe2j0D7G+vYz7T+5iY2MF3V4bE5MlGYa2TLTaXfSCEJmsi8p4CaYd4fBkD51eC27GgOPS4LQHP2ghDmUmzDZtnlMIyWfBKKCYGUe1OIfF2Zu4Mn8Hlfw0+zE4hgOLRSZU0k73YKIjxTYQmaQPAVNmhgUAMBNTus6aViV+8hbMiApFujWgluUZAQU92GASTDOiZ4ttmvCCPlzX4ecEectQR4SeD57nodXt8izCSHGE98cPfTg0qxGGaHSaaHfayGcLKI+UZflWB74fwDIdphhlszkUCkVknBz/LqmCpE+oN63c9BafqOmmpRF4pyKQBAmcr33xxRex5gYSd3BpaQmlUumd2ql3cWPPggS6ufZ6XdSbx+j0mzg82caTlQe4fv0mrl7+BLlcEbv7K9jauY9274RpSl4/QNatsjpHxi1wm7feOsaDhw9gmRauXLqOamUS9WYbW1vb2NzcQN9ro1TOodM5wS8+/znGK6P84OgHXWztrOLbB1/i+PgIo9VxXLt+G+MT84AVoBvsY3n1SxzW1lFvHqDb7bD830fv/wU+uPbXcOIpmEERjpGDbYl+uW6dD+hGwnbiFz/S+BmmJJi4nTA8kinL5108q9NtTiPwQ0VAO7afIzbAVe0Yvi/UGOlMEGVGS3cK/YiGmBvdA6zvr2Bj8wkOjna4gBJQp5Yq6LaFfL6AyalpzM8volDIY/dwCytry9jYXoNh+mh1jlAs0bIEEsSZmO/tERD7DoKei8jPoVKYxdToVXxw63NMjy0iY+VB1g6OQbx/EwE5R5suU5HMyILDwwDgDkVkxOz1YNiRAjrUMRaowGZtJPVK4ELNE7AlzfAGK4IUkYdur4OjowOsrD5Gp9fFrds3URzJI5t14Vg29vZ28XR9Fd1+F12vh8uXL2Fp6RpqxwcMgNbW1nByUuf79vTUNBbmF9Hv+9hY3+SZ8SAQZaODg0NUq+O49f4djI2O83yCiGpIQehVBrF/qLMp/Zw0AmkEJAIpSHhLzgRd5RH1DWnv+p6PRquG/cNt9MMGmu0jVKsTuLL4MWwnh8erX6Hr72NqqoR+r4cnq2uwzBFMT17CjSu30Oo3sLaxjJ2dDRSLFSxdvobR6hR3CuIwQBD00Pd7OD46Rr/Xx5Wly7DdkBP/k/o2VleXsb6+jomxafzsg89xee4mDMtFCB9R1MBO4wl6YQ2b24/xdO0ht5RvX/sVPrzx13CCSWSMCTj0oOPWuDgqszRekvdKjCmePVBogZSYhG+UgoS35NxMNyONwNsfgeeABLrvKIUeyrQH8qH8s5g5wgwRGX346CAMuwjCPrpeHce1PaZeer6PbD6HkWIZjuvAtMkgzUQ/7OKkeYStnTUegl5d/wbtYBt+cMI0UNum2S9LZJypwh9lYfgFhF4OGXsME+XLGKss4M57n2C0NA3HzMA2SEpUFOZIuCHwYsQ+4FgOLOXzwqb1ZszdBAE7WjqawAR5QjhD9ThalulEUokR1TofXa+L4+NDrK2toNVu4M4HNzE6WoVlmmh3W9ja3UKv18HM7Az6Xg+PVx7j1s1bCDzqbns4ODjA1MQ0CsUR7O7swYxN3Lj6Hrp9D67tot3pIfAjPHy4jJmpWSzOXUY+N8IgIQUHb/8VlW5hGoEUJLxF58BwMFlu+MTPJ2m5g+MD1BoHMG0P2/uPUa1O4drSL+C6Baw8/QptbwdT02WEgYfHK2uw4gLGJy7h+tIdtLs1LD+5i+PaPoqFMhYXrmFqbI5VKughYZo+vMBD7biHdquH+bk5mE4PW/tf4aTxFOtrq9jeOML8zA18eOfPMDd1FZaZg2Pb8OMG9utraPYOsLH9CGsb95jve/v65/jFrf8VBg0tB1USxoNDRS16mGmQoFsHjBjUs0zTi1KQ8BadlemmpBH4cUSA1XYCSqgV5ZGoRgODRLoJKQU2kwaZ+1xpb/VrOD7Zg+1YTN8sjowgk8nBID8Zg+hDNncZjtuH2NxeQxB2sbL+Rxy2luGFR4gMUn8DV/1F0cdC4Bvwe8TPz8A1RzE9dhXjlUu4ee1jjJfn4JpFVjsikQnXcODaGZiU8IcmJ+HceZWWgYAEtd3ieiwvFrCjgehEsUUrEok4hayEqKxUhFp+cp+7xT//+ccolUscCyoebe1sot1uYvHyAvr9Dr799h5u3Hgffa8Pr++h025jfmaB5V9Xnz5lWPPB7Y8QRQabZ3peiMALcf/+A5RHRrG0eA2lYiWlG/04Lql0L34iEUg7CW/JgR52EgLmyfJ4WRTB8/po92vohzXsHj5GNlvG3PSHcOwCNne/RS/cRnUsC9/rYW1tB65VwfjYJcxNX8fhyS72Dh7DDzpMP5qeWMJ4dZofHlHchR810Wx1cLTvo5Adxcz0DCyzhSfb/w0H9W+xt7OHbtPGzRu/xPWlX6CUnUQUOXAc4sv24fkNeGEL+7VVPF79HfYOnmJ24gp+9el/Qt65DDMYl2E84tkSSNCOzgokDChWrIqh2gspSHhLzsh0M9IIvMsROC3lyRV0luTUUsxDfxn2UGDpZUm6Y+4AxPDCLjy/LR2DoM/JMM1YRXT/VBKgtN5e0EKn12RgsXW4jMebv8dRfQNdv85AIWbgQd9pSJrAgoMocBETULCqKGQncHnmfcxOXsFYdQ6lDEmlUkfBhmNkYMYuDzcTWCBKEo9RiGIqAwVK6g2SmE52aElaVQ1Aa0lSQRf/P3vfASZZVab93lS5q3POPT05Z5KABEFZdA3r7v7/rq67Km5QWHV/dzEihnUxsIoCJiQqi5jFACKKgoQhTIDJPZ2rc1dVV7j5f77v3NtdPdODpMXp4ZZPO0NPhXvPrXvOeb/vDWRr7ReiTOT1HAu1ewd6sXLVciTL47AcE0W9gJHRFPRiAY3NdSgWcxgY7MfKlatQLBb5i5EaHEF5shzRWByTk9M8Nl0d3ezaREAhVyjAMR2kRkYRj5ShobYF8WiSdWlBJ2Ex31vBsb+cRiAACSfI1RYbZlqsyKmI7EhpxqfgGgr9odb3OA70PYZYrAINtWuhqnFMZY9gaGwXpjPDvHJQqmciVo+25tUMFsYmUpC1NAwzi0LeQW1FO2qrGmG7NhTFgG5NY2IyjYHeIlYt24pkWRK2M4qdB+5A/+jDKMzoKI92YOOa89BUsxqKlIRra5AVL6xNIZtUEzl9GPt6f489ex9ELFyOM7a+HnWVa6A59Vz9ItoU5STIqghqO5pK5DmviiuxAEjwl/vAefQE+bIGhxGMwAk/Aj4gmK2veyCBaDdszzOb5M7BX46gIVEH13VMqFS8dwx2kCOVg+lYwgKUm5+CDkn/TQYPpmNAUYjCYyBnjGE83YueoT3oTR1CemYMppsDFANQLUiqy+/p2BJMnehEYYSkCkTVSlRXNKO1eSnaGpagPFIDzQ4jppVDdcNwHBWqE2aNgghf886LDo6BAlVaCLoI+hSHtNH5EHYoTZmXbJ7/Wawt2SjaBRQKORzuPYTqmgrEEiEuAhFwGp8YYwBhWeQCZaGyqhIdHR2A7cJyHKaiTk5Mcf4ladZaGttQkazm8TF0B8OpEZG27KooL6tEebwKITXKv/MtUAM9wgl/IwUH+DIfgQAknCBfAAYJkkgE9UECeUuTTanlFGC6U9jfuwOyHEF70zZoWgyj0/sxmNqJTH4EZKJBIT0hhdq665CZtjA+mUJlDaCbM8hO66ir7EB9bQtURUY8rmCmmELfwAhcoxrLl2yGFoogV+zFwztvRF/qAciugtb69diy9kJUJbrhOmUcLARoME0KJCLHDR2GPYYDfffjsV2/guRGcNqW16GtcSvCqOfWt1k0uNLFIIH4uUfpDThAyG/98+I3p0mYb38ewIQT5OsaHEYwAif4CMxZffKO2gv3mt0vz/r5iw13KfOINsg0XxGFU9XIEnquSs85Yiy2FVZDVMQhoKCw66gFCwXobgYT6SEMThzBQOoQRib7kDMn4Sh5uEoBFsitjsTGCkyTQEgEqhNDSE2iLFaD+qo21CQakVRr0FLbhYpEHSQnBMUhd6Aw4KpwLTEXisA1LzzOD5DzKFXiAol4NiFrFknUBBIk6iZIDkwKybQKeHrvHlTXViAaDyMa0ZgelRpNoX/oCFtk07lVlCfR0d4ByySNhoVUKoWZmRzrJuJR0sI1o76mgYtbuUIRB/YfZkBTV9uIhppGRENk+aoJ4FAiWJ6jfT23NOkT/AsYHF4wAifFCAQg4QS5jH4ngSZj6goIByCFrehMOw8TUzjYtwOKEkNrwxYGCz0DT6Bg9aOiOsRgYmw0DcsIIx6th+QmkMlOIJrQkc9PIz/jsragpbETIU1DKGRjbPoI+vtSaG/agtrKThbj5fV+PLzrJgyM/IE78y31a7F9w4Uoj3QCbpJDgqj65dgyFFWCJBNIGMGBgd/iyT33AU4YW9dfhI6mrSxcps6AzV7aLiTyH5TJAtULgOP1VixiPkiYTd30VvM5kOBnkZ4gFyw4jGAEghE4QUfAJ+6XAAXPUlpU4EXQgMyVFS+wsbQ6z7t/ym2x2HaUPIR8lyJBlfET7F0xr9FGnTbevAU3YUh5FjEXnQxGpwZxZHgfBkb2YypPBhSTsDADqAbUkMQ5A3AoY4BoRWEGAxGlHAm1GuVaA9rqu9FS34Wq8kbEKIBNigGO5mkOZm2LZqlGopcgKFV+zozwcvLEzTJ1q0mbIexTqQtiWAU8ufsJtHe2IBaP8LxOGQgDQ/3IzqTR1NTAdKPR8RSam5tZK+daLvL5IirLqxAKRTA+MQlV1tDduYwF2hNTUxjoG2ZqUXt7F+oqGxBSIoI25YGE2R7PLEILQMIJekMFh/UyHoEAJJwgF59b3syNNUW7mFvfVFGntrCBojmJPYceQEVFPeqq18A0ZRzufQxKJI2mlnLoegGjY9Nsr5fN2OhoW8laBN0aw+hYCmZBRmfbGrQ2L2H+v2FkkBo7jPHRSSzp2Ibayja4koKCmcKTe7+HgZFHWaxWV9WJ7ZtehYpIO4AySHYEjhOGjBC3jGVZh+6M4ODA/diz937Ibhyb1r4GbQ0bobnlkBxy9vAqV7IEl368upYIDvUs8Mh9YzbUx+skeBq90orYCXK5gsMIRiAYgRN2BHyQIELD/B+aX7kYQwLg2W6AHz7mUXh8r2UWB3s0Hu93XMDgWUokEBM1iTbixKAU6dAiiMyWTBhOHo5kQHdnMDI1gEO9u3B4aA8yhRSg5WFLM5CIfkRaAuq2GjYUiag+MajUWbBiCLsVqIjUoaVpCbpal6O+vB2KHOdCjIIIZM8FSXidelQpgipEneK52Z9APf0F50PMgQSbII2tM0h4et8edHa1IxIPMYhgd6PhAbiOjWXd3SgUZnCgZz8S8QSHyxG7KaRFuENAYWmDQ8NwbBddncuYajQ0lEI+W0QoFGUb9US0HCqtGRQad1Qn4YT9GgUHFoxAMAKzFqjUOeQSy6OPPipqLZJwZAhyEl7cb8lspfyot+VFxxFUI8kT+DqOsKozrBkYVgZ7j+xAWaIK9bVrICGEvsHdsOVx1NUnYFk6xsbTcO0YigWgq2slTJOEd5Psd23pGtqbl6Ohvo0nad2gReAgcrk82lvWoLqiCZBUFIwx7Nr/C6TGdyKbn+LP27rhbNQlOyFLcciIwTZDUJW4R4stomAO42Dv7/DUgYcQC1dj69qL0VyzmgGFIpHtH3VHqOLmgQQu5M1ZnPLCO0s3EgDJ8+ubpd76bfMX92oE7xaMQDACJ98ILNBJ4HRhry/JqfMeOPA22HN+oUePxnzC47x/PYb9KLj+NGdTsccmkEAWqTMjnObcM/Q00rkUbCWHvDEORy4ykCCNgmUJzQM5z3E2gh1ByI2jLFyFlsYOtDQuQVNVF6Ih0U0QSc0hSJzSTHMsOSLRHCvzZp10Y7PSCy9ETSQqk8bNEy6Ttatd5G7B/kP70NnZBi1C9q7CMGN0dASWbaGluZEzewaGBhGLRXnTwKFtHNBZxR2Z8bFxylJGR0cXg4QjR/rZslVVw2hpbkUskmRrV3rObGHoqKEO9Akn350YnNHiHwG/kxCAhJfoWh4PJNDHM0iAQyZAnFSpGwZyhTRmcpMoWln0De1HOBxHU8NaVFXVYXK6l1OPFY3cOCQU8yZcJ4pkshYdrUu4SkUORKnUCAo5F/W17aiubGB3jGxuCkPDh1GWSKK+vh2aFoULBbaTw6HeRzAyfQDDYz3I5fNYs3IdlnauRjJcCxch2Ba5clRw8iblN0xOH8HT+3+P0dEetDevwuZVF6Iy3gbXUpmDSkJAWqBo4WLyrt/hLxnzWQc/rs4FIOEl+joGHxOMwEk6AkdpEoiP70cpcI2CFb/i3Dm4xd/xcz9zgTE5ChEcDRD4JWITToUekYRMjm6UsqAjU5hAarofE+lBTOdH0J/aj0x+HI6bh6I5TPERKcf0egpeox8FIS2GeLgC9bWtaGnsRlvDUsRC5WyVqkkJ1jOw+xE0QQFVPGGzLMLMaLpgENRsAAAgAElEQVTlaIXZjIQ5gKBbRaQzUxgaGkRqbBB1DXWIxsKIl0WhKBLS6TRyuRnOhTBNA7Zjo6K8grsI1E3IzsxAYsAlcx2oqrIarc3t7HS0f98hrFi5ikFPIpbktGUSU/vPD9yNTtLbLjitk24EApDwEl/SZwIJvg0q7ZHJJ7ug5zGdnkA6O842e+nMOFxXQ111FxqbWmEjh8HhfRibGOCFKRKOo7KiEUu7VvGCRWE85LiRzs7A1F0kolWIRcuJ/YN8IYupqTE0NNQjFknApMWJCbgGUmM9mM4P4WD/Hhzu24v6hlqsW70O7XWd0OQobCkEyYlhOpdB0chiOHUQT+97FK5ZxJZ1Z2FN9ysRVWtYXKdAhmUavPGnxFJ2N/J0CVTRomWV9AgcHMTrbAASXuKvZPBxwQichCNQChLEBv7Yvf+x6cwLwQMxOAskOTNVUgSVialLJMvzTCYJTQNRd8hFyKFMGrcAw82haGbQnzqEw317kBrvxUxhEopKO3qKKBaCYkWS2FKUEowLeYvBQnVVEzpal6Opph1N5R1IaNWcQyOTXSoicO0QU5Cos0BdWxZZc1ilT4mi+ZbeX3StC3oOk9Pj7GJEycv0uZFoGA2NdUgmy5AvFJAaGUEmm0U0GkVjUxMa6xugEi3VKGB4eBjp6TTrDmqqa9FQ14CwGkU2n8PI8Cg6OrvgOrQGqNA0KhaJ6lBp2vJJ+MULTikYgZNqBAKQ8Ce8nMe6OrhcsaGNMk+qcDj503YKbJ3HYTxU9SJNgKRCli24UhG2W4AMm9vUli0zV5RcK9g/m820SRegsX+1wosIbdwtGHoB8USMR8AimpNn6Tedm0DRmmbP7117H8ZkZhSNDTVYsqQLDQ1NUJUI0lN59PT0IZ3OYGZmGsVCBs31Tdi27pXoqN0MxYnBMT2dgU2tdEmUtcjdiGhHdBoeSCCgoLB4OQAJf8KvY/DRwQicRCPgU45KTsmzmV54wy+eL9LgfWEC/dUHBwuBhLn3np3LHbI3NTl9npoVZCjhAwWXHI1I5wALeXsKQxM93B0+MrgP4+lhmHYGoQgQiamQyYKVOrW6DsuSYFkutFAMqhxFQ2ULlrSvQnvDMiRC1VDdGKIK6b/CsEyFO7jRGM3rAsTMb3oI3QR7MVEeQjHP4myyPSVgQsfrdx4YZrnC7lRTwrMhaCTOVsiZyTKgmzo0NYSQRqJrMD2J1htV1Zj+pEgKFFljYEDdcboEAUg4iW6z4FRO+hEIQMKf8BILsbL4mW2/+vxRXpOIfmRwN8B2XGhKBJYrWruGSfZ8EjSN2tS0EFnQJA2uS5OyAmpy22TlB83jgioe7Z8YoVS3p9eJxcJ2yL9bnm2RG7bO7hzkxrG351HsPfQ4ZnITiJeFUF1dAVVVkM3NYDQ1CctUURarRFtTG5Z3rUJ73Wok1Va4ZggwJagECjhMjYpxVNKiHy/Wx7fsK63TOSVj4TXw/UqeEA0Gj2AEghEIRuB5jACHBgjhMu9oZx8l4mb+vc/Pocr3fJDA9qgLTEMCJMi0q56dX5luRIDDE0A7jgXLERQk6hqYdhZTxVEMjR9GT/8ejIwfQbowDsPOcAAbMYckRUYoGoFl01qgoFCwEJKiqC6r545CVawRVfFmtNR0ozLWCMWNwnY1qLIINGNRNXvl+QdN5++fgzDLoAdbotKKQ8UiPmohqJZlyuohswmFj53cmIgapdHGX6K1g5ySSCwtwupI72ZZNsKhCAMcTQvxeuQLqzlfQhbC8dLHbLDmQoP7PC518JJgBIIReHFGIAAJL844Pq93KQUJYqIWgjr2/2G3DFpQCCSYzC/V1DL2yCb7Op6ciabDE65wRVJlFQ4lbbJ/Ni0qBAY0WFTR5zYvvb/nouQAqqrypM8iNxUwbUME8nCVn0R30xhJH8LTPTvQ07sbueI4tAjpmy3ucDgWBeWUo6F6CdYs3YjOxhVIqHWIuDVQ7CiDBO4OsPUprThCsMxug/wjfI58J28+8AVBgliAuSsSPIIRCEYgGIFjRsDf9D/DHMFPKSEUzQKFOTckmpOeGSRQEeN4pCTheiRzFYQ6Cp5hg+LRkhxhUEodBarCuwqlMJO7UBpD6UPoH9uP/uEDSI33YKY4yfNsJBmBFg3Bsk0UdIMr9I4pQ7Y0xNUKxORKVEYa0V6/Eq0Ny1CbbOW8BU2hTgIVfohaJMaGA8w4LI50Dy4UmvdJT0DghTb/Ch25OFbqftDrqHtNrne6bkHRNGgq5dyI8DlaoxRaf6hLYFkMEsjshETY1Am3TbKFlSHz36lTLTHooeeXgoQgJyG4nYMROHFHIAAJf4JrU6pLoAsgJmOvwsLrmBeqJhFH1eTkT5e8sVEGlaoyxFtlIZ5I0hEVK4udhPh3VK2n1/JOnICAl7rAuQZUIbLg2rRpV2FatqA2STY7XQiQ4MCGwX7e04Uh7Ot7DLueegDZwjDUkAFJ0zngTVGiUJ1atDduwNqlp6CluhsRVCHiVrE7B3TANkzIYRWS6vW9aZ2aZ01+PJAgLowIAWLYw+FDwSMYgWAEghE4dgSeASQstKfn8Er/NSX6BR8kzIqZvQmLCxSeeTPjCHq97+s/J3qmud2yPMrOrEWqN/fZtLmW4FJiPW2aNTJzsGC4WYzNHEH/6H70DD6F/tQBZIojkMIGwnEVWlSDJdnIF2YQDodhm4BZcBFyYohJFaiMNKGtbgW6mlajrX45Igo5IEVgWrRpV2dF2WJjXpocR2jAox4RSGDbVJG9IFKoqRBFK40Kw7S5mBQJa6ITPJtSLUAIgQamlLIBhwNVUblIxTM3adCIaiRaE7Puff41fCadXvBND0YgGIE/7QgEIOElHv+j26rC+nSu0iOqPLbwuOZUTAOWQwAgAssMQ1OJ60qdBMH9ZPs7D1TwguASaKCJ2oBtU/dBg20ROJCgqPQvNPETqCBhGy1WAiQ4sOBIVNlyYJF9H9Gc5Dxy5hh6Urvw5O7fIFsYhGlPwVWKkFQH8Wg1wlIzljRvxfL2raiKtSDklEGzy6AhChhEjTIhhwi4iG68yEnw+EVeqJpohXsr+WwnwYcIcwvwidVJ8CqOc66KHpQ53hfqWCvFY38zu2yWvMlzpVg9gzPL8T/Q+7w5QDb/LI7+/dGfsaDVy1Hn4G/EfOvJPzZOz/W8X+IbOfi4E2wEngdIYFXvXBdBnNBCnYQ59yPfXMJPORYuSfO/q6Ql4I4tV9vF5ploO14bgWOSHY/1REWgop3lru10PsXUo96hfRjN9MFwp5EpTkCh7q1G6cg6d195HjTpR4VqRribUJ1oRmvtMnS3r0VdeTvioWoONZMoS8E7RkEz5W07nzaJly3LQChEomLRmfb/nWlWjCcI4MisYqB/VFTqPIh8CM5j8Cmj3hrGoXNc+HKhEl9KUeBYtKbRWiYU1L7Ft/8F+t+3PvWvaemfpV/fYK45wW7m4HBOoBE4BiTs2LHD9ZF9kJPw0lypUuAgAIPgjIq2ts2tX3KtsG0SK3v0IprUOVWTFh9R4SI6EYMEntwt9stWVJUnemELTrQjP2CInkee2gRIhB6BuLK0CBGViTy+LSmPGWsYB4cewaM774Zhj8NyssKtw1FQQw4boTYsa9uOJU0bENdqWUSn2BoLpGF7+Qe8jorKm083Ou6Omrm93vGWdBHElXhpJnMftPEnLsSR9TYWhLVcSyx6luzyuqp5GUy83aBCnS2unyJLXIkjwThIPE6Lp1ebZJkGXzPSkPjX0WUeMm1CaIMhNCRzeg0/V4M+R1QLAdMiyoAAXOIeFtoTOhAmsdHiLsvMGVY14as++72hzhR9PlPSqCNF70G0AwuaSoJGB3BkLwhJcLvpM+j39D0iGgR/FHOU/Y2XL/yk9xQprwIp0iiJaiU9/Aqkr4/hYyKHFo9+99LchcGnLO4ROB7APc5ZzeJcv6OwAPBlPcIzAODZf1roOaK6zvesT/UpyWSgujonN0sWTKcIF6QD05HT0xhPD2F6ZhjpYgqDI/sxMTMIw8nCknWACz2iASCTQJiKRDQH2RrKwjVoql6C9qZV6Gpeh6hWBU2KczeZ7mmRUUA2pKSdcFhgTR1ounXpT9FV4BlF0Fpd0Zl22ZluzimW5xFv7hL3qHff07lSEYjE20Q9omNTFO5a873OIMHPqHj+6colAc0lF/fo61f63yKBWiRRe9dq3iU76vod9VbPDGJemjVpcd+bwdEv5hEIQMIJefVKZyl/w1Vagf0jC+ICxWTBteWt65yIjXk/4nc8gVK6s6cScGDClEhY14edR+7Djp0/gxyaYfoTbfKsQhRNdatRHmnHsvbN6GxYg4hSwQ5K8qzYb4HBfU5z6nNc+F+ka0n2sz5AWGiBoI0zuXhQOBAMBa4iwVSJ9GVDsR2oLOATTk7sm+4QEBPnYhgEEsJwKfTIE3GD/p0dRGgTTtdEcH3ngQSJMixEYqygplEnyPLE6MSFdtitJKR5m3W/Kuhxu8hlRBTzxPtSSipTBmhDrghXE+4wkcMVFxVldjyhc1UVASDINYW9znnDT85aLCHhjpSmhUUSq0Q8ZMG9Fl83sdGSZDpvEkXSRiXEAnsGM3xMXv1SpgokifDpO6oIh5gFQFpAT3iRvujB28zOiQsPxXOarI56i4U6el7lgKVXjijqUHmG+f90f4icBaJ9GnaWA9eGxomCtAsj00eQzo/AUSyhu2Y7aSoCia6xqetQHJFfUxFvRlfrRjRUdKGhsgtxrRISWaVymJkGyRHFA4k61GS7KhlUYpjtMAMhwA0BtrhP6T6XNSoglWyyPSXZ3EmLOYKAAI8a07V8kCUoW8I5yh9Tz+r6eXwHfSwzNzUcCxDEsfhrm99BKPkw71jmi7q9eeg5gYRAJ/c8LmHwkkU0AgFIWEQX6zkdaulE59F6BL9fVJV5up4t+JaABN44ynAkCwbSGM0dwJMHf4Wde++BFtHZlYOs9hyjCh3Nm1AZa0Nn0zq01S6DJpVxtcrbD79Uhf/nNCzP5skEEmZF5N5KNCuuowwLh4TkJnuCu7oMik6yw7TRtiGZJlTi51JyqreQkwsIbcCpcmdT9wYhmDaFpFJ3QWKBo+LaiGi0iAO2ZTAFTOhNvGtFm3yq91kicEmI0MUG2zS9CqDkQlU9UaBHgxaGLpKo6tH7WQ4kjToaLlcHhZ860ddMfk/qOjH/WFIQCpFmxYSq2ELkaJMAkdZ+Ey47bjmQFLI3VGE7IlRJUTxHF+Fmy1VJ/r5JJv8IkBAW1Up6jkPj6VnfyiRuFOdCICUACc/m2xo8Z3GOgAD8/sP/O/P72bDChIMCsnoKo9MH0T+6F72p/ZicGYNJ9yq52slkc21CVg24MOHaEiQ7DLMYRkSuQ1vDCnS3rmPnIxIzh5Q4wmqC05lpPlC5IEEZNnRTe0YZXFSgQLYw4NCfClzqQKtUFPA6gWL18NaS2TPgbvR8WOWBBE/f4c9l/iueL81ofidhbgxL6wm+a5NY5BZ+HNs78o7+GUHCUQtrYKaxOG+/4Kif9QgEIOFZD9Uie+ICIGE+39bT7c0WdrzFye8kSCYMTGNg6mns2PsL7D/yO4RjJiTFhWtHoLi1WN55CqoSHWipXYGG8g5oiEOi1rbXWX6J2EEv+oVZSDdSChJE25qoWwrsogyLaDcRqpa70KjNzhV/yp6g59nQyN2EUiEIPGgh5gqTla3pUlIEifzIUlCGRHoU2tW7DjtP+ZQhpj9xhd/fQDtCHClLnIZKG3eiMtFGnlxQOHeCNvW+1yxTr8WiTvQncikhwTp3/73X0DlR90KIDcUPp37rM4jFqKJPp6LxOZMmxrIL7IxFIEFVwzAMEcQkkWDe6yPQRn9WbM4bEUYYokrpLa7sn26JhHHa6BBIIOAickBIc3NsNTfoJLzoX/ngDV/yERDzAW+3PVodFSfEvU60HbofDLgSBbBNYTI3gKHJwzgyfAgjE0OYzk7AlQ0omgmJfmQDhqGLTi6iMAoaKuKNqEq0oaVhORLhKlTEG1Bf2YKQloQqhbgTyl1Opj6JkoTgDFKLkFoUovsoOglEp6QWo185n+sIiKETQXKz+GF2PP3niQJEaeXo+YOEUmBQehzHBwQLXd5jQcL8Zx1ryzpbVfOeWJLa/ZJ/f4IPDEbgpRmBACS8NOP80n/KUUwd0UXw265edbq0e8wdBOFsxCQUyYTuTKN3/An8Yfdd6Es9jnCUdqPUK48gJDdgzbIzUJ3oQkPFEtSUtUBDDDJzWQX9lD/thXTsX/pRO+YTubLnictnuwtUWWOmgMQCQhJj69RhgEuNesimCcMk8beLkKYgpHH2NWsBZFWDZalwiD4kuyjoBaYZxcMh2JbJIr9oNOzxeqmCT6F61EFwkMvloGoq4hyUJK4nHYZjS0x/0kKqoCjRJps6BAQq+FoIdxH/UiisHxAdBF+ASSduGhYL2RU1xJ0MYkzR8aiqCcMw4BgK04oU1d/Q0/eEaFAyFJm6I+SQIqhaQnPgO1LRDkRUPWmTQU5dti083PlzvCMj2oWoaFJXggBC0Mo/AW6B4BD+V0ZgztXO3ywTSKAfpvbx/GmLvATVgOlmoLtp9I4cxKHevTgycAAFMw1XKUDSigwWTDPP+rJEohyWIcM2QnD1MsS0WiiIo766HSu7N6GlrhsxtZypR9TRc6lwQNonf4fPRQW6+UlfwH9wZsOcPWyJk6w3qQiA4K0xszSf0oETWrk5CtLz1yQcezlKMy+e28VagIg0+wZzIEHMZ7PnN+8jhB4seAQjcLKOQAASTtYrOwsSvOqz1x6eN20ToZxNsQX3iDnq9KdkwZZ06M4UDg8/hgd3/QSjU09Di1AL3IXkRBFTW7F+5VmoSXShOtmG6ngjNCnGnQQfJNDbs0vTIn3weJS4T/kiPQGAXPYBJ7qRrKrQVYnb8mHa4JoGdMNgkBCNhFj4S7azFG1KY0IJqq6kkQ4Y+WIeKi3s0Qhcx+JNuaYp7Fuu0gaaNuG2w2F6uqHzVSTHKhpX4XMucbiev/4aps4bBQIC3CnwSAHUQWCbQt6AS4CqMP+fugH8OSBBs8N6BFBKqkpcJAmaQoBIpIBbOrmikO85CROLTEUy6DWWi2SyCjI5n1DWxiwY9QSQvMYSSDBmNQmUIMvminycvr+VL9ov5TOLL0/QPVikN1Fw2McZgWM3tr4dNodcSgrfx6ZjAIoB08nBlnJIjffiUN8+9PQ/jUx+BDZm4Ko5KGGiIFmQZYt1CpxdYIRg5GIIy9WIhWsYJJD7EVFDST/mSmEoNGMRyKcOIfud+kJrX5AsaIPUcZz3OJp14/8jt5E9+uqcMkncw/x/c92E+Z2E57JQPBdQ8Cze9xik4HdsxUmKQtfxuhQBSAhu8ZN7BAKQcLJe3z8CEuY0XcSXn7MlZfktORshB92ewP6BR/Hgrrswk++DrOowbQshuQJlkQ5sWv1KVCc7UR5tRHmkDiEGCcLqjyZW2tgKt53F9/ABwuza54tryeLPExsqVGIzSbgMFMgVypUQYYcjscg4XK034TomiwSJPpOZyUENJ6CFowBRfdilymV+MLH0abhIu1AsFqGForyJpudQainrDwyDLXJFBZ5Ejw53G4SaUaxopI2gpAsGAKwtICGiC4cCj0hwTSF6pINQFRS9VFQOP7KFBoK6EAQW6Hw0jXzfc1AkF6auQFNCMIwZ7Nu3C3ue2o2+gWEGPf/wD+9EXX0dtNk1kw5GJK2KB3UtiApFpysqmH6XiY2TSKPhkm7B4nPlcyrhqwUgYfHdQ8ERP9MIzG1ES2ktbCHKwmbRibOYkmRDUmmeMLmbMJkeRGqyF0cGnsJkZhBFaxqZQgpQi4jG6dkFuKQjksIwCiEY+TAcM4SwWo6m2iVYtmQjB68lw/VIKNUcuKnA0yzZRKMk4wV/cyyok0T/e1YggXfV9CMAf+nm2tfE+ZSmFwYSfMcicVSl+g7xm/nUpqOvxFwCdcm/zFuq5jQjs/kSs0+lKzQ/iTv4rgcjcLKOQAASTtYr+wwgYW4uJDoKOcx4IWVMR7VgukUYUhoz1gj29T6EHbvvgeVOwHILsEwH0VAVapLLsXXd+agp60BMrUZELYdKDhpkm8eLyskBEmadd0oEzEQHIDcSx3KgqRHMZPN4urefOwpdrQ2oSiZY1EsgicaB3IE4ywJAIV9AKFyGvG6iYBgYHhnG2OgIHNPkoKK6mhq0tLQgHo8zKBA+5aJVr5sEEMha0EV6eho9hw9hbGwUlRVVTG+SFQ3LV65AdXU1ZEWFrhd5Ix4NhxkcmKbB+geFdvKEAliDAOiGiZ7DfThypA+yEkJVVS20cBgdHR1MLYpGCLzQBdVgGRby+TTu+O5t+O737sD4RBbVNQ346vXXo629jUERjxlzl70gJ8KhZLEomdwVsUyiGUVYZM1gyqM1sA0juSOxexPpIOaqgAFIOFknqpfreS0MEvwNLtmOsobIBYdhEhWUgtcUmQwlsiiYUxhP9yOdG8FUdhiHB57C2FQvbHUGckiHK+e4gBAOJaDIUbimBlNX4VphlMeb0N64Ch1Nq9HRuBqSG0VIKoOKiHCm426CH4XGW3Dh1jbv4dOH5n45n1pKi4DXUWBtVkm9YFb0XLqRfxYV/9mP8gDIbAHCAwrHAIPjF6gW0jOLt6NO+tFnevR3dA4kLM4S2Mv1ngvO+/mMQAASns+oLYbXzIIEwREXU76nRZjVJ5CXN+lkqT/tbexlG6Y7AwOTmC4OYM/hB/DkvvuhaDkYZp4FqslIExqrVmHb+gtQm+xACEloUoQrUj7diKw8qaJNWRuL8eF3Ekq9+ul35C5EvOFMJo1HHngAw4NDeGrfYTy6Zz9Wr1uHt/zlm7B21VIWFCtaCLLkwLF0mKaOaCQCQzcwnBrDD3/yc/QODOLxJx7D4UOH+AqRNqG5qREXXXQRzjvvPKxes4Y7CZ68ESY5G1k2nn5qN26//du4795fY3xsDIqsskuSJKs4/cxX4IJXXYjTX/EKruzT8VI2BoEDyywy/YkepH8guhBZoQ4ODuOWW2/HD3/4M05pbWlp48/+8Ic/iFBYhqbQ5t6Ca2n8+b29B3DzzTfgrp/fhXAkhlNPOwuf+vR/cneDzlc8FMFr9rtUrHUhXhRRuETeB1UaOauB8hc4ZIloFkSLEv1/ARSOXYYDwLAY76jgmOePwNGVapFUPKuBos4fzaha2DPoobnHgay6cKQCHORhOTm2Ss3oE+gbPYTDfTsxOtUDW81AovnayonsFi0MVY6wW1Ex58LIyyiLNqChqhtdbWtRX9mJsmgdEqFyaLIACsL2wHfC8/JZjrK2FhoDvyBQSiPyz9TPoBAdhfmbb3rv0hyK5wASWLs0v5Mg1jgfuMxlMRzvW3c0SPCPTZzSfGrRgl0H740DkBDc1yf7CBwXJNCJEy2hs7MTyWTyZB+Hk+/8SkCCaPPSZr0UJNAiJdwqTKK9UpIzFYtlk5M+i+44JvO9eOrwH7D30MOQtTxsx0B+xkRFvA3t9ZuwdfW5qEq2QUVcdBEIJDDFxBMus6e/t5AsshE+OlCNqDsEDogGtHPnTtz+7W/jwfvvh1EsIG9YmNJlXHDBRfjXd78Tm9evEptbzj2g0CKDW/gkKB7o7cM3b7gRP/jxXRifSqOppQmbN29BR3sbUkMDeOThh5HJZnHmmWfhX979bpSVJVFeUcmbaPr8Rx55CLfdcgv6+3qxdcsW1FRVcTaCYRq4977fYPeefejo7MI7Lnknzjv/fL53ZaIr0CbdEcFopHcgJyNKhk1nMvjl3ffga9+4CQ8++BhCoSjqG5qxbds2XHvdtYhEaBNQ4E6IbaiwLRs//tGduP6r1+GJJ3cinkhgyZKlWLFiNWRVgSwJOhOHMYHCmIQFKjm1kCOS+D6ovBnS9QIikSi2bD4V27dvR3VNOZLJOKLR6Kx4eZF9bYLDDUbgWY7AfF69T5cRf4r8EnI+I8tgEWwmMkkEkCZ9j06JCnxfGU4BWWOaOwoHB5/A4OjTyBSGYEt52NBJ3sAdSBGmpsG1Q2wy4Zhh1ip0Nq9CS0M32mqXIKTFoCIEjTJgvP0y58GwlbEo+LBLG6dGi4o65S8IaiFppLzNPodDeoGgVDjwk5m9QDOx8T4+SFjI5tSn/ZAjk/gYYc4gyeTCJBIPRPaECGrkQDevWzk/D2F+3iMbrpFDne0wBZOKW9xl5dwXofsSmTIi+NGn6gpHqOARjMDJPQIBSDhZr68nxmLPbTG9zfIoBeuVgrgESDAoyJMcb8gRh6z03EkU3VEMTDyNJ/b9DkcGd0EL6QhpKnJZG1XlnVjSvB2blp6NZLyRLfdU5rX6C4k/dYoFb46/uXgG289K8I9Y13V2+ElPp/Hzn/0Mn/7kJyHZFhLxMCbSM8gYEVz0utfj/Zdego1rl4tejUQiZRMqWaMS/38mix98//v44jVfgelKiJdV4DUXX4wLL7gQVZXlmJ6axIMPPoCvf/3rmE5n8OGPfBTxeAKnnX46kuVJ/vyH/vAgdj7xOFpbmrFl40aEQyFEY1GYho79B3vw9W98Cw8/+hjOOe88vPXv3oZ169YwMJD4WpuwTMpgUEHZDXqxiL179+ILV38FDz3yGLIzRVg2mG60YeMm/Pd/fwHJ8ihUSWdetKWrOHzwEL70pc/jl3ffxZ0NSVER0qJMH6JNjet4GQ+uilzOhKlTgrSCcESGFqZNj+TpDWhhJstHF6++8GL8zd/8LVpaGhCLhxGJRAKQsHhuleBIn9cILAwSZt+KOmqcgk4bVNIU0T3s6QRo001ZJbBgE3iHBQcWpzKP5XsxkabizsOYzAwgZ0xA0USHjmvt5HTm0HY/BMnR+J6Oh6tRXdGM9oYliIbKUV1ej+pkLUIqZSVIkF0NmhJhnQQDGNeF6kUwk80xhSlSQCLpiBgweCGdfsiyOHARFCc6ANwn9IpWC3P7BUgQqe9+M1GABKpNJ0YAACAASURBVGERzQ0M2thbpMmi0EfvXRkkiFWHnN6IGspFCzJYprnPs5bm92UqJ3UwxXmRQ5zEhR3SdxHVy3OHI1MHL2CT82uISeUJmgOQ8Ly+/MGLFtEIBCBhEV2s53OoxwcJFIhFlpQKTEO44RAP1pV1GJhA0R3B4aEnsWPvbzA8dgCaZiIWiyI7ZaG2ohvLOk7H2s7TkYzVQ3GjUEALhOfNP1tfEcm7YkFYXA+/k+BTW2iDTl2EsbEx/PD7P8Anr7wSSzvbEY/JONw/gowex2v+7HW47N1vx7rVS3jhIfoPVes1Siy2LOj5HL76ta/h+q9+De1d3ahvasWb3vyXOOeVr+RuAD13566duOKKK/DQQw/jQwQSEmW44MILUF9fz0LkJx5/HJPjo1i/di2aGxthGSRWpKqgiVzRwFWfvRq3f/d7WLt+Ay655BKcsn0buyWpnG8hQpOIekR0I6IQ7XhkBz76sU+hf2gUshJmYXVNTR3WrFmH//zPT6O2thwhRecFlBKXH37oEXz2qk/jkUd/jzLqMDIlKARJUpHLz/DnUNeDOgjjYxnuUqlqCGXJCBJlKoMmplCQVkNToBd1XHjBxXjnOy9Be2czNE1m9yafbrTQtyagGy2ueyk42oVG4JlAAm3mCSTQjxduxvQ9rxPMxXJBI7W9rBWHQD/Rj5w0W1f/4fF70De8Cxl9mJ2PVI0q7mR0YDD1kR4E7q0i2RyHkYhWo6W+C4lwDZrq2tFY0464lhRZMI4EVdYYsJA2ibfqlBhNWSbULeRsnBAUoipJBGgozV3s1D1phUc38i2Onx1I8LsqvP2fFVK7sB1KbhcWqlRkoCLEXPAknSNRGB2R3O51HOg1nAWjKGKD7ydCexkVBGHIzIEZVdyxoRR7mjOpqaCwfTWdeZj0Xb7cgvoni29pC27HYASe0wgEIOE5Ddfie/LCIIEWKJHSSYuAZaqQaBGg+VHRYUijKNopHBx8HDv23Y/x6V4oisHUkOykjZrypVi//FysaNuGskgdFJes9Kg67VWHuEJDY7V4QQJXo7gFTenGgupD3YSpiSn8/ne/x49+8EO84tQtcFHAj+66B4/vSeEVZ78K77v0Hdi8aYWoTvHi5UB1Td6U5zMZ/Ndn/gt33PldbDv1dLR1duOCV1+ELVu2QlWofW9j3759uOqqq/DTu+7CP/3Lu1GWLMcb3vQX3DmgZOaR4WEUcjNobKhDRbKM35dkH7Rg5nMGbrjxZlz71W+ioakF7770PTj33HN4IVNkFwroXPz0Z5tF1N+57Tu49dbbEYknUTRdHDh4GMnyKqxfvx5XX/15VFUloMo6f042rePOO7+PG2/4GhTFwZq1a1BWXonGxlbYtgyyXyU3JNO0MDIygZ/++G5Ewkm0trSjo6sJXV1NMC2dK47U1qcCXyFfxLJlq3HqKaeiqroCCluuiq6XWPyPfQQgYfHNQ8ERHz0CzwYk0MaWJiJB3RPb87kuLVXPuQhDm2U4MAkAOEW2Rd135HEMj+/D8NR+TM8MwkERsmpyAJskU96NEP9a9BF2CGElgeryZoSVctRUtKCptgu15U2IRypABkuGbnIRP6Sq3Il0JJsD2TSJNs10fCEoUhQySJtGwIEE0PNzcsgUwwc3z9RJ8LsI/hwszdMIOBwYSWdOHQQqnAgQQfOF0DpR94DAE238VUWBaRtMx6SuK7kuCTWEUFwQmCCTCaJK0msoAJM64kw3Yv2UcHbi5oUrs+6KGwxETeKuw+LPAgruzWAEnmkEApBwkn8/nhkk6Fz1sa0wV71ZXiYXoGMYBXsIBwYfx+P7f4fp7BD7b6uKhmJWQU3ZUpy68WJ01W9EVKuC4mqQ2dLSS+ukhWwRg4TSTSgLf0sSUWlTmxpKYXpiEhs3rIKuT+C/Pvsl3Pw/v8aGrafj/733EpyyZTWoskfteQpRkxyTF5P05CT+/f3/hl/f92v8xf/5P1i6Yi22bj8F3d1LPf6ri56eI/jSNV/CLbd9G3/1f/8vyiuq8La3/R3a2tpYgEycWOoIOJaJkKpBoWRWS+eQtnzewP0PPIyPXfFJmI6E977/vXjdn7+O6U5EN1JlEkaKY7FNC7t27sR/fuozyOeLOP2sc3Gkfwg/uevnUJQQaxK+8c2vIhqhoDQKU9Px5I6ncM2XvoLDh/fida99DS58zatRUVmN1tYO0FpNnQGyaaSOy55d+/HBD34cVZUN2LplGzZtXovTz9jMuInGlzcajimE1cxppgWXKn8CJIgwtblmfgAMTvKJ6mV3en8MJNC23wcJAjQLGfHcPUGuYD6vn3ITSdRsuhZnKhjWNLL6KHqGduNw/25k8mMwrAwMJwM1bELRLJikEZJduBbplCj1PcbuR2XRejTUdKCxth3liVo4uop0Osub/nBIQzQWRihENKUEymLlCIfKoMpRyBJ1lGNC90DA4RiQQDbIogMyBxL885lfkp8DCj5lVegbiKJoWgR0KJVdRrFY4G4LdQiIMssgwVN0EBWLtVeuBds0OQNI4Q6vN5JMlRIggbJiyDiaOhOOTfNTCDbrECROpqb1jTopBC7of0Rzog7tHLnp+F/g55ss/bK7JYITPiFHIAAJJ+RlefEOamGQQBM1dRJ0rvi4ThSQBEhwpDxyTi8KTj8ODDyOJ/f9AdnCGBTVhkvpwmYMtYllOPvUN6G5YhXCcjlzVoUXhpj++WcRgwTauNKiQ5M7dRBEpUo4Zri2C8skxyCqLBko5FP40nXfxE3fuQ8bNp2O913699i8aTn3ULhmRdanjkG1Nczk8vjERz6KH/34R3j1RReja9lKnHLaGVi1ahVXqKhC9uSTO/HZz30Wv/nt7/Cv73svKqtrmW7U0FDPWQpU2jL1ItOMIprG9B76oZJiwXAZJFz5ic8gnqjAP/7zv+Cc887ixGeFFk6uwFlQZQmjqRSuv/Y6/PSnP8cFF16E8199EX5+z7244Vs3QlXCOPXUU/HNG74GSSKxs4mR1DC+ft1NuOuun2H71o34+7//W6xbvx6SQsdNl1t0oih4jTouBw/04fL/+BjKy+qwceNmbNq8GmeetQ1aiFr3DmSZFmfToxapMHSL6RUkzCQwKnISvEKqF2onHJGCRzACJ8MI/DFNguDw8z1VYrbD85AnGHY5AI1CEIl/70ILSTCpGm4VEA3TDF/AZHYYqUlhlTqRHsDIxGFkiynYUgZSiGhI5NZmctq6bciQnDBCagUSkRpEtAqmktqGBj1H1ssaNI3mQZtBQkV5BVqbO9HW2IVkvAYSCCSIboIACSKQzc9WdAkgMEjwwU5pZ2She1voH8h0wZsJeEwsW1hBEwU0O5PlHJhYLC6q/KQtcCwU9Dwy2bSwclUk7rqaDnVDXBR1svIm+pAMjTRd4RiDBFJ2UMdkfHocsUjCC6RUkIiUIRyKet0EhXNcYEvCwnm+wnrBL2YAEk6G+/Xlew4BSDhZr/084TJNslTlFROxxBUqnUGCEJ0lqDHLLWtHyiFjHkLW7mGQsGvfI+zJHdIkmEUHiluB+uQKnHPqX6GubAk0JFmPIECC96GLGCT4iw/becqi0uRXsUUyMMctc2VKz6VhWhO45rpv4as3/BzrN5+BD7z/ndi2eSVzYR3+PwshhYLMTOiFIr5zy624+ovXIBQJo7quARe/7g34s4svRnV1FYaGBvGDH/4QX7nuOiQSSXzpuq+gLFGO1vY2JBNxshXhz6a1ibISHNOAZRURiWqsSRgamcQ3vnkL7rzzR3jleRfgb976NixfsQThEJXvSVMgxOd6IY/f3PtrfPhDH0YT0ZLe8160dnThuq9/A7d++zuoqKji6v9Xrr2GucwyDDzwu9/g8v+4AiE1gve8+104+5VnCBqWQw4jErsiUeibbRcYWB062I+PX/FfKIvXYO269diwcSXOOGMzp8FStY4D5FTxfQmH4yxWpu8PAQfqahFQKAUJPlA7WW/X4LxebiPwTCBBFFkENqACALns0H8Jqoz4HQma6b6m5HS6BwW7UbyGqDBUFzdRsMndiHyQsphI96NnaBcOD+zEZOYIJzVTZ0FSSCekCRCAGCxDg1lUYJshyIijLFyLqrIGhLQITKOAiclRmGaBOwUtzW1Ys2ojWhu7EdUq2OlOBlGQNICczfzD5QKCDVdeCCSUgoXS74E4Z3FWvusTFRcMzOQzGBkZxXBqGMmyJJpbW9jJjShAlA8zPDqE3r4e1i/QuHR1daKuqhpDY0MYHBpELptHSAsjkShDsrwCNXW1bMSQSqWQyxV4PQuFIlCVCBobmlBVUcPjo0ikvxDdBe4zlAC4432DA5Dwcru3T67zDUDCyXU9587muO5G1ECd6yRQoVyRyxgkMCcTWUwX92HKOMAgYfeBHTDsDCIhBaR309wqtDdsxDlb3oyKWAdUlypHpSCBDsFL/12EmgQfJFAn4eiMB9+mkNrNvCrbOnL6GL50zddw7dd+inUbT8flH3gXTtm+WrhrEMAgkCATqNB5Qdn/9NO48hNX4r7f/g6ZnI5zzr8Ab33LW9G9tBuPPvowbrr5Zjy1dy/e/Jd/jQ999CNcISMqEVX/CWgQh1aj1jpV4k3SlNACL6FoGPjObXfg6i9eD8MG/vnd/4qL/uy1qKxOIhxSGVSokgPbMjA02I///MSncc89v8L7LnsfXv+mNyOdL+C/v/wV3H7HHUiWV2LTps24/vprkYxrKBan8f07v4tbb7kD55x1Ll578YXIZiex/+AhhEIxhMMJFHWLNQnUSSBNwpGeQfzkh3cjEilHS0srli7rwKo1XVwVpMofVfPIKIRwT/eS5Vi2bDnKymJc1aTf+fziYIE9WSeol/t5/TGQQJx4b4y4km5BRB8Krj1RXzjdnrUK3nM921GaaEigbDkmKaKgajIbUujuFCayR3Bo8An0DO7CWOYQMvkRRKJANEEbYg2uIaOYl2HkVcTCVWhpFFkKLfVL2NFoOjOOnp6DyM1MIzU0xILmzvalWLlsAxprOxkkKNRJgAbYBBKo2i5MXQVIoHMp7SSU2qDOJSfP6RDmAwRKZdfNArLZNHoH+tHf34eamlosXdqNyspKbrvM5LIYGUtx4GVtQy0GB48gn89h2ZKlGEj1sdVpKBRGPJZAoVjE5MQkurq7ebyf3LkT69dvwuTkNEZSY5w52dWxBC0N7VwgkV2yeaYVgMAZdVf+eHczmMNe7vf64j7/ACQs7uv3R4+eSC/i4VdrSkCCq4O4rKqc4MWEoIOFDMbyOzGl78OhoZ3Y17ObuaxEWTFzLiSnGstatuGszW9EeawVGi0KVDWiiZ92wbOVFQEU/N7CHz3QE+gJJIbjcC+PYuRP8n5XgcKGXKLMaCZy6QFcfc3X8bUb78G6Dafi3z9wCbZvXeXVvWgAbIBoNTJgFfPYvXs3rvrcZ3HPr+5HQbdx+hln4S1veQtWrVqJPzz0AG659Vb09vbhjX/xZvzbv38AWiiCcDTCFqoKUY0MgwEKXQ+yMyW9AbXwi4UC/uf2O/Hla78B3QL+8Z/fg9f++etRWVkhHIP8SqRjYWxkBB/98Edw372/wfve+3689vVvwGQmgy9ffz3u+N73EU+Usybh+uu/gnBEgV6YwM9+/BPcdut3ceYZZ+LVF5yDTHYShw73QFbo2KKwHYVBAgGKSDiO3bv345e/+DXi0Uo0NTehe2kHVq0i1yeHuwaUkSB5VcWlS1di2dLlSCZjTLliv3KZKEeKF7o2/8sR6BNOoJslOJTnOQLPDiQwUCCxLSWRe3bWPKeXgAQ4MhzLywRgdx5C2cJ+meiA5FrnSAZsN4+p/CAODT2J/T2PYXD0KThKGq6aRyweEjx80ifoKvS8jIhahZamZehsXo2Gqi5EQhG+74/0PI2inkd/3xH+qO6uZVizYiPqa9qhMEiICvqhQ+5HPkigYyK6kVgRhCZhPkDgvgmfsDc2/NzSUj1lHxBIyCFfzKK3txc9fb2oqanB0uVLUVFRziTPmXwWo2MjsCwDDU316OvrgW4U0N3ZhYGhfgYslMUSDkeRzc5gcmoKy5YsQ0xL4OGdD2P9+o0MEKYmM1wLIkpVS0MHNCXE9rERjc6PnJWooxuAhOd5AwQvWyQjECQuL5IL9dwPUyRS+lOsiIKhdrUnF3CJ16lzEI1l0kIS5tAdw82gb+oBjOk7cWhoN3r6D0LVmF8Dx9QQceuwbunZWL/0PFTFOqFJMc8pomRy54XB7yY89yP/U76CFikCCaUb1NJKEIX30L6fOP5wCpjODeNzV1+Lm275NV5x1gW47LK/x4YNy1iQKzbzClOOSA9gGnnIqoyBoUF86cvX48CBfvT0DPLGP5GIY3JyHLF4FP/ynvfgr//6rzmojAkGpIXgzGzSRFgYGujnvIRdTz4Oo5DD9MQoctkcHn1yF04/8yxc9Gevx6lnvALVNXWejsLmrgOJhQv5GXz39v/Bpz/5KWzduhUf/NBHsHz5cgykhnHNddfh5tu+jUg0gY0bN+GGG76BeIwscqehF3KYGMuiLF6GRx75Pa679nr8/vcPMa3KtHxrRoW7GsyKcjToOh092aPKkBUb0YgCjdoqko1cLse0JFrY3/KWt+GSS96B1tYW7jQIV6P5zkZ+F4fh7gIpzH/K70zw2cEIvNARKP1+z71Xad6Mv3EuARe0oWYrT/95PjWHttYCSLhEi2GQYHGwmuHOoGBNYSx9BIf6HkfPwE7o5hjy+hTCkRBM0wEcskStR3PjUiztWI+mmuWIy/Vsa6xKJmaK47CcAvYfeIqLHvQ5G9dtw7rVWxHRyqGC1gTqLlP4oqBI0rwnbF1FJ4FoUpzIzjqr+XUszlvhVGU2gPVAhWcBK1lwKUjOMZDNZTA6Oc5dyZq6GkTiERhGkalI6cw0mzx0NLfi6Z7d3Elo72jDxPg4ypJlHFJJ7kiTE1NIjabQ0dLOwGHX7t3YvulUpGdyGB4agW0BDfUtqKtuQFiLs6PTXOdcaMTmP45NTgimqxd6dwSv/1OOQAAS/pSj/7/22cLejis1VPXmedgHCTTx0i8swDU4QM01NZiuBleWYEhpHB6/FyP5x9E7shdHBo8wLYR2fqoTQUxqxKZV52N1x1lIhltZ2MZ+D9wS9xcp+tySTd4iS5yhDT51EoSdnlgE/I0pJXs6pg3ZcSFpNmaKE7j6i9fia1+/C1u3nYV3X/oObNi4lHUIFGImu44HOoBMegwhWogtG9/4xs14el8PHn7ocRzYf4ABBXVilq1YhssvvxwXvuY1iESjIk3UIxkwQLFM7Hj0YVx/3bW49+67YVsWEiEgrIUxMpHBmvXrcell78U5578KyWQFCxppIbMMHenJaQYYV155JY4c6cHHr7iCQ9col4BAwvXf+DpuvOU2rrBt234qgwTKNbPMjNi8OxqK+SJ++Ysf49vfvhlPPbUXra3tDEpWrFiHiYkJ9mCPxRI4fHAIt912Bwv+upYswcoVS7FseReKehYUg0CAJRJJcEJqZ2cXlizpQjweZboRbSJIuByAgf+1CSJ44xNsBBYGCQsd5PzquuD8e3x9tv0UAWL8fgwSyDKB7JVJI0V0H7I/NWDYaUwUezE8vh9Do/swOHwIM7k0A/popAI1VS1oaVqKtsaVqI13IYRqIi7BdDNwUGDThvHpFJ7c9ThrA9pbl2LD6m2oSjbCdlWeK0JKVHQ8ePkgUwLqJHh0I14fREqzhwNmA9LIhUjYPoieA/+DQ3al9HsDsmIy4NBtHYOpIUxnp1HXUIdkeRlsmEKTMDbIcxw9QmEFq1etghpSkE1PC91BIc9zKwGFivJydLR1cCDlkZ5+jKRGocghJBPliITiaGpsQ111EwfKUYdEclV2QKL5ST3GpjkACSfYrRUczgscgQAkvMABPDFf/kwgwbOfc024JGojP0w3BAtkAUdy5insT/0SqdwODIwdRP9wP/vZUxU7LCUQlxtxyoaLsLThNEQUykigAB3iaYqWuHgsbpBAN4XvpOOHqvnUI1qQySOb7EipEzOdHcNnv3Atbrr5lzjtjPPwnkvfjnUbupkGRD9U+Wc9gU3tfgMjIyl85/bv4ju3/wCp1ARvlNetXYfW1iYcPHgAhw4fREVFBf78DW/AJf/4LhYwU8gPVdfZ/tSxMTU5joHeI0hPT8EqFqFJDmZmZnDfbx/A/Q88CC0Uw5v+4i/xute/AS2tbQzwCBz8+lf3YmpiHF/+8pfxF296I9596aVoaGjgal7/4ACuJk3C/9yB2toGbNq0BVd/8WrEEypcO8NppZKtsCbi17/6JW668evYvWcPXnHmufjABz6EpiayQaWAPovdiw4d6McHP3gFKitqsGnzJmzYsBrbT9ksuNWMHykESYiTWTSpSGwpyKFHriwSwIOuwYk5vQRH9aKPwEIgYY6XfzSlpRQoeH/3aDoipVlYefIGne8xAgnUTfAck2QDjlTk0LWMkeIchSP9+3Hw0NPQdcrDKUNbSxe6l6xBfVU74nItQm4FVEnhLoSqWlBoM27ksOfgLuw7eACRcALrVm5Dd9ta0T1kxztyKRDFFhGd7OUkkGORTzfiboKgHQmthRdnXGr2SnMtFWcci7UWKjntyTaKepFBQnomjcbGRpRXJmHxcekYHhtCf/8RqJR0r+extKsbtdVVGE4NYnhkGAXdYGFyJBxBZXkFOtrbUSgUcODAQegFg7sFVHghpzeiG9XXNrOLH2VWqEQ7ckVw6LOpfwXFjhf9dgne8CUcgQAkvISD/dJ91DOBBI8PSp0Ex/CiLEPkh4ECpQJjHE8c/gH6Jv+AyfwQpjLTHMalSeSjnURCbsRZ29+EtorNUEH2p2F2fFAYJPjG2B7dyD/hZzOTvnSD85w+aSGQwERV+nF1pGemcdXnCST8Aqe94ly857J/wPr13RxeRuBAdqlDYMM0iygUsrjhxm/hppvuYKF4IlGBc899FS644AKUJxPo7+/Fr371K9x6662ob2zE2/7hH9h945XnnsOJy7SAMpOXqoKUOuqQ/7cBTXY5ubi3bxB3/fJufOtbt7Cu4D2XXYaLX/ta5HM5/Obee3HttdexFasWUvHpz3wGq1au4rwEVVUxNjmBz3/xi7jplttQV9eIzVs24brrruFk1ZBmcgiaCo2tEu+66we44ZtElzqE889/NS6//GOor2/h7gB1Akjst2/vYXzg/30IlZW12LRxIzZvWYuzzj6V9wO0+aHKIjtrSRJ3E8TGRqTMEiAiTcLRj6O7Os/pQgZPDkbgBB+Bo4HC8UGCfyJzol7xGzHv0700R0PyXe2oqyBkz9RRcGDARF50BuwixrMDeOSxBzE9PcVV8vb2LqxZuRHVyQbIbgJhp5yDycjpTlbJoECHac/gYN8B7Hl6L+csrFi6Hiu7NyKslovMBZssVYWuiDb55LJElsosZJhNfSAnJ1ovCCSIZDL6kxsh3MT1nJ3ISprWLBAVVATHUR7LyMQIZmayDBISZHPqGkhnpzE8NoxwOISqRDlGplIoFvJoamjEyOgwh4JGYzHuVrKNajaLRCzOXYXh4RSWdS6HbpjoOdQDo2hjyZJlDBRUOQQ4FCYXEbIPCm/zHAMX+moF4OAEv+GCw3tWI7AgSPBfSbzszs5OthYLHotpBBYCCd6Ey77bNCkT99QUdFZF4+ZuwdKRd0fw0J47cGjkfuStKRQpIZcsN8kSzi1DmdqK88/4K9QnVkNxRUYCJVRSki+FYflVIdFN8MZsEYOEYzamtHIRUZXGDhZm8jO46gvX4ls33oXTzngl3nPZ27Fh4zKStUGRaNwsBghURTt46Cn84z9ditHRLP7mb/8e3d0rsGrVanR3dfLYZbIZ7ibccMMN+O73vo+VK1cikSzHxz/+caxZt04kiFLDW6FgH4J1pI+gTAfqBjmwDBuHewfw4Y9+HI88soOTmt/6d3+H6clJXH/ttfjJT36CsCpj7drVuPji17J/OHl+0yllZmZw729+gz889Chi8STaOzrw5je/EfUNtbjwwjMRi4U5XZUW1bvv/iluueVb2L9/P84++1X44OUfQ01NPS/wJK4k55VdO/dzh6G6qg5bt2zBli3rcdrpm2HZFnOf/bRXOg8CF7SgktCS6Aiia0IprvMfgS5hMc1BwbG+sBEo7RY8kzi2FCiU/t2bdAXX1HOck30YAVfijGaQOaoEEzPmFB7e8TtMpyd4093U2Ig1q9eiMlkPyY4hgkqoioqiTZapebbKLloZ9Awc4o7izIyO1uZudHetRX1lG5LRajiOBsWVoXjZDqxHYJBAImyGAh6lUIAEMlumvB7R+aBCiFjHqEstUxI76RQkQTWyXRMFvYDhsRHWH9TV1SGWiMFwdEynpzExOYHGxgbEozEMjwxienoSdfX1mJqcQF1dPaqqqhmoTE1NYSSV4m5mNBpDJp3F+lXrUdR17Nn9FAo5A90eSCALVNJlaCpZvNKxC2epox8BOHhh3/zg1SfWCAQg4cS6Hi/S0RwPJAghGPk8C9qMiLcHbTplCbpjIGcP4Q9PEUj4PfLmFHR2+qHGsQLFiqMm3o3zX/GXqIouh+omGSSwIRyl5c6CBM+14iQACcfuVB3ANsQPHGRyBVz1+etw400/wRlnno3L3vt2bNi0gik+tIGnbo3rmtwmf3jHA3jrW9+BhoZOfOQjn8Lq1WsRj8eRSESZvkSpxpOTk7jze3fiiiuuRCweR0VVNdODtmzdBlWjqyBwHY0w0Zlsy4TKvyDHJRfZfBEfu+JK/Pind+EVZ56Ft7z17zA6MoLPX3UVdux4BJGQiqXd3RzORtc+mSxHvlBEOpNF/+AwhoZHoWohlCUrsHTZMqxZuxT/9m//hPr6WmhShO1N7//t3bjt2zdh1649OOus8/DByz+KsmQVi70V2YauW9i3t4dBQm11A7Zv3471G1Zj85Z1sG0LibLoMSCBxpkroL6wkVr5Ib9XJgAAIABJREFUnrtU6TUIugkv0hQRvM0JPgLPAiTw/OpNsqVOQHwflTw4l4Sq9ApcSWzAfZ0abbapq1C0ctjx+IPIzkxjOj2G6poKrFm9CjWVBBKiiLjVHDhWtNJQVAOWlOW/H+jbiyd2P4lMNo/6+jZ0ti5HV8tqVMcbmcZKh6K4NC+w7ZLQwlG3kLIfuEtAh+Z3Ekh/JehRrMPidoIIXpQVej7RWU24/ONyYNpgaphD06praxBLRKGbOqanp5HJZtHU3IiQpmFgoB+6UURNTTWmp6ZRW1uL8vIK1l+k02mMjo4iGokwxbEwU8DqlWvYGvXQgUMoFg10tHaxeJm7m47s6aX8bvl8kBAAhBP8tgoO7zmPQAASnvOQLYYXLAwSfDtSoqv43Hp2kRAlb1oqMFXsxSN778SR8UeQN6ZR0HXWHGjk6mDG0FK9Fuee/kYkQ51Q3XIOUpOJ++qDBNGaWAyD9PyOkdretg7XLHDFO5s38bnPfxU33Pg9nHr6mbjsve/Axk0UpiZAGKctyzbyxQzu++29eNc/vhfd3Wtxxcc+jdWrVyMUVnkh4/BOx2GQcPc9d+M//uNykOa4vKISV3/xi9iyZRviURICEpXA5ddQXdCxTWL+sgCdbBCnszl87gtfwPe+/0Ns3X4K3va2tyGTTuPaa65hkKDJEurqarhyRjSAcCQK3TBQKOgYn5jC5FQashri33e0d2DFqiX45KcuR0WynHm6hXwB9913N27/n5uxd+8+nH762Xj/+/8D1dUN/B0gKoBhEEg4gk98/DMoS1Rg/fp12LhpA04/YztkWSSmUveAeL1EdRLWsrQZAMLhsEhOJWqyZ0P7/C5U8KpgBBbzCJSCBL8Ve1RL9hhjHZ+jIwwkuNrNOMKjgfpVek/r7EjgijwlEVOI4e6nHkMmO4GR0T4kysJYu3YFGusboboJaEQ3UkMomNOc0mxKM8iZk9hz6Ek8+dTjvKmurK5HXXUzulpWoqGiHYlINWyLVogo5ykw0ZWPiboCokPADw8kkBaJrLhFN9qLT/NBAucrkObJgGEVedNP1qUUplY0dNQ3NqC6RhQqqOAxPjkORVPg2ET1NFnUnEwkkRoe5uIDzTEEnKhoQf9NnQVymRvsG0B9XQPPP+l0hgXTjQ0taKhrZJoRHSPRjNhxjhOl5691z+xktIhb6ov5VgqO/QWNQAASXtDwnagvfjYggQs63HbmH8VBwckgld2LHft+hP6Jx6HbMzBMCvFREZIjkK0Eups246wtf4641sJpy+T0QPItMTl69nbPwNM8UUfs6OM6PrXF5uRix8xzZSmTt/GFL3wVN3zru9h+2um49F/fiY2bV7EmgdvjrglZspCeGcdPfvojvP/frsSWLafhE5/4DFatWgWHtSG20C8AKBYL2P3UHrz97e9EamSU6Uaf/dzncNppZ3CyKAmXiZpEyckUrkZggZOuHYcFw9OZGXzxmi/jzu//gLsP73rXJUhEY/jFz3+OgYEjnMxMyy/xeWmPoVPWgqIxSNi7bz+O9A4gFI5yoNrWbdvQ1dWMv/3bN2LP7l0YSU0iNzOD3bsfx8MPP4DUyBiWLluBV7/6YtTWNMIg61iZKoUSjhwews9/9isoShjNTU1Ytrwb69av5oWeqpXRaIRBgqaGYNsuKirLkUjEsHTpErS3d/AivlAnYbF8f4LjDEbghY3A0RkBXAmY/5ZHgwTeWRPlkyXAwkKUiwo+SBAVen6ZRH+XYBFIoDwFyUVP336kZyZw6PBu2E4Oy5Z3YElnF8qj1dDcMnYDojXBkXUiKGF4ug879+9AT/8+GDYlv0fZDagq2YDm+iVoq1/O7neVsQZoShwqopypQ51s/vTZTrNPTaXferao7Igk3Jqo4ELzKS1YZH1qmEXuHlBBhboGpGSqqK7iDgFpuAzDZJAwPjGGYr6AqtoatDQ1sRCZQMLU9BQDB7Jg/v/svQeUZdd1Hbj/+zlWzlVdqXPOAUAjg0gMEkWbFAmFkdeMR6NFy5plSxrTlkYe2dIsWhpT8ngUSImUYNKSSYkBJCLRyEDn3F3V3RW6qivnXz+H92ftc9/9/1V1dUADDTSw6q/VqMKvF+679757zz5nn324zjDfi3SlZCKBSxcuiny11+ORei9ejxcV5ZUoj1SqXASpdM08KuZZWADHGhUVRVhq3PSw3bimwnubM8tnL/fA+98D1wUJ9PK1tbUt5yS8//1+m69oAwlW6FYvXcJM0YIYtGFpzHIpdmaQNGcwMH0Kxy/+GCOzZ5Ex4yLXaRQ8cMMHZz6CTZ37sXfj4wi46uFGWKp+Llwc7brdt/kx3+fL26ks/N1etKsURmbSMulGjCaYmJnP4Y//81/g6W9/H/vv249f/5f/MzZvXSe8W3r5DeTgcjswNz+FZ37yj/i3v/MH2LBuD377t/+d1CdgESOfh1GBgnDy47F5HDx4EP/qX/0WJqemEYqUC0h44IH7xaDm5sbCahSloqxpKMDCPmwrhAo0OT2L3/29/0uqKX/2c5/Dr/3a/4bGhlpkU/Tes1IzPWCmePDpuqdCCDe8oSvD+PM//7pEIELhCmzcuBn/4Q/+I2pqI7h8uRt/8B9/H8ePnUEqmYbLZUpCMzXVDSc9a/TYOeH2epBNxySnO50uYG4mjkAgIsXTyClmDYUC1Y0MVjx1I5FISeiez7Vh4wZReHrooQexf/89CAbDV4GE5ZyE93nCL1/uDu6BWwQJxSciMLBAg1izCjiQwiPVj50KJOTNPLL5rMiTTsyMIpGcxfmuExgZ60NFpR+rV3eis2UVIu5KkJiUNdOIpmeQNuO4OHgWlwZOYyY+ioKRgdNdUKluOQMhfxVa6tfAY5SjrWkdaiIrUOaugxshGAWXAAWJLJACxZAGIwyUPaOhzQTrQsFSOjMlsMAooyjKMQ+LideFHIWSpfpxjmsRqbMOSidbXn4534TbYB5FVtY9EUnQUYoC+4IboOJeMa+LydVuFp9jtJhwhfKxEvlQNR1UQjVr1ShFNlXorhQdKP2q0c9ivu0ySLiDX7jlpl2jB+wgQRx3R44cUY4GeeGWE5c/mjPn5kCCUDypUpfPwXSlETencGHoIM70vYiJ+QvIFpLI02tiulHIuEUG7+4dn8L6tn0IOhVIYHl69SltalxIVQEw9fmoBFl1RWXOe360spF+H1SImUXlEkCOCh8uzKdd+NrX/gxPP/1d7N63F//8V/8ZNm1aA4/bAbeLxntO6kywwvCps0fx5X/5m5idKeCpLzFxuQPrN6zCyvY2eFwuqVjc39eLv/3bv8XXv/7XWL9hI8Jl5fjKV34HmzZtxNTUNPr7++H3ecXjHgkEZEPjBphJpzE+MY23Dx3Gn/6X/4q5+Rj+xa9/GT//hc9LtEHqXLicwgMWvfE8PXRq96XBP9A/gD/5z1Q3+u+IlFVi37678Zdf/wu4PQzJJ/DTAy8hOptQ8q+s3mqyoBENESfyeXoC3cgV8vDJrQro7xvBP3zvRwgGwmhpaUHLiiZs2LAabo8T8fgcwuGwgAzWaJBIQnkZQuGgPFdTU5NVK6EUyl+usvzRXImWW32rPfAeQMKiAl+6arO47qlCp0xtkhXVOlfIK7WgbBzpdBRDI7242HMKwyP9KCsPYsfW7aitqEPOLCBB2dGxAaTMBC6PXZJikqYnAYc7CYcrLWIOqUQG6aSJgLta9oym+jVY17ETzRUbEXLXS24To9PMZ3MbHuQylEaF5ASQvSMqTFQ6Y8KyiCFYUQWTsslAjspu9HRJITlr5+FxjMZacqp8NgIN7k95iiMYLlnnaMhzfaI6HHPt3AQmDMQyYiGXc0jtGa430h72lgnkuF6SXOtSeRYi62oBGjXCi/JAFCSzVZfmMcsg4VbfhuXzPrwe0CBhbGxM2XPLIOHDG4z398560SqFmO05Cdw46PEVCWtHHjkjjlh+FGf63sDZvgOYifcib2RET8dFmVPTBzeqcP/un8HKhh1wG1VwIwin6O0s5s/qxVu1YSkFiPf3Wd+fq3Fj0DUSCAjsIEHfIZ/LIDE3jejshOj8T0yl8edf/xZ+/OwL2LJtOz73T38OGzauRnlZEKGAG26nA5FICA7DRDIVwx/+pz/Gt/7qewhGqlFRGcEjDz+ATzz8IOpqa0V544c/+D6+8Vd/hYA/hH/9m7+F6ppa7L/3fqkQer6rC9/81jdx/tw5PPn4o3j0kUckma+mskpC5z9+9nn8hz/4QyRTGfzy//Qr+KVf/gW0d7SBRdjcUhyOO2QOuYwKtVO2SteDGB8dx5/92V9KDYdKypbu3Ik/+dP/RwwIp0ttyg5TJamDBZkkeZAbMTc+N0yTXjfKpdKbWEB392X877/x22hqbMbu3XsEOO3dt0N59xhRYIG3nIpoZLP02kF4xi6XIV46buQEa8uJgO/P3F6+yketB94PkKCUjUpFmRVlR9GRKIOq6DxpOjxodBsmnIUs5uIT6BnswpkzRzA5OYKKSFiMeRrNeYeBWDqGtJnGfHoapisGdygD0zWHnCMKt0flRbBWgmH6kU0yCl2OmsgqtNVswcrGrWiobIPXFZSCmwQK3IfcHrdESblGUXWtxEWyCqrRg88cALZTrHm2XUV7FQXI8kaJ4W7tPwQJDpcoqlGZSdY8CVQUJMrLw7jGFNd9p+Xcyqt9S+VEGbJ+CovLQSdL6Tv5e9GPYQcJauwU5cuSHFdX/KhNwuX2LveA2EEjIyNYBgkfu8lwHZBgOT6Ersqly8U6lTFEc8M4duGnONf3GqLpK1Kdk95yJ7xwUyvbUYNP7P8CWso3wEAEbkdA5E9Let4KEujYgfKkfLRAgvZYa5BQrLTM8HU+L3Sgl174CX7jX3wZ8/NpuL0BpDJU2sjA5fHC6/PKRpzLJuHzGXjogfvw73/v36Ojs010wkcnpvFf/79v4W/+5r9hbHQMBj1YlEul7KcBKe6zY/tW/Mo/+1/w6U9/Bk6XG4bLiVyuIAXNXj5wAN/5zndw5NAhjA4PidFfFDgxnOjoXIVPffoz+PwXfx6dKzvhpLeM9KTi/DbFU6bBEJPwaNQzgvFHf/RH+ObfPI1IqBI7du3F0//taYQjTsSTUQT9PphZttEJB/MOpDASQ/astu1BLkcd9jzyuRQ8Lg/OnL6A3/zXX0F1dQP27t2Dbds2C0gQjrFDVaFmIqTkHqid29qsWT9BeeC4gWsQY389l6MKH7vFavmBruqB9wgSmBRcUPLG1iIsPwgYuF6T9kfvufKA8yApQyayymYhhdn4JHoHujE42Id0Ko7o7Kwyc50e+EJhwAMY3jyyjjkk85OI5UaQMSdRQFySoP2+ANyuMAwzhOhsDvm4H5W+TnQ2bkNHyzrUVzehLFgDZ55rRwFer08Z8VJkkV56E3nL8pdoNWmtLGBGb4J6EvXfEjpQj2ltP7rOgkQecqo4JnMNxLC3lNR4LEGJqtmijpFcA1mjGEFlewzkSbmV9dkpx7ndzKMSUUBbLp4eQFtE3WqjioVI7y0EChrYLM/+5R64g3tgGSTcwYPznppm2xz0slWMJOhllmqe+QJcbipmEyRcwcGzz6N74C3MZ0fEYyy8T9MDtyOCgLMOTzzwFOpDa4B8EB4nIwkSkLWtzsrgU8u4oj0Vq2u+pwe6/SfrPAR7tWWdPMsXhYYtNcRfeu4n+I0vf1kS5DJ5JxIZSpwWhJNvCKfVhJlLSX2JB++/H3/ytT9Gx6pVMAtZXB4axF9/8zv4628+jaGhoVJioaloAJFwGLt27sAv/OIv4fOf/4JcT21cEKWp1157A9/+9tN47dVXMXi5HyIaSH6xxMDdWLV2LT75qc/gS089hTVrViPHKsimCS/zHkRS1KpqqqsZOwzk8yYGBy7jP331q/jLr/81wuFK3H33fvzlN76O6uoQkukonIw6mB5JcjacBAhUGiFI4HjT869giNMwkU6lcOrkBfybf/M7qKttEpCwY8dm7NqzTfIuvF5SjFQ9BEYShMfM56cX0bCoBTKlVILg4s8ySLj978LyHT7sHngPIEGMfy7AXB0s5VGbQJJytGugkBU+P3OGuD7RYcHdIJ6KYmi4DwMDvZibnUJ0dlxWcrc3JGIKOeTg9juQLsxhNnkF8ewI8sYsTCNOOQQp2Oj2hOB1R5CI5pCIGqjwtaOzaQvam9aitrIRZb4qeB0qouBwuJHNmXA7F6obyf4jsqgECeqxRNHV/tHbD7+zth+ReZVaBg5kc6x675IcB6VGpPqWAEEopFLIkVQk9f+qgJsGD4x45sVhIYAhb1qiCyoKb7VI76glSdpiJMHuJNMnWD+XQcKH/ZIt3/8memAZJNxEJ30kD1kSJKgkZeVLcUhlTXpZPF7Kn85hLjuId04/hwtDhxDLjglIIL3EkffA4yhDub8NTzz0FCrdbTDMINyGz6qbye2jVDlT+ksi3R8tkCBbp7Wx2BOXtVeJHvhkMolTJ0/i23/zLcTjCRScHnj9fqkBlMnlkc2YkpTncpJ6A2xcvwG//Eu/An/QLx421qMYGhnD4SPHMDk5jcHBQUyNjyGbTskGs2Hdejz55BOoqamV4j8FOAWcOGlMOxyYnprGhYsXcPDgOzhz8oRECrLJhICUcKQCn//iF9HesVJ0wANBSg9yY6MikqbQqo1TATeHbLgMx0fnZqTa85tvvoNwuALt7Z344pe+CLePMyCDfCEnIIGJhobT0ipnIiFlC5mIaBAcUYUkj0QiiePHzuGP/+hPEQxERMVpx86tuPfeffB4VcSEH003ontTUwFYsZkhfq1upN+9ZWDwkVyFlht9yz1wiyBBIgilxZ9UnAVZYZYRrej8XKHzUiUdTv7MqGReBxN3c0il4ojF55BMzmFudgzZXAb+QDkqqqrgpISxkcNkdAg9V07jymgX4pkxwJOE25MDnDmrIBp3GzfyWS9c+Qr4jUpUhuqworETHc2rUVfWIqpHuXwBbiNkyZ/SIKf7if8UQOBWUsirBGMr97j0mMVFwrLRrWcjtZGrVy5PsQc6JlREgKBAkrctCqbORdPrkj2azN95HtckoeiaFF3wWODCqg0k9188XpputAwSbvkVWD7xjuiBZZBwRwzDbWiEViO1Cm6qJUvpZi8ACXkm1jokbDyd6cdbp55F38hxxHMTKDiyUgPBML3wGhWor1yDR/d/CSGjAYZJqpFXSdlZnpdi1tnHACTwEezeJQ0actkc5qNRTI5PCLcfbqfocecdeVGCKuTJszXgcpJTn0cwEEJjfYsqb0ApP7eBnJnHbDQqx8dicWTTaTikuF0e4XAIzc3N4v2n2gc9XwQASm1PKXBQJnVudhbz0TmRRKXqBzn8Hq8PDU1NCASC4vUTo128Y5bKiYIFpSqnShdJKRVl0uqa83EYhhcerxf1jayizDIaGZFJNGS8GfJnTgKLxNGYYCTABcPltdRCssjnTJw8cR6/8zu/j0i4Atu2bcOePdtxz/69EsrnRk8VEqoxabqR0AashEUVQViYtCxT6voi5LfhJVq+5HIPfFg9cAsgQdcdsBVTKzndrZVfv0P0tFvxBJWnQJoR1X6YMGzlLUiOFiORaeSycamn4Hb54fZ4YRoq4sBaOmOzAxgY7cLw+CXMxIeRNecIMWC4TMl3ID3HZfjhNIPIZ9ww8m6EvOVorGpBZ8t6NNWx4rwfIU8VHPDKP+Y5cW0hQCA4oEPLYdL54oTTZUVOrZB1cVlQS4iscipfgREVVQtBqRGpkAPXVq6pNPwlSiugSq+LJUeRVu0rUZpU0rOKKqgIRGlJWpyToGI1qjWLIgj6/xdRwT6smbZ83+UeuF4PLIOEj+v8WBIk0HTU6VPUeVYSeE5nAWnMYCJxAW+ffg79Y2eQNmdgOjIKJMALn1GJ9sZteGjX5+BBNVwIAXnWSGBymPJOf5RAgl3u9FpTYKljRBlIVDbIi2GyH41/pQ5SYCIei8uxV7i5Flg3gMXmrA2K/Ffk5Jy8eOy4CSrGKn1msunIxmOAYMRp1QrgHqYIBJrKpcZRnaPqJtDbxfyFnMiiKzlBLdstvkSL888WqA8JtcrwFmOhoMCGQD5Sh6zQgwKWGfFO8jnYNqobseqp0l+nZ84jSdy8Ri6fEpDASMK//crvISTF1LZi31278PDD90rioRJVYoRDbbg6N0bltlhzyaaJtRxF+LguUsvPde0esIMEG1fIfoKddrOg4rJFNxLQYFe6U0Y3C4Lpj7Kb6SjIKSeSldSsfldrExXaRNWNhnSB64YB00HvegGmI4tEbhaziVEMT/Ti8kg3xib7EMtMw3BnmBYNw6WuZZqUDzXgKjAy7UPQE0FlpAG15c3wOitQV9mKqooV8Hsq4HQEpPoyI5WSsCwAwFIvsox6+cbKKyjx/vlkOl9B1YcgKKBUs5V9LD9V2pOq6q6PL4ICWfPUeqyWoaX6X8MR3ZN6XS0NSgkk6GjOEnQjfbq+xfIrsdwDd1gPLIOEO2xA3rfmLKAb2YrrWAugWKoECfRgG1mkC1MYmjuLd049hytT3cgWooAzCye9LQUvvKjC2rY92L/1M3CjAh6EYeZoFNPo42LKBdfSr/sI5CTcjOa+jiTItmPRkGQzsu0HlOmDk6Y/QQH/SpDA8DiLiuWEnuMgSFD2tEQRDKcJk4Y9Nz+mfjOZzvL+sT/prZL/FY4+IwmWkV+Mplt5BQUTLtn8qBvOjVhxkLkBkpqk5APVJljcg+Q4i6cs+x+TBPkLb5iXDVkIaZRGlT2WV8woDi9pRRxxh1I3UpsrdcnVZq4UR7LIZfI4e/YS/uobfwufL4j29g4ppLZ3305FF2BSooT+taZ50WSxcXo1P7jU9yXDxvLQLUcW3rflYvlCd2IP3MDVXLRHVQE19WGIwFqgGBGQ91QWE6V3TfoODf1S4picJXx9UfVU0p3KOaBWDTqSSAkUdTSV+SwUHlEhokgDI42FBBLpaYxND6B/9LwAhmhyFA5nSv6WK6RVFNHg6sj8JkpeeCRx2eMsg9tRgbqKDnS2bUFtZRtC/ho4DVaY59EukTblE6i6BVYMxFoXuc7ZFrji4qaBji4mpzz/6hmkaJsoFamIq3JOaIqsBgkK3JTgmgIr7AICD4pNlG58M3SjxWBhwXJnm4BLJSssTsRYjCr0OYvboe+5eC5d6//toOhOfCeW2/RB98AySPige/yDut+CNcAOEqxFgB4a0YcGso40koVxDE4dw6HTz2F0ppeBZBguGrkGjJwfAWc91rXfhX2bHocPFXA7QjCzKmnZoDymcuksUjeywrgW//2DevSbvc/1PNR2ELEYJGhHltjaBEiG0hxXqjyMrtCLT2+/lathUhWDBYxUGFyMZLKBearDkM1G0WgtTx6PZf0BUom0t0s2MB2+VhsbVTkUSLDC6EIhKP2uIgjW3zVdp2hLKFNARYCszVEhEyu5r+R4I9ghrUn58lRBNEVREA0iCyRYYMSRQzqdweXLo3j++Z/C4/ajoaERHR1tWL9+taU+wr4iSNCevJKnTm/YyktoSTgWowuWGWQBtpsd54/bcR+/yMrVBtCtMDEWONZt9tfH2uwR29BuGCoJUgUX+I6qZOQSSFBKQUU5TqvT5L2TddzaKyz6n6gESaYwc5EUBZDHSpVm/i6LDM/NSdQglp7ClfFL6Bk8hYHRs1I/IZ2dRQ5JcY643HQ+ZEXAgLlb+WwBZtYDp1mB6rJWrGrbgbamDagpWwGvKyIOFifccNKhYLVFgRP9nBogqL1GP7lFOJL2KjNfrZkqWsB9qtQHJbqRKqKm1uHSXqbyOvQs0gBFqSGVZE15zMJaCQpo8XiBN7Zr2MUYLD5wyYtjXadEt1QnahUq3Q77NdSzl+7D9Vnf117HiOfq80rqhwro6IiT7p+lQhuL39OlVtblkMjHbb+5CiQcPXq0oF+m5WJqH93h1tuGWhJsm4iVyCYAgeuhk37iNFLmGPom3sKRM89jbG4AeUcaDmdO8hcc2aAoU6xvuws71z8Cn6MS7oIPBVHBpHeGmwRBgpW8bLl1Sgv2R2vhuJERpjdOCcdLB1sZH/IHVWRHbcyWd4ffMWJjhcZFTUMMchrCNJQ16ejq+WZvi+RFaBhm0wK3V/1cEObQRn1xbddxBW1sK05twVI8EghQ3ByVraEUB/lcqjqpLsPEn0oNRGmHC3eY0MfMIJPOYG4ujqNHT8Ll9KKqqgZ1dXVoaqoveitV36g+Ul49vYFZ/sur7cabfhmvRSVbDPxKXkTLBPgQIxPXmnNLRbzsz3et32+6sxYdeD0z4Kq3WE/GRQa5vqSeOsUlSDs1S4SQBSuFPo/zwQ6IF1zH3t5ixNKaz4skJ/U1lFm1kJByq/1zZ55nBwlaFlSBBDokiuuQJpsWIwlLeaP1tUrRCSUnqtZ2TVvkciDRS4ksqroGeUcW6dw8puaGMDjehf4rp2A6o5idH0YqGxUgYbhNqc5sFkhFYtEyoJDzIJ8JoDzYhIbKVWhv2ojmqpWoCNTB7QwJUHBIlWblVKBYg6wbWv60OEF0UoJlyEu2s6ZN6cliBwnqOzVP2FfauNZrkXBJLcPa1ldFGhcvr4xwO21Jz8bSTwvUFF+ERSBBeWkssKfHi1Ef29AV5Wr5pQVwirjDTinjlzp6xOOY+K3XWrbDAnri6OFHUV4VoZXfccdX35Vq8mlwtXCeLf0uLNeCuDPXiFtvlb3issz1ZZBw6515p5yp1w7tW9Be6pLRqvwbeaIEqvIUFEjoGvopjnf/FJPRYeSRUSDBcMBlRlDlX4ltax7EprZ74UEZnAUPRTAUt4WL5jVBgi0SfKd00HtshxjrevOxGevXy3NY/LfF17iZpNxrGYyaTGQPl2uKkVYxKnrDbA4t9QzK+6YjEFIsyEr8Ix1NnGVyjtqIlDKI8rhpr5wCFvynchJYuKhgOpFMZuA0WAtBqYEQTKrwvVYFsQoiFTMzrOuwXcV26o1i0c+pAAAgAElEQVS8NGjv1pa/kaF9s9NhMcjQ593M2C2+x1LXei/XuZVzl3ruEkhYAqUt+qpoNlk2jrZpZCOxLl6036wcKQJSZVVZkSqL5lG0SGR+WCDBksEtzoXFDX4XIIGnKsEG9SkZQMXaWwuuvhSgvNl58sEfpwfGcssUIwmWA6fkWrA6fmHEt9Re+3Usg9ByIDB/SKsBsR91HQJF3VEqadJnzhwyhRji6UmMT/cikZ5E/8h5jE71C1DImDHJVSi4M8jk4/B4PfB6QkgnWNAgAGcujOrwCrQ2rEZH41pUR5pE9ahgeoSexOJobheN95InvDiWImmq5p4y/K1IbpF0qdcyZSzr+izqaFWvpuRk0QDBlsNh9/bL5qdn+rUMY9tiW+xkW7Jg8Tv9AnHCq1oRyrhfDBL0PWnEs326CRawEAcVv6Oxz+901IjDriLBJZCgr6XngqKbSp9I3snNRBKWciksg4QP/v2/vXdcBgm3t38/lKvfFEhg0plpynqQZSwhP45jPc/gTM/rmIuPI8/kVNZJMBzwOspRHViFfZufQGftDrgtkICc2kjEWyV0o6UiCR8/kMBBXairrTbIpYxRZZBcG1Ro426xkbeU0XcjkKBpB9r4ZzhfRyuKVUm1jWZFQNQGaW1csi8okKA3qAXqHSJ5akLyMGyGh8gDWiChYGaEQkVJQ8PBGg+sxOyQZGbZ+txWQrVtQy5tNRbHV5yYdvFzG9Xq3SKED+UN/GBueqOI121vhR1wXuNmRVPDzm7QtprOjylaO3raLTQ0bhYk2Jtg59QrW0tLP5c87TcCVtcD/be9b2/5BnxH9Uuu6S7amLUbtUsBpkUgwaIx8Xp6vZPaAmpRs+6j3n15x01SKHOSs+T20ExNIm/GMDh5CX0jXbg80oXJ6ADyRgwOggQzBqeb9WV8cMIHM+NCLmnATHkQ9lWitXEl2lvWoq6qFRFfDTxGGCZrKlBBDk5xRrDYZ2nN0sQiNcEWFvm094G2vnUnL3RE6J5ReVZqLi4wmaVftDGv1tjr73KLqUGLDPDie2S/7rVAgjb0F4MEPrN1H00/s8vfFh9KAwvrp93OFz6XDUjd0N4vHmybrTc86ZZn9vKJH04PLIOED6ffb+tdF4AEbWtZyVmlBY0Lfw6mk6mmWWRyY3jz9P9A9+A7iGXmUHBmRbmCJqPXUYHa8Fo8sOtnURdeC3chLJEEFbGkVGcxg8zSuV560b2tD/0+X3wpz39xSxGljpJkntozFxUp02uxlRh3rciD8rAv5bVRF7BTYuxGoT5H7qu3MHvyoiiRqO1NaXxb4WN+p2smiDdXGf7iQLLqJ+hIggIZtqqiRZBQ2hw0PUkZClRayglf2cxTVYT0ABck75Ep3W433G5FWSh57DSPeKF38yrD8Npd9J5G/v3y6N9MI64FIq917o3apqvE6vmn58vNtOV9OcZaaDStR1O37cSeG/kj7Wmhuk0l+pn1DizlsLQst5JZW0q0XagqU7qqbtdH0/i/2RFTaKz0jPpd1Yasfs9K17PTStS3XM9tHHiLbiTrPB1LjCSKvKjKeWJekq4mTN89a6qI4puZBJ3+GUccsfQkBie60DN4EoOj5xFNjcPwkn6UURWavSFIuQbWVMgYQNaAzxVCRaQBLQQLTetQGWmGgQCCRrVUeec9SffhGuOUXDD1bEwqFrU2kVK295sld8qIZpG+wwMsz3wRCmhEa/XZ4vlXBAmqInNpT73WInUDw/kqkMA2L0U3shZvfc/FgQr7UC+eLnaQoC9zzYVnIe659rq1DBJu9q38KB+3DBI+yqN3jbZfBRKKx9lXFSaPZhVIKKSQyI3h5cNPo2/0mKhRwEUFHspcGvCgEg1l6/HI3f8Ele52uBFSsp4f40jCjUCC/e8aICwFBPSGrf+mNLYXRhcWG3eLPcQ3oj5cZUNJKF7TgZQ1tYBuZBcD0ZKHVhK75FNoa8/yTCmJW6U7LjkJllVRAjhEGPQoKpDARYWVmCn/qr1xunKy0BRkk12Y5FfcaEUhyvLL2SIw9vC36p8iernqLdCwgxyIxRWb362hXjQxpZNLfXorhua1IkGLx/9mlqRrRbKuBzpLHubrgNLFN7dPLjtHRzVaHX2Ny131Dlke/eJ7QgBru75k9li5O/IcxRwDq1HFY60ZYqM5KSUurQKmDrwqC8HWfjswvxEY0+/rrYzTzYzl7ThGG/HK2GfH2z3eesAWD5wtkrAAJFDRzfKoF1hIkXKpitKixAXo1SZFxQ2Hi+pJDmTzGUTno3B6DHh8bjicGRHHGJrtxoWBYxiZ6EOmMIdkZhrx1KwUdGOdhoDPD6+b1CIn8hnAzLrg91agvrYdlWXNCLjqsWbFHoS9dVKETeop5A2JXrr4OFY+M/UcOLlU/hfbS+eE9U9mhpJxVhKrbuHhF+cPH9eSllaTuwSsZL7aQEIJ0C7sSz0D1Sy8sXd94XU5YDaQIBPPbpAvAi9Fp8ui+ywAHxrR62jD4nfqOrNwMRhZ8n1fvJ7f+Jlvx7xfvub73wPLIOH979M74ooL1oclW8QtmdGCnCQuxzJX8NI7f4srE6eRcyTgcNHkyyGfN+BxVGJF9RY8fPfnEHE0w4OIyGHSGaNk5T7+dKMbGZe6aqfdSNPnaBChPFt22T3LxroJCs1i4GAf0muBhJIFp5SsipLgKs9QeQtlwdcMXm1aWbuABRZU8rLaOJXxoTYEO0igdCqv55CkOVZx5g0MiSKwhoIqZmRJGOoLXutNKRZFus6rdJ3IwuI97b28kLrflX25ECTciK5yM/e9VbBxPTrajdp1Lce8Gv1Fn+sdrA+9QZRn8SVUmr8y4YusN8uOXUgTsuaZvk9xYLUUZ4mWfTN9fZuCUVfd+kZrxc209b0fszCiULpeEYIXR3vh8qMBfGnUaEjnqWTHpGFy2w0l76w2ADoNFNWFXn2Tx5ouuFxuVVfBYuww/6BgxKUez3TqCq5MXkTPlTMYHu9F1ozCNFPwB1yS0wQzK2uJy3ADpgv5rAcuZxh+dyX8znq01GxFa/161Ne1wu8qhwHSlUR4Wn0koZqqGirPQEQW5DeXRY1iJWY6NJjYTDokQYKlMGdNLUUnsvP4NUiyg4RSzKq0itr7V6+nNzaY1dxkR9rzDjT1p+g1sR5Qr8/2F9ZupC9ug8o3UG+3BT7swhoqjHz9KWePPiyDhPf+en6ErrAMEu7AwVrssHv3TaSSjnqri5QRvQYVL0ZLLCca1xmkMJfqx8vvPI3hqTPIgZEElZ5q5l3wGTXobNiO+/Z8BgE0wIcyKaTmEGk8DRK44zNxyq4d/e5bfqecoTZ6rUCkPf/aMFZhazvlpwQStIPVqnSs6xZYg1qq1qmNzus/saYbXStKof5ecuoqQGKPJKgNSnlaWTtBe9usZD3tfbXKP8h2Sm++FVGQXERrj6NsqfJMauOtpBmj6EysAaH6TSUyltRBpFq0JDkWLH3x6zy3oInFFZZVBKMYQVjggV5I2boZkKCBm2zjS1K+1FVU35Jeptqr6QuLQcPNzFs7WLTPHd2G6wHB0mvLd9KE4VImUTabFeApERObZ93CfnJMETRYG/1in6QyZazPNUGB/Sxl0ctcsUelbJ1QVBayLFDy1eX2wmm3R4vUSXJ/e2RAQUyVS7BkmyyikqVjr5NpdROUCo9yYvC69DRrpRs1rgvpgYuB1bX+vlTU4UZjfyPQdqPz38vfl27vQivvpkBCTqV9S1RR6KW6BoNSPdMSq3QWsBijwYiCiGNwzAvI5JPIGSlkjTjimSkMTVxCd+9JDI5cQLYwD6c7C8OVQS4fQwEpqerO/CUatdkMKy574fNUIOJvQnvjFjTVrEZDVQcCzio4JaKgjHyVIUEAQ4lWOixU1IP1awqiwMafWgSVdV98AKmzXJt0apZIwfLcksHOcwmESh5/lZu1mBqn5tbi/l3odFk8nqV3yP6OWYuuNfftSl2l863FnOvxAn7mYlBiAwl07sm7Zs+p4OkWVUvupwp6FhcFS51vQTS3tCBZvy2MJNhV8t7L/F0+98PvgWWQ8OGPwYIWvHeAIMsUCtYiIBUyGWq1b7RC+WCSWUaqKmccSUzFe/DKoacxYoGEgpNeIHpY/PA5a7G6eTf2b38S3kINvI4yIOdU9qJU3tSRBC4spWSvO6xr31VzlNGveK12Q50rJw0yGsBqc7USwItGhzJkteGmVUBUDQX1vdazVt9ZEn12SVOrpfre+tyljA31nd6UtGFbSixW+QisyEzjnGF5dSwNfiWRyDYpXY+8hObVViuAwspjEOEqjS6Kic4qE0JIIfLsCiQ4XcoAy2SzcDndxfnAfqCaFj2MsiEvoCxpg86ii7BfrCqpbK+0XypYK/pQibqk3Vss/mbbmK1n5DesT6GoOarv9ViymJsq6GY9q/Wz1Mdqw2YzWSlWj4HTQky8LjfTUq2H608v3ksDSZ5jp53pCNP1xlmubiWQ5nI5uD3kZAPJZFKeyePxwOG0ONd6/mh1IN0fYh1ZvlVrPdDmhB1UyK00KhKDQvn+7ZJAEglwKIqGvBOqgVYzLUlgmSAOZHM55PLK4GJEiXVBVKE/IE8rklK7FshR97LS4lkkME+PslVPw4b+5BgBturONBFzOUa6AI4R+0SPMZck9rdU7S3Of1XQT7+TLpcynjQ40GMlT2eLAN6qwX+r572rRes9H6x7fhGMLKiq6PaPw6DDQEcV9XtoUY+kYrsCsbmcCafLEMnnvCMnghhZM45kZgajMwO4NHgKw2O9KDiTIp1quNJwubkvJVSNB1kvadh7JB8BeT+8RgXqatrR0bQO9dXtiHjr4DZ8kpOgilFmkM5EEY1OYWZ2ArHYPNwuLyJl5Sgrr0Y4UAaP0ws3IxBGEI6CH4W8C9Z0gOHMw+nknkawwVmqwIpQrmR9tHI2ZFPlHXUcQPeDehcWO3auNTy6+syiHl7wv9opob7UL4JNplbiNvqjxCfUnm/PL7E0z+WwhZEHAQkSDcpL8jnfIRbytDS+pfCqjv4txEC2ttgECJZBwnt+Ge+YCyyDhDtmKErJZvYmLRJ5sRms11Apk01NUYnUYqJk0JSnwPqIo9ZE1swg50ijYKQwOHUSbx7/O0zHLiILenO4SHrgQBBhbxPWrdiHvRsfgwvlcBdCcDCSIJuuJYGqrDDbonoHday1+esN/1ot0wYCDWLtkdeGqTYoeC4NG9pQExMTqKurBQ2MdDotBpCofziATIa1AubkWBYTo2EXjUZRUVEhBrsyLpWxro0QeoVTqZSV4GupW9gay/vRGAyHw3Ic/0Wj85ifj4nHdOPGDfJ3JqSrjyHtGh0ZxeXLg4jHEzDFMC5g06aNqKmtxuTkuMgQhiIROF0uxOIJTE/PIRAIoLaqToyuTCaFQMAnbTbzDOPTOFZGHo24bDYn5/J54rGobDIEBDMzMxgZGUUimZLNlfag00XqkQdNjc1obWuTKepyOjA3Ny99FgwGEAz4lVCWZbmy75yWx5hggPemWhL7l4ZhOByBx+sVY5Tj5fa4MTMzK22jEV1VVQm/37fAgNQGuZ4THAP2PxukNkhDxmxsbAL9/QPSNo6vz+dDY2OjXJPfsb9dllefhqgGPzxXA5KhoSF0d3fD7/dj1apVqK2tlbHj/UKhUHHu6LnG48fGxuT+K1asQFVVlRzv9XoR9AfkvFgiLufqc1LpFAavXMHIyIhcj8ov4VAIsVgM8XhcziFILK+owPoN6+EL+BBPJOHzeBEMBJDL5qR9iVgSHo8bLrcL2XQaBkGRzOe0zDHOlUwmh9GxcXi9AdTW1Mp1R4aH0dNzCdPTU8pzb0kiGy6XVBn3+f3Sby1NLTJ/nQ4ncpzvSb43LjU+FqUtmU7L/GMmazaThdvlhJN9LNjRRCwel3+hsggCwTBSySR6LvYW+4xjyrFg/2WyGZmn1dXVWLd2jYxfIpGQsYlEIkWQx3czkUgiFArK91L80MKdnN+zs7My1uxztQbQkHRa53O+qPee89EOUuQtLBYNvLPWxKtbYzcci1BN1UCxOZm0SVxKbrZ7oCygYDkvWIhN1ZLRlWNyUn2ZxTpT+XlMx0cwHR1FIj2LgaELGJ/sRSo7BTgTcHlYcjKLHHOLnB7JHcjnXSjknQgFqlARqkV1eRNaGjpRVVYH5Axk0zmkU0mMjY1gcmIU8STXxzl5d2j0RiJlWNHchvJQBcqDVaiMNMDlLANMK7/BBFwuGsR5OAxLQlX2T2sfLe6hShXOwXdeR60ESKtoqd2QV06NRV46u0GtnTxFNbqr+Ty6/7XQhFnIqnfa6VDz0OmUyJ4CLMyz0FWjTRGSYG0Jvmcq8ZzKc6SGkXLFdY57kFPoXYVCDry2RPWUr0btaxSgEBrowtChfkdKUVIdYbc7r+70eb/cvuv1wDJIuEPmx82Ese1esOsZvA4HvcQZa2Gi51aDBB32VMmjeeoaFRKSg3Bp6G0cPP0PiGUvI++IW15lDxxmGJWBVmzsuAc7Vj8IA+VwFQJwmgokqMq7VtWtYiGuqxU0PuxuvhnudwkkcLNXhrY2Du2eXxoNNM5fffV1RCIh3HPPPWII0IhQAMPE5OQkzpw5g8uXLyMQUIZFb2+vGHzV1TXo6OiQjSuRiItxQyOEhiDP47UaGhrEaCMA4c/W1lY5hufQUKFRw/txo3j77YNy3L59e+S4y5f70dfXJ4YM7xWdncfRo8flGN6DY7Zt21bs27cbz7/4HAYGB1BZVY3aujpE52O4eLEXPq8PrS1tYqytW7cWbe1t8Hm4SXNjMsRoU556UwxMGv7pTArHjx3F62+8irLycrjcHjHkk6mUGJbxBO9toKWlFZs2bZYNaHxsHPlsBn19/UgkYvLcFeVlYhh2dnZg+/atco0TR48hOj8nEQr2QUN9g/RTJptHY2MT2trbkRPwlpdj3njjTQFE7LuNGzeKUa8jNyoSpDZt9hHfK26ECggSwCmQSIBx/PhJvPTSy/I7+6+yshIrV66U43p6ehAMhtDYWI+2tjZpO48bGBgADX2OD+cPjdKpqSkx+Ldv3y5A8eTJkzhx4oRcj4Y8DWcCCJ575coVOaasrAzt7e1yX5lHfj8C/gC6ursEEBBscD6x7S2tK3Dp0iUcPHhQ7kfDv6a6Rs7lvJF55XBg/YYNeOzxR5HOEcRGUVlWKUY258v8/DzMnNrk161bg1Wdncjms0hn0jIGpH/U1dfLvV/86QFEIhX47Gc/h4DPh55LF3Hs8GGZy1S3EYPEcCCdySCaiONSTw/Wr1+PX/zSL8ozzk7NIB6LY3JCgYpwJCz3DYWDaGppxu7duzE/O4O33nwTifi8jHVHe4fM59GxMcQSCXSsWolwuAwetxeHDh7Che5uAUR8d+3ULfZBQ0M97tq3V/r1rbfekr7dtm2bzG/2/yuvvILBwSvYvn0HduzYLvfju6UcABm8/PLLMlYbNqwTUMo1gPOEz6miTaYYa2peKSdASTZUzTcN6D7stfDa91+cfKo84zpmaPeTq2uUfOgLr6lpMPYIpxZPMJErZAQoFJw55JBG1kwgk01gbOYyegdOY2TsImLJUZhGXOr1FIwCnMxpAg1bZW4TxLFugtcVQHVFAyojBAluZJImUrEc5maj4hgj4Mvlc/D6nIhGZ5FIxhAJBRHyBtBU24RVHZtQVtYER4G1GLxCS2IEVBvlBLMq28FQ3nRLnlkZywUUuFbobdWOA6z+4THKkNZ9a/e8616zCHgSnV46f0FHEtQaxv2dKnJpibLxG66/ptCpGPVUIyVAwFQgge++18PnysIk/YrRUQksqigRQQJ/V9fOKkejSceOAhTsE0ZU7U4V9bs1E4ooUj/vjfMw7tz3YLll9h7QIIFru6yry8XUPpwJ8m5AwmKDd/G5rBypQQIXPQmVSjix6ANSCxxDv4UEkuYszvS+hiPnvo90YQQFZ0rYwPm8B0YujJpIJ7avfRDrV+yDgTK4C0E4C0wqs7iOV4EE5c24kz43AxJ0iJhGvjYQ+JMel5HhEYyOjiKZTGF6ehrz83F0dV3A2NgoHn74ITHyqqur0NLSLIYHjS6CAhqNV64Mibf/yJEjaGtrx8qVq7Bp0ybxWtLQoPf3woULYuTRcOT5+/btQ1NTkxjE/EljkYYijZZgMIjx8XGpYlxbW4fDh4+IgVJZWY5169bh0KGDuHjxokQxWle0ySJ/6VKPAAN6mWdnp2Vx37ptE374wx+gr78XbR0dqK2vx/DIKHp7+yThuDxSiS1bt+Keu+7CypWdEk1glIL3omdKPGak84hX1YVodA5vvvUGvvGNr4u3esPGjaKdTpAQnY9jdGwCTsOFzVu2obmpBS++8BL8/oBc6+SJE2KIrl2zSoxueq4bG+rwiU98Am6XC6+98gqmpiYRj8UkahEKhTE+PoGp6Wk0NjVj69ZtqG9sxPT0DLq6L+CFF16QjbGpqVFAAseH40ojkX1Jo1EbcpwbXi/pO0oykf8vHutYHAcPHsKPf/ys/I0ednrD6ZXu7+/HsWPHxHBkVGbnzh3o7OzE8PCw3PvKlUEZH/Y3wUN9Pf/Vyz8a9W+88Qaee+45GV9++HPNmjUSnaLhv3nzZmkrDf533nlH5k57WxvWr1svIOLEyRMylxoaG8Q7vmbtWly8dFGAqVB6nE40NjRgZedKATOTE5NwOZ3YuWsnNmzaiCtDg5iLRsXw6evtw3x0Hn6fT8BhOpWWaNNjjz+GZCop152dmxHA5fV55Xov/fQV+EPl+Nmf+SzqamrQ2d6K6FwUqURcqGGM+ExOT+Ns13lMzc3i8JHDePLJJ/Hpxz6JH/7gB6KMRsPm8uUBoZQ0tzTLmsQx8Qf9+MIXvgAzk8Jrr70qwIMECgIfHjs4NITxyUm0tLWiqWkF7rn7HnmWqfEpZDNpAYp8b2lwqUiPCz6fF9VVlTJu3/ve92Tcdu/eJfOCoOLcuS5MTU0LcNi/f7+8lxx7Hs8P30uOfXNzk5xD2pwCjJ0yHzj/NRVNRRmsRNdFdMXFalvXXyNt/KoPZDFd7O3WUEAZnRZl32qJJhteS9zqKou5SNXJmRnkCxmwxIF4xE0W7gTS+XnMzA5jYOQshsa7MR0dkgJsBBMG8xOYG2TkkTOzSGcTag3KO+ByECwE4cj5kE97gaxP8hdamlaitaUDXpcHTpeJ6bkRXB68gLHRy8ilY6itrsKaVZvQ3roRIX89DDMMwxGUCDo1/ehc49pJEpPQKs2CFJ4XF5hEzhVg0dS3ov9fO9utSKiqQ3NtkKBT+NXPYvq11c+qH7Xog0SJHYoOJR7/QgGpdBo+XwA5oYk6BRTJfmfRRZVMLaNdJgxnBtl8Gsiz/W4YBEX8SbBASJZNI51JyDN63D54vH4BEYwkqOtZ+WpWIkURBhbpo3rc76z9/wN5fT6mN7GDBAGGyyDh9o203ZhfnLh4M3e9Hq914bXpBWckgR+CBF2kqsSdpLcgjzTyjjRi2SkcPfciTl74CXKuCTjc9DYYKOQUSKivWIU9mx9DW81WoRu58qSDKJAgetNFkKDBwZ0PEpYGDWohFwlPqw4CN/VEMo433ngdx44dF88wKRJ+f1AwUjqdQjgcKlJlNm/ehJqaGjHieSy9/jTcRkfHcfLkKTHsaGzQsCwvLxNPFz2ZXV1d8o/GPUHCli1bxDtNI4c/afS99tpr4imlEUjPMKMGBAn0atIwoaeM3/EaNE7pYa2qrBZDs7v7Avbu3SseIgIbGsMrWptw5sxpxOIxdK5aKd66/ssDiMWSyGbI2Tfx2GNPYMvGjdJOek1pPIr3iJ5RGX8VgubcpAF//kIXfvCD72Pn7p3SDz29vZicmhTK0dT0nPTbqtVr0NTYgheeewm7du1COBjAkSOHMD01hdWrV2HVqk7hEcdiUezcsQP19XXou3RJDD9SVHK5LCYmJ3H4yFEBCsFwRIzw9Rs2SV++9fZB8dy7XAZWtDQLoGCf0RCnkU4DfPXqlZbiUkGuy2eTfc/GWSdIOHz4KH760ssCZvwBH5qbm2WO0BvOfqYhzzHftWsnWlpacPbsWXznO98Rihafn/OMRn9dHcGBR+5fXl4uIJKGP733bBeP5Xzh2G/dulUMULaF9yHoOHfuHLZs3oy79t0lx7/99ttYu36dXNspdB2/HEMgK1QdABs2bMCunTvx6oFXBTARTGzcvAkzs9Po6e1BNpNDKpkSQz0cDAtwDQeCMl8OHnobjzzyCGLJmNw/noijsakB87F5oU6d774IlzeIDes3YW3nSjz1xS+grrYO+RwlMvMYmxjHm2+/hUNHj0j+RF1jAz772c8ik0jj77/939FY34i6mlr09PbB5fFi7bo1Ajpn5mbR03MRX/ziz8PrcmFqchyzMzMCRgdIpxodEVB9ZWgEofII6uob8cQTT2DLhi3wuN1FGUty4RWNz8onKUCodd/97ndx+PBhAd7kX/M9Z1+vWbNWIgSxWELAPsfr1VdfxTPPPCPAhePGczhGBJQE6qQRcqwYISKALH1UNEbnvNiBgaag3ThHwU5Z+TAMrpLHm+MpYgTygJpGonKrStIF19/BlL2snokgkt5sriVZM4dUNi2J+FSHdiCF2flhjM32YnCkG2PTlzGfnEE6l0KO8qus3+PMAE7S/3i5vBjvZtaJQtYHI1+OkLcJLfWbsKZjKxpr2+ExmG+SRjwzgYGhczjXdQgzM4MwjDwqK6rR2bERTfVrEHI3wO0qAxxBuI2wAAVRPRJZZqt2vabcWFn2rC0jPbUIGNjnggCEBTVspDN05o1eQYvp1PZztQiFyvliNIp0IBry84gnoshns0ikUqhraILb45dIQiI5Lw6XVJrrmgd+Xwg+rx9eP3O34piYGpVaFNmcA6FAGSoi1QKkKVsbj89jcmpcgHNZuBwN9S1wOQmaaEMoO0Kv93o2LBx5DYY+jDl7M1bU8jHvtgeWQcK77f0I+TgAACAASURBVLFbPP5GkYKrjdaFPM+FChRXN2IhSNDKEzxucaEYbsWKF5o2E4Azi1hmBgdPPodzfS8h75qG4eGiRolTL5y5EOor1+DubU+gsWyd1Ewo5NxSvEZVxbUWQOHkfnRAwhI9WEw201QF4cI7uZhmcfDgO0IRIad19aq1aG5uQX/fALZs3SLedRqM3d1dYviT2sLFOZlM4MyZszh9+rREFCYmZsQgrayoxMOPPIza2mrpMwKKwcFBAQSkkBAIkBbE32lg0HNJw5AeZd6HXH+2kR5yxaOml7wgCzwBBQ2ZPLn6oQhWrGgVT+w//uP3xaDkxpxKJbF//13Yu3cP+vt70X2xG26vR+g6sUQSkXAFksm05DDs338vPvnE48hmyV+l95c7cx55K0/A7XJLngEBA7nnjIi89tor6FzZiUs9l/DCi8+jf2BAjnG5PMJjr29oxD133Yux0QmhXXGjP3H8GKYmJtHQWIfOznaVoOwo4P777xfq0ZFDhySioHjkpLFkhXKlqj07hH5SU9sgz3/02AlF03E6sHbtGoyOjolhzufXY6oiBxZdKqdAgmx6GiQUTKEsvPnmW3j22RctkOEWw5DjymgSDXKOC+lY999/H1avXo1Tp07h29/+NnK5jEXtglDTPB6vjONdd90lx3EMOZb0ynPsHnvsMYkUcewJ9CRaY9XU4LGcD+Vl5eLtj83P49iJ4xKpYX/wjQ6FwwIozp47J8CjsqICDz74oFDhXvjJcwJCvB4PVq9dI3O5t79P+qS8rEIiAMNXhlFRXiF5DNwUJibH8cgjD2NqZgrf/+H3Zc7su3sfgqEAXnjpJRw5ehK+YDkef+wJbFizBvfs24eKsjBi0ahE3g4dPoS//953MTkzLQD0y7/+62JoDw8M47t/93cI+oIIeH24cKkHpsMh+SkEOzSC5uej+NJTP4+ZiSkMDQ0gk0hKfok/GJBjpmdmZX6WV1dhcmpaQPeD9z0o84PzXgN8vrsqedkUw352ZlpoRYz2cBxefvklGUf2zX333Yfa2noBhfz7vffeK2DrxRdflDlDAEUwwPwTUpV8PnLYC/LOcvwI1NX/E6goYKKiGQ4xwOxAgX+7cUTBDhK0v/Zqrvotbkfv4jS2QykEKY+4fT9R6/1V9SiWuLq0XKSO2Eu8loo2cWySWea7GHC6DbidjHCnkcpPYWC0G32D5zA83o+JmTGkMjEUPFl4Ajl4AqTYkDvPfwWhGeXTPniNOtRWrMfazrvR2rAJIXeFtDCPOIxCDLPxQXRdOoKJ2X7MRkcF/NbVNKO1dS2qK1Yg7K8XoQ63uxwuR0CkvhlJcDkMyYtSLn0+MXNkaHTTA2/TjijmvxVjDMXc36vzEiz6jvSXLZ/P4nWJ3LRV54KRXbVA5ZFKRzE6dhnDI/0ScU2lMtiydQeqq+uQLmQxPjGMvr5exObjCATKEQ5VoqK8Ei0rapDKjeF892lEZzKIRtNoae7Eyo41cHtcyGSSiM7NYfDKIFLJDCIRRqY3IBgog4tOQUZWKDbrYAE7m0LZgvFeBgnv4uW64w/VNEk6ZmhHyBRcjiS8v+N2I3Cg71YCCfxmiVCtzYBZqoULQYKwNq3DNKJX3ylhU9KMUkibMTicJuLZObxx/Dn0XHkDWccMHG4a/24YeQ9cZgiNVWtx9/YnURNcCV+hEvks6SYECkolSQGFJUDCBx0tv87Q3ZhuZBXeWcAtZkjXFMPj6LGj4iUmB7q9rQPl5dWSELxx0wZJHiMH/cJFBRIqKsrFOKEBQu/u+XPdkkg7MxMV46C2ph679+xCTQ2Ndodwxmnw0oikZ1onPdO4oKHIn6Q00KAkhYlGDEHH6tVrxHNO4MJjGCWgcTw1OSU8c1IiWlvbxPB85ZXXhA6TTicxNzeDLZvWY99de9DTexFnzp1DOkeOK5P1nKiqqkV0Liac9fvue0AMdW4e9BL7fR7kshnx6NN4J0jgdsG8BMPtFg/5q68eQFtHK6amp3DsxDGMjo3C6/PD5w9K0jY3s+1bd6Lr/AXh93vcThw9cliMuJbmJrR3tEm0gLmvTz75uIzqqy8fkITopsYmSZRlHzHJmsa32+NFPJlCeUWVgLefvnxADEfy9xsa6jAxMS7eYX5H487v91pJ5oo3zo8yKOndVEnLpKxwXN588x289OIBAX00CHmNWDwqRj6pQTyWlBOCBNKFzp8/jx/+8IcWNcuUiA7HinQAns8IEceIkSCCTlLMCDRIqyLA0hEizW9nhIAf0oE4pyrKypBJp3Hk+HG5TiAYkKTF6rpa6XvOUd6PhuzDDz4oQOHFZ58XQ5ieduY9cEz6+vskykRgMDE+gSsDV2T+MeJAIEhq16c/82lMTE/g5QM/RSKZwJp1a+HyOPH2wXdw7vxFeAPlePDBh7GqvR0P3XcvysMhAQlMFn7z7Tfxox8/QziJFe0d+NVf+zWEgyGMDY3i23/zNHwuj4zPJVLbDAfaOtol4TybVd7MX/qlpwQkdHWdw+zUlNCgKqurJEF9enZWQGJ5dTUmJiZlTPbsuguJ+ZjkzNBg5/gR+Knxdcg7Sd4EaV4EY4wAHDt2VAAfwSNzIKqra3Hq1Bl5l5k7wnfq+9//vowbx5b0MY4BwRXfU4IIRhQUmCNFjUnvTGZWlDWdvK4TnPXy9O5Bgj7zw/DO6n3DqotQrK5sdwgtBC9LQhm5jEWdcaiCbJaeqCQmUw+hwIJoLlJmskjnZjE63YvB0R4MjfVidGII8cwcnN4MXL4EYMRRcGZguBQdNBXPwYkyBL3NqC1fjzXtd6Gxdh2Cngp4HazZEIfJ4m2pMcl7GJ3pw8j0ZUzPjcua3dLcgcqyBpSFG1Hma4bTKIPPWQa3w2sBBLbLqjhpuuA0fHAZTKZeJL8sj6hU0XS04MaAUJP7mRxt9Z7gEQ0SeDFLyrqQRiI5g7HxAYxPDAo9KBqNY+eu3agor0UWaQyPDwrdkXlgXk8EjoIXAX8Yq9Y2IZUbQm//BaRiDmQyTpRHatHY2CJ0vEw2KQ6G6ak5pFNUp/OgvX0lqitq4XayFoWqJ6HbomNKCzHSMkh4fy3ID/dqyyDhNvf/9QDCtelGdg/S1Q0shavtr6ZelCxnw1WaydobxMU5A1P+pZFDSpKXZzMzePvYCxicOI50YVo2drPghNP0wG+UobVhA/ZueQzl3lb4UY181iULJI04ev4+LiCBhoVOQKTTiAZLni6cAnBl6IoYD+FQGMFgGc6cOY9kIoW9+3ajrIxqKDmLT14h9CPyuJkgyXwE0jpofHg8PlRXVSOVSmP3nt2orKzA7CyjCxkxlumt5IeAgcY/aRE0NGisPPDAA2KoEM0/++yzOH78uACH2dk5oRxxXtx77z1CpXnx+ReEQ81IQHPzCjFuyJn+5CefEON7YKAffT2XcM/+fbh4sRvnus7hQk8PRscnUFZeIZsGN4loNIa2tg7xqh45fBiX+/vEAFoAEgyngCgmd4YjETGinn3+eaxobUFLWzOqa6oQDAVRXVuD8opqxGOU7KQKlBsvPveiGNmrOjtw4sRRTE9NSrIyDft4PIaG+np84Qv/VIDRN/7yLwQYrFuzVihc/Ee1kqrqGpRVVAhgYFjd5fHgT//L/ytRmHQqJbkk6UxSjGQmzpJyxdwMjhnfT61SQwBNg57toZHMuUAgcOzYCbz11kEEA2G5ZyQSxujYiIw1QQTnC/Mb7r13v/S9ijCMiNKUSJUKBYbynKb8TqOSH0aFfvCDH8g4c3w49gQIzHPgd6QGESDQmGXEiADxlQMHUF1RKc8yNTOD02fPCBgIhIKSkDw8MiLRCd6Hhuz9+++VvILnf/ysPCsBxo5du9A/0Cdzk4nNq1auRndXNy52XxRPP6k9EonK5/H4k49jbm4W/rAPE1OTeOfgOxJZoLFOoJfJM4IE3LN3L3bv2IqQP4BCPoeR0WH8+Cc/xuDIFTzwiYelfcxDMbN5zE7O4Kt/+H/DVTDQ3NSModExRGMxVNXUiOISATdzdb701BcwdHkAP37mRzh/5oxQmTZv2YK6xnrMxxPIFwpoWdGKickplJWVo762ET/+0TOisqRoRlpuGNJHpK0xCZ6RBEZcaORv2bJZIgw6mhAMRkSNSytiMZH5q1/9qowZARnnA98/Us6Yu8Dx5pxSOQn0imv+uFL/khV6iZwEHam8/vaz1D7wYYAEbezS+28p5ljkG53QbH+Oa8Y6bI/D5Nm8JNBaSlBwI29SkUep8hQcVEvLIocY5lOTGJnoR/9QD6Zmx5DDHOYSg4jGx+Dy5OALOAXcZzLMoWpCebgN9ZXrsWn1fYi4G5jtA8YCHEjAZD0GUO57CHP5CfQMX8DZrqOIJ6bh83ngdHoRDlSjsW4NyoINKAvUwucJKAUwrx8Btx9uhw9OhxcG/MLnlyKSSyYcK3qQUHMWFI9cPIaWJ01LWWsVQivZWVG9FABV8ymHdHYO07PDmJweRioVx/jYFLbv3I1wWQUy+TR6L19AOBxEdVUdRodncOnSoEQU1m1oQSLTh+4LZ7Bn+wNIZ13o7xtHOFQukZ352CwC/iDKIuVCLYpG6dzwo7m+FT53SKIJGiTo6JFSOLTnpWiQYIcQt9nQWr78be2BZbrRbezepUDCtbio+ljFQVxcHGVhYSm9yRSThhY9gwqFao8E32AuNCxDn5Z/JlLIIsU6y0jkYpicm8KhEwekVkIWUeQok8aCOHk3ynxVWNO+A9vXP4iQwUJqVTCzKtlJPCZUSuD1rZL3pbCpldW10M1wG3v7BluuTZd/6SNVJEEnrdL7R881n5F0oNdffx2nT5/C2Ng4zpw+h3g8I0YOedrj46PibYxEgti0eaNwnEk74cv12GOPY2aa9IgkDIMbkRNzs/PYs3eXeDDPnj2DF154XvjPNFDJr6YB+tJLLwlwoHf30UcfFToKjZGjR4+K0goNOXLOuXk899zzIiFJ2sunPvUpnD19RowgKsHQ6Hn99TdE7YeGMekSzF349KeewM/87Kfxyisvo7evBxNTU2KwMYOQoKNgUhkDaG/vwGd/9ufQfaELUxPjyviSyqsOiQC4nRaVwnQgXBaRXIOXX30ZwyND8Id84i2kFzqWZAQjJtdcuXodaqprMTU2hccfewyN9bV49tmfYODyZWzevFHUZZhcff7cOVHZIYVoenIC3ee7EIvOC22Gybdj4+PCIY/QGz41Jbr9O3fvliRU0pCYUN3X24vjJ46htXWFAAR6/UkHk/yGXE6MceW1z0uf6uhNLp9FbD6GU6fOCgXF7wuKx5/0HnqrZ2ZnxCNNA5PXfOihB6X/h4au4MCBA0IP4pwh8NAggcb+5z73OUkuZ8SBfyfQYDvoDadhT8OTNCY+M8EAo0DPP/+8cOPLy8pQW1WtEtg9HkTn56U2gj/gx9p169DQ2CjAgvOIRn5TfQP27N6Nt954UwAIO5+RBcqbPvOTZ3D65Gnx5hMsbN60RSg4nKcEKQSi69avRdeFLrxz6G0MXBlANDYPw2WgvqkBK9pXIptzYfjKCFa1tuIXvvhFtLeuEGOLAO+NN1/H6Pgo9j90P7x+P2pqqD5TkLl54MWX8KnHnhT51LcOHYaXOTjbt0mUi7koBFD33LMHjXX1OHr0MIxCQZKu2zs7RYXryLFjuNjTi01btqCrq1sodQ11TTh+9JiMuQZ5UvwPkDFmvkh1VQWefvppPPPMD+U7vlcEkxx3PjcpdQTFd999t4w1n6W7mwIAeUkWZ84Q1wLSxQjqeE3my2iFI0pJUgFK5yJokCBm9rtWN7qes+hWDLCFHPibXogt6kvxeP3/V0WJS/SaUiRcFwSzFQYTG9KEaSj6ksoDYlEzJsZSbYyyymS7Ul6UKkhxzKemMDk3gmh8Gqn8DHr6TmByekCcXT6/G9kCE9WB6soVqCpvQ3VFJ9a274LPINVIUSFdjixy6SjcrpzQa+fyc+gaOovTXQeRzFFaOo9MmrlYBRRyAXhd5agI1yLgDaIsFEFtdTXqK+tREamFz10OtyMCV8EPZ8El1Z4l87qoTGSNj0VNUklcGhzYpciVQhKdbFL8lGBDHyfbN/cfXfNGyajmC2mYhTgKjiTyhbjIvV681IvOlWvh9oakDy8NnIPTYwhNaGo8hvHxGCrLq9HeWQM4x3Di3CGs6twGMxfA+EgM4Ug50ukYxidHURYJo7NtJbxOHwZHR5BIZLBu9Qb4XFToUyqJpBorJaRSqkUJB7HuCZ/pzlM4vOk5v3zggh5YVje6TRPiaoCgPQH6hgvl5rS2sipDZP9baZHggqcMc+q5M2mUL6KVUGSrgyBApChJxgWMFCMChAQKSCKPFFK5eUwmRjE7PyO84ePnDiILlbQsaWrkYuYcqAxWYfPqvdi0aj88qC7mJIimsmzC1N3naqGUFZRPwbYp3KEgYakkck3RUhxjyh+q56CRy0QwGmzker744gEkExns23s3WttacPr0SVRUlAmXPJlKSHSAHD4mz1LnfWDgigzHiROnJXE5FAzhgQfvFwOFikH0HosRWF6Oz3/+8wISvvGNb4jRRqPvqaeeEo8lDVJKXDIkTH40X156es6dOy+eSyb98jh6VHkNp8jWmWL4lpVVYOvWLRJJGBoaFIN/375d+Pv/8XdIZ1OoqKrC5MyseOSrquok6bmysgarVq2WZFlqh9NtXPQUEszKv4La55zU1c+gt68fx44fw9DIFUxNT2BmbkYkSWtqGdZuFkMsnszA6XDhQtcFMUgJOlJJ1nDICqc7EPBLvYRNGzdIAivn/JXLA5ibnZXoCsdh46ZNir/f1o4Vre04e/Yc/JT9rGsQmhSTbwt5U/rq6LHDArgYiaFxSI85FZT4u05STybjcg77W4CDy5CxI93oH//hB6isrFaGd1MT1q9fi6HhIQF2NBrXr1+HJ554XH4yzE8gRyOTAIFULUZxqJzD6A/HmJEDJi3T+CdAoFHP8SRA2Llzp1CQ6P1m5ILXYQSrt6dHZF+Dfj/OnD2L+x94ACdOnZQIjdfjRU1dLU6fOSNJ8vxQLvXuu+6SKNCBl16Gm8XEAOzZswfDo8OiNkR5R9KNGEk4fuxEsQ4Ez6f3/H/91X+OmtoqXOq7hHPd5wUouH1utHe0Yz6RQTxh4sypM3j0oUfw8P33o7I8Ismn0blZvHzggICERz/5uNDQqqtqxJgaGhzCH/z+72NuchYelwdTs3PIFPICMFUNkCBaW1vwpS99CUGvRwD41Pi45PZ4fT6UV1aIWlZVbS02bNqEd945KPS/7Vu3I5NKCwhmVIsfqffgUhr/fKephkMwcOzYEUlgZr4Gn5N9RvB/111345FHHhXQyHoPPT29MuaKyucQYEdKF0ECc2k4PpwPBOS8jtzDWfKla3ldTTfRzp1bjyToveMDBAn6lkszYBeV6tZ7lX1T1VXXFftGtgwK67hI5cwhZ+ZEMQiilueEx83Ca0xfyIv6HhOV+ZNSqJlCAplcDNOzgxgd78fo+CASmThSGaWeFg5VoaqyFY11q7Bh5S4EnOVwwScgwekwkc1E4XLlMJ+dxlRqGl0Dp3G+7wiS2XHkEZUqzz6/D9mUU6IFBdMlksCG6RCFpIi/HFVl9WiobkNjbSeqIw1iPJOGU0rsVQnd5O+rn9a+qPfnRdWYVR64qt6sFAitIp1WJEEBBSuSIMeSDZASgJAxuSdFceFCLzo71yNSVifKRdPzo+jp7cLE+CzCwTpUVTRLtKCjvQpz2S70X76E/r5pmNkA1q7ehrq6JkxPj2FsckiiHpR1ZkThysAwsmkT997zIEJe5j4REDEuQ1Cn5WBVJGEZJNwmQ/IOuOwySHgfB2Fx4TOtTCCeJAdfdNJZcpJgVwwjFkwxksir1OCAx4oRK9Vms3A6CsjlHXAbyosJIwaXwQWZ6gsBoOBVtRAEvfM+WRhO8nK58Hisiqlx5B1RwJFCKhNF/0gPTp8/gdnYnCywBXcWBdccYPD61Pv3wsg7UB2uwpaNe9HZvA1eAQllKOTdcEskQZYKqwc1OLCVc78qL+J97Ox3eakb5SQoT1+pAqvyBvKZlBwmpSBp9NHoPH36HF458Dr6+y6LvjsN6N/4jV8Xw4HXoK486SFMeiVQWL9ugxgUFy5cQn19o5zX3t4majn0JFNtiMYiOc7aC6klTmmw0LCk15LJzTRg6YlmMvTXvvY1BAJBPPHkJ+Xcz3z6kxJ5+NY3vyl0I9Kb6Cmmof/444+LF5wRgPl5cu1fx11378Xzz/0Eh48ewcmzZ5FIprFy9Wq0trbD7WJCpkM80F/5yr9DbU0N/H4PnJxjMuRW6R7LJmL/sW9IoaEneGx8TJxJbHdVdbVlBG9BKFyGK4NDEo2hsdzR2SEG7GuvvS48+K1bFYWDRhnvPTg4IN4yeuc3btiA02dOI5lIiqeeykif/szPyLwn0GKzqNQzPjEpidWkArBfL1zsFkoQDXGlRrQZe/bskt95H16LhiNVe2ik0wgkDYVJja++8ga+/48/krZmc4qGw09bW2uxhgENShq4zHsgQCQlhX1Nb/yevbvhcXuEukVq2EMPPSR8d0pr0ujkR0nqKpUj5iYQTDAapf+xfWwbcwp27diJSxcvivzn+a4uRMpVPkogFJIIEzn3/ISCQdy7f7/Ijp4+eQqX+/plnfnEI4+IxOihwwdF+rSQp5fehcaGRqxdS2+kkkB9843XsWnzJvRf7sPxU8eQyWcRqYwIYD57/hwuXrqMyqoG/PZv/R/YumETIuEQiKmZLD41OYkDrx7A7Nwsnvz0p+ByuxEKhiUCFJ2OCiAJ+0MS2Tp55gycHje27dgm7eY7x0gEx9NtGJLQHvT5RMKVykaZfA67du/GZ//Jz8HpcQlo3rl9txRp80ihvpLKkDbGdWSF6lmkWRHEkcLGsSYXm/Q/RuWYL8L3VQCJ1yP5HXwPmdvDd5+5LYzMrVjRgpYWVeSO1DXOJ/7OJFxdY0N8IxbV6MZKRu9yMbtjD78BRcr6s7KT1f/o6K1KgLbyOSTywmi6qgovRrSoK/HdY/XuNNL5OcRzs0hl5zA0fhkXey8imWDOVDmaajqxZe1eVIUaUCi4Ucjl4KGTAxnkkMBkdBgz2XH0jXTh/KWjSGQm4QsSo6REWjXLtZ91YCgLqvxgcBXcipdvemCYXpSHatBc34GKUAPqa1vg94Thd4fgcYbgIOAR4OCGw2SEhFXGmfhr1Rvl86k0PhVh4j5piGySReexqiVLUVQCXvaDUhWiKlShQFXCGDKFGQUSuvvR2bEBZWX1Elm+ePkk5uMTko+QjBuYHI+hqrIGW7a3IZa9gBMnjqCueg3MnB+ZJGvyNKOqIoJsIY2ZuSkBzARzpBRTFamjfQ3CPub0MIKgCquJLKxVHkmmYxFEquT0kgrWHTtZlxt2Ez2wOCdB1tTlxOWb6LmbPKQoXyb0IbXw0XsCphdl0picnBDQQIUCJrGGQhEpRDQXm5XNSgpmeR1oaKiFAz7UlK0UvqZpjmNy+goScRNl4WZUlDXDKLBwUxaxONUJelBwpFBZWYX62lYxPgqOeSQy44ilJoXLeKHnHAaGB6TSbjBShkhlEMnsNObmZxBPpJHLFpCjwoE/hK2b9mJtxy54jCq4EQFMggQCFB1u1J4tK8RYdKZpz5I93HqTnfc+H1aKHJQ8fQsVoxbSjXh7JrNyAafRRMlIGumTk1Po77+MXBbiea6pqRbjlnSfPXt2Y8fO7WL8ECScPHFSAEZVVY14nbnp0MvJQmI0UD0eV7GIFw1BGns0Nmjo02NOI5EGDr+nEUnDkgYlAQGNUA1a/IGQqtLsMsRw5fn8F52NYmBgEDW1io9/8O1DyGVSOHnqBFaubEfLiiZcvNAtxrhpGPAGg6iuqZV5Q6P23Nku8cr/7u/+n6irY+KrYveqDYHbli6co/pOVSgeE7UkGlhsHw3PehaG8/pEBvX4seNSwfi+++4XnXoqM/G8F154UZ6P51BWlhEPGt7sAyoU0aij8T44MCj9PjwyLInbBFE0KPm8pGrxJ98DBZCB4eFRiWwwykJwxePJeSflSGT/pMoyozzHhE5CzzsjQnwnKQ3LPjh8+BhamlvFWCEViG2ZmZmW/ARGQji3SGci9URHKjheNNo7V7bL2CTiaUleJ7BhO3gevyetiH1GEMQ5QZWdN998U0AlwSFrLPBDbzfnwqOPfEKiRD/80Q9xvrsbjz72qBxDIEZZWBYo49yIzkcxRqnQK1eEpkVwUlFWji1bNkmU6+zZ0xIp4fHnz52XYklNTc2iQsWk9zNnTuG+++9HdW0VEqkEuv5/9t6sOZIzuxI8vsUKBPY9942ZzIVFFlmrSqrqkrqkVluPesZkY9bzpBe96N/0/IOxeZiHMZmNjVmrrVtSj9SlriruZCaZeyaQ2NcAEIjVt7Fzv++LcAQCCeTKJMuDBiIBeHi4X/+We+4999z7d7Bb3cX5i+clar64vI4goKxqEVPj4/jVH/8S+VwWv/kf/4KPP/5IGt+99/3v4y/+538Px1YOF1XCIs6bvaqAmCiM8d/+6f+TjAhDkXwWfP7FYl6e4wfvfR+/++1v8e6N61hdWcFXt2+3C6hPnj6JT7/4XO7zD3/2czyZncdOuSwF9FLsL0pJsVCJOL6YIZqenGpnZjiGSOHjvRCUcewpWlggY460PQJCPieOE/6exzCTwGCAaYZomt7xWZo1xqgrJYFCcjk7XibhJS+Ar+103SmHHlUKuiFaRwbUeJmqa7UkwUXVJ0lhUjl0vkgDZRO2wK4iiCvY3FvErTtfyFpHlaPx4ZN479qPcGbqInJev1BvLTtAM6C60QYW1x5jq7qE5e1ZLK49RCvYRaYYI3JVY7eIMqtC0WX3ZU8UjmKf9FsGSTJAaMPyHWScfvTlxjE8NIWsU8Bg/xgmRk5gsDSBPm9A/k7AQLDAL3aJN4XJBOwShNJ+IK0j0wAAIABJREFUgQIKBA6KciRlhW2QQGqWcrx5XBy3EFs1+LFqDnf77kOcOX0ZxeKo1Hrcvvcxiv0ZTI2dRnmziScLaxIsGh53ENlLWFtbxrULP0MY53D//pys98ysep4lc5T1aJT5ZtNC1mm8deGK2NFFVgCCXB//k54JemAdAAnfVP3MaxvovxcflIKEV/yYTQt14RuKQ8XvoTSSoVPIAlLLjlHdq0gKn05HM2pgs7yOxaUlcQgZvb1w8SzssIDJkbelIUorWsLaxhy2yw0M9s9gYvQsPLsojs1OZQNf3/5CGq1MTc/g7KmLwtuM4z3sNVewW1/B8tocbn39hWiST02fxNDIJPr6+1Br7kgkgV13ublWKxV4tot3rv0A37/2R8jZI7BRRBy6kklgS3eRQTUUI4aI2lVMyUVep2Bfsb2fdvqDIMHQv5KbWKdPghS0itIGhKJAJ400EDqJs4/nMTbGqE2EmZkpcbIfPnwgkqK/+tWfYHRsVI4ljYPqO9xo/vZv/1ZAIJ029h5gZJpcZgIKOsOkM9FJovoMnTw22lIFx4r7SUUj+ezZWaHZ8Dg6zXTil1lLgBhLiwtS6MqiSjqf5a0y7t29L444HUlGtqkU8+lnH+NP/uSXGB4ewOPZh1KDQh17cvsz2YI4aFtb2/jtbz6UeydIoMOaJUiQXTwBEmTv4sal6jnCOMLy8pI0eOM90ZlioSftwAwCr4EFoX/zN3+Dd975XruzLUECbUMARsoOz8fPJLhh0Tbvm+pMpN5w7tDRpX0I3BgdJhj5q7/6K6F/mI7K3OweP57Dp599gqtX35YCYD4zntvo2vM583yffPKx1BOwkRbPQdpYvVbD48dPcOvmbaFKMaopKlb37knNCWl2BAN0NPk8pqenMD4+JkCNxbGMcl9664LQjcpbigLFZ8ZnwxfvzzRQoyIS6WeMbjMLxHPyi/fIF1WyOBb+zZ/9G7n3//i//0e59//wv/0HqUVgIzlTKD0yPCIBiM8/+0zG0eOHj/DXf/3XGBkawluX35I+BMxicNxtbW5JFqdRZV+HUam94Pian58Tmd4rV68gm8/iw08+xMr6shTcMyOzWd5Ftebjow8/w4npKfyvf/m/IJfN4j//3X/Cr3+t6mt+9ad/2gYJzOqQFhL7rGVxJStSrTbwD//wj/gvf/9fsbq+Kk2g+CxY0P/9738fv/z5z/Hhb3+Ln/74x1haXMStr79CtV7DiVMnpanb3//jP8J2bPz857/Al5/fxOL8fNsGqi4hEpuL4z80jIsXLojtOY8IGpi1oQ2YfWH2ywBwjpO//Mu/lOfDF++F5yDwJUggdY1AzxSlm43UgAKzDplMQjdA6D7uG1wWv7GPPkjH1V0YJHsubY0PVfljhpP1CC1rF614B3utDXx153PcvvOVyH5Ojszg3es/wMUzV1F0SwgkWx+DTdw2t1fwaPE+tqqrWN9dwsrmnIAErxjBzrQQu03ELoU9GGhgNpkd3zzEvgOEBAwZWKGLOLARU/3PKmCgfxTZTBHjw9M4MX0eE8MnUMoMwbOKbMEIDznp5MysBCP0jMIrFTUFiCLJJsSSeZV+DMbzFhuQXsQvtewq2XFfwFEr2katyR44j3H61CX09Q+j3qri9t2PMDY+jBPT57C+WsXS0qbMF9cjAFpB4Ddx9cIfIAapi3clODEzPaVraxSCoyjHg4ePkfEKuHzxKlwvD5cN5kTNiXKwun/EAQyYqht9Y5PqFXxwChJegVH3bwgqTapoRGrhI4+/3qhgbX0Nj2cfCJePVKMb16+hf7Af1VYFy6uLkqonLanlN0TSL+cN48rFP0A+56LuP8Hi8n2sLW9jbPgMzpx6G37TQnmbxZst7NV2UavW4OUymJ48gUIftewb2Nqew3r5MdbWF/Bw9gFcL4eLF69jcuIsirkSan5FAMrW9gZqjT2UN9dQr9Zw6cIN/OT9X6Hfm4SFPELfgud4aqFo3zCdx26QkFwwvtnIQhIk9O45oaLh4v7GsUQ0Xc8Wx4zOO510RnwZDV5ZJp1kSBxvAjtmfO7cua1qAq5ekUg1HfSt8hay2RxaTV8cWW4PPN/ly2yCxQY2nY6wdMz4maJnn80KKKHTaBwN0pJ4DOkP/Dx+Np1RAXO1ukQ9mRUgvYdODB0cRol3dypSt0BH9euvbqHVqGNxaUEKhOncLy8vyOYzOTODQn9JJFDJSaW2/53b9wUA/smf/Gv09xVE8rStasF3SYZcF961QYJyupeWluU7ufUlnteyJQvD+yJ4IP1paGikHX2l4729vattvCXzhU4YQQYBAIEYHWbagM+DPxPMMNJLQMboL7tUM5LPyK9a3MiPr+DJ/BNMTIxLLYKpQVDFporWRwdwaWlBzk2AQAqZKFsFVDjalUZ4LLTmPJUsxtKSAAWjiMR7FInRTEZqU/g5RiKVvTB4Hc0mC6XDtvOv6kly8hwJxAgCTIEtxxnHAM9n1JCYPaCpCUY4FqgexGv5xS//ldi42Ncn3a05XngeZr8IGj/95FOp5WBjtKyXwfDIMOYXnqCytyu1MZQ/vfnlTURBhGKhKLUotAeL26mYdOrMSbgZV+gcpF9deuui2L1aZ0OnGB9/9BmmJifwgw/eB+n4rM958OC+1JRQjejSW28pDrqlexj4uteG2KSFuSfzuHvvrswVP/RlzDCLQmrZmZMnxNYnpqZR49jfWEPTp357SXpy3Lqt6lA43u98fRcbQg1yxW50wjg3+MV/s+ibymKcMwQDtCszRrQXxw+zSHxm/D3PR6DNZ2DUzjhO+Aw4/1RzPAXgjdqcWQaTWYJeIOEVbznfmtM/N0iQpmIM3oRoCeVmF9VgEw8e38JXDHyVN9FfLOH0ybN4+9J1TAxNgQ3PXMuFHzTxeGEWdx/dxjaLoKOa6uhsNxC5NTSCbbTCCuD5sBxVi0LPnU3VHCsHK/KkCZkwfkEKUVakWzMeuUo2irlBAQoToycwOTiD0YEJ5DMD8LQSEmsXwoAZWPYa4D2o4JnKyXYIOu39KQESVFhGHUO6Vb25iVprU2iws4+XcerMBVm/GRycX7yDfDGLUv8otrea2FzflVqL0qCDEGvYq1ZwapLqax4WFlZFHYzjmXRAZnBJ96vXGyIKwVqGmYlT8LyC7pWguzdLgDCRSWiPvBQkfGsm4TEuNAUJxzDSixwi0VUtYaayCZGobzSaVaytr2J55Yk4I4xYMHrVN1DA9l4ZCytzwm0/OTMtkoNUaylkx/HD9/8MfYUsynv3sLh8D8sLm9Ip8vLF99BsUDqzjELegpd1sbO3h6XlFYmgjY0Nwss08GD2Ezx4/Cn2apsi13fu7DVcOHcDQ6WTwqVsRnVUqmXs7G2i3tzB0vIcnsw9wfDgJH76gz/D5PBZOOiThdFlO3dHyCf69e0ACYfzg5P8WMqf+kI3YqSSz1HRYJTTwSgLlYq4sDI7RAk+8pUpfcoINXsr0IGgk+vYrnCe6dTWag1xMFhHQAdEORGqoRc/zxQZ8/d0HE0xJJ0c/t3QMfhdFXn2K112KjGFoVAyjAIPU9mBH+r0NXn3zF7VFas1CNDfl0cQ+ajX92ST6h8YgOtlQBVH9gTgvVZ2q7JR5vIFFPJZ6U+ggEHbJdKRLWO7CGHM6Js6TtVXkGdsiwNLGzLSx9/TDsywcBHiMfwbaUL8zo3KgDU6hIz60iFWsqeqtwF/NtFigiaeh6DKSJryZ1EtioBGsyFRMh5P3rj6TEVvoa35nPmZpgmWZG+0rF8QcCwE8iyUvr0lDezUZ5qshFKtUhQpFl4XxNlVDn4i00ZWtKa/mAg1j+Hz4LXw2nmvRhGJ96rkPDkGVW0M1aSarZYEGfhiwTnvi+OUdhSGM6lWEYFuQ66T76FtpEt2DOnzwOtkJ+TKTkWO4TgVFRjbk+JFrkkEu6xfYJCDXccZ0eC9UfnJcliz4mBxcQX9fUUMDQ7AYgO6nW3UalW5D4ItZql4Ps/LwrUdBC2lPkQAxmfDFZJjjfRLX6QsW1L8OzE+jqDJfzOCG0rAhPOKx1PRqdFqoVLdE2UnAuCd8g5aDT5nXZcQqznM7IR0285kJXtB8Mxnw3lCu/NLgLYG6UqlrCRfhn5k5h/trbpze3Jdpt+BeUZmzLZXRO3t/f7UJBy1W3aoSAdBQiezq/62b6FRJ5ZDKJPKyRkhtOqIrDrqURkrW3N4+IgF6EtoNmoyls+cPiNgIZfJS0Hwzu4uHs7OYomqPa06ioNFTMyMor+UQbVZxnqZ0qpbaEVVARS2Y7IatpoXFucI56KEe+RagoAF8R6CVgSEDrJeUQqcRwenMDk0jbHBKYwOTSHv9QsFiVOTWQW+n+dTIKHTzXhfKE0oV1wLSVHmuqfmNiWdt3eWsVNZlW7LK8tbmDlxWpoL5ooudvfWxRcIfAuh7wktsFgoYOrEIAI2qZt/gowzjDDMwHOzIirAbuMMYjI4sLqyJHsas+Wjw+PSADPr5KUeQdWO9KAbpSDhqMH/rfx7ChJe8WNTkWmqNKgVjo6/yL6Bxa0N7O6VQVUVUgOYBi/05bDXrGBpdR61xi4GS/2oswvibhVOXMLVK38ARAG2q3dRZ23B2i6GB0/j/Jl3pI28FCzbqn19rdnE3bsPBCRMTYwiisv4+Iu/x627v0Y2F+D0ybfw3tVfYrB0GnHUJ9ESytJFcQtBSOUEXscsbn11C/VqgPfe+SNcPPMOCt4wELmi+MDN/LsKEszGLvxiXYttotBmcWdkmG6O6o6rNhRSvgj82BiKEV1RVpEiNTr6LDqjE660803hGh0Vvgy1yDiQxumQrIZWWEkqpnQcYs3yajuUkUqVS2dMWxwyOsd0prj4Z7OepJxJdWNNjOM6iJjC1ypF3IuVrj8bpyl9dHFEE71V1XOnspHOkOnCb9KNmC5X3VRDuV/TTIoa6Eytc5Oho6bsw2sg91d1PE6+ks+ANqBjZ5RijB0MwOKxUnsjAEABCfLg1ffOWTvnpE2o067oXHyOpsBVAQeq4hh9cgId7TBIQapy2jmfDbBQjbN4H+ozeb0EcQpsEkCoccLPNM6ladymukCb69BXo5u8GWfK/D0KlFQruw8rh6ElzrPtKBDEZyXF1TLuQgF2dJDN76Tvhs6QEbhJ52yHzaFcaZBH1SlVYcn364JRqlpxDhB4BqQ6cGxkpTiTz5MgJAoDKYpXoJfPPYYfhRL5F8CcyYijFTSVky3XITZWvh8Bjog/x2G7UV/Q8qXoO2g1BSQQDEvq1bIEdIYkhYQ+XNuVpn5G0U3mFuGwzm4xaqtqVBRwVMplrjwj2oXAwMxJ/swvUwBt7E+bmzlqxqDJMiQLlJ9GPXrF28234PQdCtFBkNCR+e71t87N2UremzVQFrs2+2jEu2gGZaxtPcFmeRHrG4uYX3gkNVqlvn7JjjGstbdHFaQGHALWLBXBJnHx4jkMM4Pf3MXW7goq9W3s7JWFdltrVNAKmtIckE3LZK1kV2gpjteBHU4Vjk0q/jDDETpAwBBaBjm3iKHSGM5Mn8dQaQLTw6dgWxlk3T54Dvn9nK+c9xmpXeB6pUauWrCsNkjgzHCEqsQxJ52RGchr7Mj83y7XRBq4NDyAXIFrex3rW2to1ANkvX5kMgUpxB8aZjPLHQFJrSbXsIwUNA+VRkRcQBqzVbZE6Yhr+NQkVZFK8APOcQa1FDBSRcsKzrSZUSlI+BbMv2e/xBQkPLvNnvqO3upGWgNZtkIWLocCEuisVRsV+D5rE57gxMkplAbInwyxuL6Ax0/uorLHmoQszp+9iNDPYXL8MsrlNTSDOfSVqLffgBMPYmriMvpyY7J/+tEOWkEdm9tbWF/bwNTUSQz257G5M4sPP/k7PJr7CGNjRXzv+k9x4+Kv4GAcTZ9NUrgJR3BsApk6/LiC7b01fHX3Szx+uICLZ9/DO9d+gsHChACKOFDUBjpPeklTydC2R/Zm1iQ8LapnCs2TFANxRnmPloqM09Glk8hmYLxfBs3pFBEYKI19jSh05Nc4xYoCo6LXyjlUjmcyg2CcWxOlNCCBWQUTIaVzJRFlDTSUU6M2X0bLlSOqIvEikdsuErSkcE51omX2AQj9Jnw2/Mp40pyKnqAAA+mASgfaFYeU3W7lITO9rDcGVaquTy41CXp8I9ZqXdpZ5fbGwlXtZEtToJjR/abQXXh++m8qOqucOQMsDJXDFIIaYGCcNaM01KEXqUibcfbJJzYgwXRAlfGqec9JO3NuEvQpZ1xFNQ1lic/agA8VSVaFrCYjYcaUopoohR7zOwMA+IwM+DCfbxZgc1+8D3Ov5v0GhKixx3vTTq6nZDkZVTcZG1FDE8eez0DrqnP8ilCahSiMRFrS9dTzEMoDV6WIx7PbayzFxPzOMSTgjpJFQonkexUQkgwOI/WB6s7M4wUYs8hTgwRpQkh3h9enwRavncfaeh4IqGHzrBiq0FiFUgR4ELzkpK4gFvDRHsi65omZ2VYYimPDzBypDyIMIdkrlYHhSwBCrBw6XjQBAV8GKBjKkAkAGBBHAGsyPDwm+T4z/sxzVM6Shs0yBoyTlxRJ6FHA+5L3nzf/dIeDhM663AHjve+HC7Hi7hMkWk6ERsgOzFQ8otrROrZ3FzE7/zXWNxaws70pzzGbLSGbGUSxbxijozPo6x/FQGkEo4MjMs5CaS5aRytuolLbxs5uGdu7m8Lx36vtYKeyhWpjB37UkBqBQNcscKxypzNAVUB2YMMKeJ0O7CiDYmZA+iucnDkPF3kMDUxgoG8YhVwJnluAjawCCaIeRKCgaLwECQooyIhDHDLrwBfXHgWQaIlWK5Jof0hREwYiI9Y90kjsZ5TViklc+1WvJDIAQnAN49qsst2R9FXiukW52YZ8PqEOQUHTpyIjKXy6aHmf3Lq6us7oTulGb/48PP4VpiDh+LZ6riMN3cj0QCA1hdHHIGyh0ayjvL0hmQZ2aGWHWkb9m+QUrsxhfukxmi3SAtjcahJRkMPJmbexvDyLhj+P0fEi6tUQfrOAsaELGC6dVil5VNFq7uGLu58I8r9w7pqoFszNf4HPbv5XLK1+gYnJEj743h/jyuk/hYcpxBEbMDGaXEOEusik8nuttYXbD27iq1v3cGrqbXzw/Z9LF0oHWemeKk6PKJcYl7GrRb2uxVCu5ZtRk9BrY08+XOXoKWfTRAi7I1t0apTcoaoxYHSVTaBIsUg673REDO2FTgYdRR5P6o9yijuUF+Poms9Ndus1jmLSGVFR+ridYVAdOY2Dopx2BVoVUCD1yEx4bmseo8kuU/fqOZqGP7FW1+CxdPT4fKW4juBIXYAJ5qqIl+nHIUCBThvldxmJV04sX8nouUSYtV0K+b62s6bsrtRlhPHbJWXJ8zD7YI6jPQ1dyGQQjE2MQ0d7Gxlb4/Qb+5rnYq7FZCQoiUmwYp692aDFkWa3aQESiu9uaCeybWvKkAJwbDCn5gIBHq+P1CqOmWSWwtxLEriqjERnHiVtyOMlah/HUh/guK4APDMHDWiS6wkViJEu0mAXY0ozitesFLv8loA5cfhDggMFPJWnHqO2tydN0OSeQ50l8RQNS+aDODMEvmJZ+EITYjGjkntW/aMYzY9RbzVlzPO59OWLAgRajZZIr4octBRuqiHoB5HITzLrxtwCM1ksiOYBEccGxx97H5Dmx8wA/80rCMP2NZjMlQClNr6IpW+GyRCRYkWql8lgJbN55rlwbEi/jThu04/MODJrhgHtSWrY07Jiz7WRfGfe1Bsk7A/cqCzdoS+OA5/rqHaYFWZAZDPDtYsI2witLVQaS1hefYillTl5hoMDkxgenMbgwBQGS1Pw3EER4VBS3oGoAtEhZ3NQFi3HUQuV5g6aflW+l3dXsbmzjI2dFZR31tDwa/Cyanwx08Bhxqwd56JnZeDZWXgOs2DAzlYNWbdf6hXiIIvpiVOYnjqDsdFplHLD8GzSoZiJYLDOgyNUJKVwxL1IERFIneR6LYMdlhPAcpkxVHORayazuH4UwGdTPycDlzLWuqkqfZFGqyodm6k0x673QmGSfYLBBbWHw+Jc59qgfk9gwHVLNU+VdGJboUlvB12PShegf8P7/XdmynzDN5KChFf8ALrVjRTKJ72DkdQ6NjfXEUZKClU6rg4Pgq3M5pfnsbw6qxqgxWzwUkQxx9qCs1hdfQLL3UK+GKNa8YGQ3SDfwsjAWWTcLBBVRd7tzoMvQWnMi6evS4Hswyef4Yub/4Dl9S8wPt6PH73357h84s+AaBQB06MeKQM1wKrBtpvS0XG3uYav73+JW1/dx8mpy/jxD/8Y/ZkxKeKCdniEWqJBQEx3JMHtMH0f2l0kX7G9n3Z6s/E8LZMglARxVpR0oqIRKdqJcdA7DgTTvr40Q+OLtDEeSwfBRLKNI2qiyaKUAQIDQy8x2RhDX1Eggs6e4eD32jCNQ2u6AyebNalIukpLC3eWUVXh8dI5V1kIZqdUJFXtCwrMCsRQKW/qg5NiQqqSAAXlDJpr0YyPBEjQlCM6i0FLjhP6h3Yo1bWo6Da/sxkWaSR0nLvBkAIUBD9em1pE+/J5GOqOAWdmATNOIT+H5zMgwWT2eN902s2zNM+Q3817OucydQCqFkBF15jhUM6wAh0sum32BAn8m5KtVQomfI6MSqtUvbJhMpNgaERJkGSoZeZ4c23yPj3v6BAIZauQVxk93e3V1CQYe7MugX/jNfAlz0LkFnVGhRQwZhtImGCQIVCReFKP5Lyk0enRIZQrASCsEfBI0BLngskz6ShO0OFSJEFF72U+kaIUs8+IousU8wU5b+iHQjeiYyU9+WhpraBMnfpatYH+Yh7NurazHKdAg8WC/xzrZ1TRuQI6QbtORdUCqeCFZAhYI2Q7kp0wAMyoUiUpX7RZEjRwLNLGfLEWIxkAEPtqWpsZ3zw3x96+NTDh8D5t7fkGl8bX+NEdkGDGtllXOxdxBEhoy25TKYiKRYDjxohE8YdBLtUPqNbYwOrmAlZWFkRVq684KCpEA6VRDPRPwHMG4NpFodFI5izieFfd5ElkC8MW6s0K/KiOamsbm7tL2NhewNr2ArZ2VqQZqZth5r4BP1Dy1S7nB4MuzLW7GWQzOaHm7u5UYUVZlPpGEQUUEzmNmenzGBshSBhCzinBswqwKDEq1CMVYGHGjdlbWxqzqX1W9a8k/S+QL9Y8Wrai/Uk9mKWDEayhYPaB6w2vKwykaSbFJ6gwoKiBunZMpimLqZnpI5OgJfVqXPeZReX6KfOda2B7rTHZsu7hY0CCBh2vcXSlH/XyLZCChJdsU0N1MKftLYHKSRSgFbAIlqnLCHfufC1SmgNDgyjv7WJlbQn5nIOTp8axurmMW19+jSjyMDl+Dtu762gFywjiPWxtVjBQnME713+B0zNXZRNt+tt4vHAHm+UFXLx0GYP9kxLZWFy9h5t3/gnLazdRKrm4cuHHuH7x36lMQki+YQzXaoj+siWdmfew3VzFrYdf4utb9zE9cQm/+Nm/lVb3lHVzJYqoohwCAnQ0QwcitVOtLPEmJtq7QQN/psNhOMrqyru6Yrc3fOM4KudXOR4KSPD9wrdmlFdTgsyGqGjR5vijrcJjpfhS1yzwfMaJMU6KAiRKpYdUIuPISuFyQBoUU9K2qCyJQySOqnLgGDWTpmgmkyBZBLUhSRpdc7olJS01F+Z56n/se9jaVlLnkLRLJyouvxd6iXLYTUFu0lFQQE3Ztw1KxFnvvAyYO2z6dtM9kkDL/Dv5/JORewMcjB15rawnUJQgBeK6r7tX5L+zBii9dQU01Bgz12/OZa7XPGfjuHbGjXpGvAaTwZAaETqpUuukvgz4MOuQOBoEiZIJ0s+czi1liLTDT5qOXJ8J3kpGSr3kvDI+NNjU41wKKCVjYItqEUGCYlPqDJYUncZSiyWjQp6fBg4sWKYzbvN9tjh6Eh3VPDZx7DV9TfeXatOilHa8DmQSMPEj9TRiw8mnveS5Sg3R/iZn+zNGHREBHp8sUDa0wGT2yHxet/OfHG+HHfPUi/2O/lE1SNPrRHfnYX3PKkCh1ojul1qmmMalvBBHvi9qPnTwZS2zOQeYZeooBinSq25YZhpAyipH6gwpPsx+qUi88OyFSmPL2HVkALIBWx3NeBvbjWWsbc9hZfMxltdnUd5ZhMXeCkFddaS31HqtxgrXC3aQptpaHvVagFaD+2VGGr4ND09idGgSJ6bOSgfngcwYPKsfNgqSqecVUw2JPRmozMQsghq7/D+9egJeggRVz8Y9WIV6uIZzb1aBnU6GWc97oUdxHSZdSdEMebxkKkSOlfOz01RUMhpSPKcRvOqO03k0B+ader5qpzl6j/uODvXv1G1x76DsNlX3ZJ9Jm6m9nOerFjq9RGnNZ9KMGKEQTnNIJZeGcH9n5x6JxjqlDBdWF7G2tYKh4T5MTI6gvL2FB/ceC0i4ce0HKBRZ7LSNvfoGVpbXkPEGMDN5BWErL/r0QcRiqwrOXJhGf74ftk1Vlhirm7P44uY/48niTRQKNs6dvoEfvvMX6PdOwg/JSeSi1oLntGBZFUTxHta25/Hp7U/wZG4FVy6+jz94/1/DBRVLqM1A/qRRu+ECqRQaxFHpMuGbtlQknSrjNMjSqx0pE5lvO9A9hoRodbczD6o2wThWhvai/KMOdYXvMU6JceiOM9oMjcScy1wnz6Ei0YYPLaWf+2hSPFbx4Rkp6kScWYTHDVvS2RLx5zNUsnzi0ErjP51B0Z1Q29eajI5qukk7a0THL1ZUl33Osy4klWsPVTFz0gbm2G6Q0O3g82dTWNpd7HvQqeiMvF5AgcebegBj2/0gQSsGtTdbRTFLjpVuJ/Ogw9gBCWrT1ptogjdvPtNkOrrHSBIUGQBggIoAuYTjm7SBnEfn+cyYl2uPQ0Ta41abeQckGL0yqw3MlIKTefHfzC4pwMsCdRfSzFYNfqWgxP90O1YWG1OCkm4ZOeTNLHp7AAAgAElEQVTMhAhIEHDByCgzGZrTr1mJYg8CE72QmIJ5oTIpj0iNWd2yQ449sOocnFnGnzmOE2/GWRIcJEF/t52TPx/n/MeZ99+9Y6SsXo+VXiBADQBlv05QQq3R6m3iGAs1iM6xlK4LUFC0G0bgWT/kIYhY46KcXxnrlg9b1jsVGBH/XwACx7/+Hiu1IZuqW7oOR+g3boDYbqKFXTTjHbRC9mbYwnZlBQ8f3ZTmpOx87EctWA7BpQ0mjQleFP1HcfpZQExFML/FmhgOZgeD/cM4NXEeF07cwOmJt+GgH34EZOycSKdSmchz8rLf0ndXSy+zB8xGS15P5jNryJh9VSCLNtDZBzEcAwSB1BRJMzSCKdtPCK8qkMQJ1RNqi+SsyQykIOG7Ny+ffkcpSHgFT7yzSejImgYJyhkIUNnbEV126pVTlrJS2cHZs2cwOTMBMoa2K1tYW19Bs1GXjqYDpSEU8sO4cPoaQjuAiyp2G+tYXVuFa+XQVxzHxloFDx89gOU04eViSccPDg5hbJRa/iWEUQsPHn6B2Se3UG+W4ThFfPDuL3F6+ioQ53XbeKqbNLDXWEKjtYGltTl8dfdrUUL44J2f48bFHyFGDjE7LltckHQkUOjHXKD3gwS6Fm9qPCG5kR9GD+hsTt0bmuL7G0dYHWeOMfUAneiu0sPunON5aAfJz0qCHIm8MrDUBinGKTUDW/3dAJQkmFFxXgMSdGGy8Lg16NCFySao16VlpWtJNZCQTVpItInIttrdzfvEeZRMgqJqqGs3FC8FoAxIkCJXHc3udsCS73+W6dvLees1DszvugHAYc+g+xrM81XnUfZJ0qy7MxfmeXZTjzqOubKZGWfJ87ev30Tik+PsEOOo0mYDADvPR/vf+9+lQaD6cJ21EAqPOpqFyeLEJ5JLSr5SjyFx5JPjSR0oJDgptFaZBLknPU1kbiVmjAwrMaK+tI6/cgxo0Lmd5CzuBRp7PW+T+TE0wl4mTTMJx52FnfmQnNvKfvuzhb3KEtSQolNMh1+DDT0uVJCDNTOs2SE/X2sYC6JUIgssdZYgiqiyMXPQURQzI1TuRGe21HCLEAuiCBGydkFLkgZxC61oD/XmNqqNMqrVHaxtLWFpZRYb5WXUW7uwPB9ezoLtsVargdhWym8O1b1CJXvsWh7y3iAGc1OYHr+EszPXMDF8SuaXZ/XBi6lamIODgnR+ZhJQaWNQEIUZAUWllI73QpninGLmQRVAK2lkXdQvmWbVY8J2DEhgTU9SWc2sB6ZpptoX2sj8kIhfB1ykdKPjzoZvy3EpSHgFT6qzoWsaiE7bm4gcMwqVyq4oKLBYihsRO+8Wilk4ripsrta4ADWRy/WhmC0hCGwMlCZUVMJpIYyr2K2WhYOYzw2gstvA6sYKvEwAN6PoItlsHoOlIUmb+1ETs0/uY3HlIcrby9jYWMPpUxdw7eoHKPVPoi87IMVbzeYOFlduSyp1dW0J6xtbmJ44i/eu/SFmxi8gDKit3CcgQYoJhZJyOEigefeLO74Cg7/GUyadtd4fm3QMTSFxZwM8+v1dPlpCLeWw2zTce7Xxmt4cmlahPS8FErrPkNi05Z96Y+06UGgdIm2qo869LsQ4k9pbPOw+j3P/ykF4MVD1ModEMgrfyTK9zE/YDziTYMR8ylF26xUBpAV7va9ntDDhf+9z4OT3cqZOukEXGpsapH0OfNIs2s9IuobGv28/YfPHxB+6r6/NaEj+QR//tHvpfkKH+Df7Dut+1t1gohsQ9AL83WD0eYICL3d0vSln2w8S9l/VcYUtSJahg0tnX2UBVEqp48jKemV828S4Vu9R8FPR7MyIMNdFtNqWg0v8XeWpWAck403qkkL4cQOO5aMZVBBETdRaO1KvsLY5j+X1x1jfXpT+C5FdR+z4EJVeZiYcFhizWaMv15HzisjY/XAxgMHiDEYGZ9CX78fJqYsY6z8D1xqAixJidnoWiq9S/Gr3DgkpuVxFNsfsHMEBMwlKTU/1lFDvMXuAyiQ0xYaUMaaOkXodokxkOH1aWezQ5T9xjjehDvFNGfXf9utIQcIrfYJq8VHygeT6aSqITZoDm/iwKI+LnNIh5+LHtCi5kHSUfDYts7NwHaYdmcZkIzNSHsi/bMEPqnL1nku5PqDp1+E6AUIrhMOUKyJJQZL7y7Tn8to8tnaWUalu4MGjr1HZ28Rbl9/GyNBJ9PeNoFFnt+YtLC5RfnVdihdLfcO48fYPce7kNRQz49KlMeMWGaOQe1A8US3b1i6e3L/kfBtAwlFOWNJxEgen7XHoGFQ70qvu3ai+9OJlqvqF5CZ1/EHY7UAedCg7Hb7VQp0IuyY+puPImI2BESSzUWvXq51RULzepNjtgStuR3nVP5LAJXls9+/bdQ4JD04d83QpxFfhePWyrbl287f9WYJkBun4z/DgWOqMoV5R6fZnKsvK/5NZnfY16n8c5gwnA/H7nklnwLZ/3b6OZEg/EbeXaL9gSn0l5uSdwpVERkq6xciRZoS1r7Hb8U8kDMzFHFpukAh2Hsf6bZcwkZXp9b5e2aXkM3sVY+841//dOOYwWHccCKclckm3oYiAUGRM+ilhHVKFEgC1vQJqOlx7/uhjlLNsgIICCYIhTI2Czoaq/JvOeMm+zoxGE35UFTWgEC00gl3s1Nextr2I1a0FbG4vYW17SYAElZKYiaAqkpdhbRNpQqwZYwMEwG+y0m8QuewgcnYW05NncXbqOibHLqCQmZBsAmVJdSszOCxSZuE2KZ4EHEIh4rTLSD8G1XjO1CWoomyh6Qngb8jWwEJpAVpi/sPqRZL7wWGrSBJwKQunr++GBVKQ8Mqf436QoIoSOYEi+IHq6ssUIlOFrFNgnwLV8JWFjopbSCqPiphQaYA65+Sik5vZVIVLUhvAYisunAH8OIRjKQUbrqPS6RQBNnfWsF1ZQ7myjPuPPsfS2gNMTI5heuocBgbHUak0sLNTxsrKLGq1HckWnJg8h3dv/AQTQ2fRl2VH2ww8h+lPTQ2RKIVpMa8WBlP7aGgqbxJIeFYwIMvdgRB8MiK2X42jm7rU26HoOOYvupga5zWZvepseB0gYuhG+x12E3Mz22abs6TcUQGAx6wxOWzvOGJ+dTtkRz2fo/7+rNO5O+qbfN5P+6xnvY6nARDzmQeFDzQg2KcYpu8wWRdiwNxRzu/+hy8/Pa/DK/evP7enw5/wE1SlTA+QcCBloC7w0ExC98PVH3zcbELSbXnacz84R57fTs86HtPjn24BtWIpd920HuvSl1DF7Ymidp5RoIThsZmPkAQEx6UBCdqBbg8oh9qqCpKbc7aL7BnI8+E6PvyQioAqSxCgiWqwi3JlFevlJVFYerL8GNXmNnb3tuQYqiKxttDL2JKBaPm6/0LoIWoVRD3QczxMj5/G2ZmrODN9FQOFGWSYUSDNVxxwVwqclRIS4RILFlibQeuobII0a5OC5P39bUT21KqLFaRHgwEJkkUx6D8xW9q9Gp4S/UklT7+zUzcFCS/10R70lLgZqeJCU8jMok0VfwvjQCN/pUkfx4FkEZjcZLqQSghxrLSMHUdylQISVMMuchFV5oHdR6l+wGJD8i6p7kBlhJB8X63uEFo+6n4F9eYOtveW8Gjhc9yf/RitsIbx8dPI5UvYqzRFypAF1fT0h/tHcPH02zh/5jr6sxMoZEaAOKtUF9oLqVI/SfLuBSS0o3xqyXpTXodFCXs5Bu29pAdIUNSx5H2pfz/d6WqHW/Wpj5dNOMohNVkLHqdqDpIghp9BIHPw2tTVqE60nayD2Qg0LzyRTUjsrQcf53OCBLnaLue2lwN3+LN4sZF1lLN4FFA4rpN9MOOjHeIEneywY/aNzf0DdR93/7Dx19OJPgRQdI7d/0C7Z3CnqqHDQpJjEm+Tf+rxkyQy7DsuCQkOOP16Th0RfH4ekJAcd08bW8nnf5zn82KjMX33URbgszbVCG3JhrbzbyLeegVM1MNIoGrfsmipbEEyg5BAGzzUZuBN05KUuAO3RdVHR71URsNn93pRDGPNQgs+SD3axW59C+XKmtT2bWwvY2V1TvobBFEDXpY9SiwEaKAZ7CByfMnQ+00PccDAYYysW8DY4ElcPHMD06MXMJAfFylSSpL6jQhBiyCGhcg2ivk8ijkPnjQs5N2SbkQqkZJCldowLU5BP4MqhrLqx3npFq3qyZIgIUH/SoKEwx5QosGa2giPepLp378tFkhBwkt8UoZO1FGb0YV+murNTYbHSCZB1BMY8WcTMybjufhQeVw5bQQJzBwoKUjjiLOhinL8qYpks6GKE0gjJIIEmw0YqJNPlQMdQeAHBbGP2GohspvSWbLpl7G0+RU++uo/48HsbfSXRhHFrrRxZwZicGAUfbkhnJo+iytnb2Cwb1I4kXakukPymuVeBA10QIIAhWS9k3ZCjYLKSzT1C53qKKBw1N8l3pQoSlW+0FEl2skdqu2WHLmaHof60KE2aYnARGGqIoQcvLaOY6ULzfZxdLUD227OZn5W33uu/y8AErof5usCCU8DJ910p+OCgRcZmEc5ocnovXJvWIDZ+cSe/PgeF3QUHUnOLahyP62p+32aod2+hp4gQU2OAzXHHWyQqHXQ12oCG0qOt6toOXk/L5BJMKc5GoArA5vx8DrGwYuMoe/6ew8FCUnKkIwLNeYUG1+vgF1rnPzd7M3tegUz+tTYlzkpmQTdL0TmhSnFZ/8BR5qXSXGwzXqJELCpHkbpVAKAPexU17BeXsT80kNYTgtrG0sSrPP9OkKrichrwsqw0V8Goc+iYza/rCEKImStfowOTmN6/Cwmh08Itbhea6CyXcPeblPt+7aDybFxjA0PY7A0jL7CADyXDdoy8mUap7E+QfXqoT9QV1aJ2J9BgQTV3ZlAQcnAtl9HyAurudxjVUmBwndiOqYg4RU9RgUITNdbpdlnAtIq8KH0wqWZkJExFG9Pad2rDZKTVy1UEalI5CHpaIBq/kLAoZoFERRwsaDjbrF7cqTlD2VxCxHFDURckGwfYVzH5t5d/O7B/4sv7/wOuXyfKBaxO2TOG8LpyasYLE5jeuw0zk5fQMYqwoqziEJXOIyqS6Uli5gBPZLFMAolHU0XfS/HLUp7RQ/jkNMe5ZT1eptxyJWzkIxh7l8Re0eou894vFX0KGd2/1nVNYkkaTt7kJQT1J+5jyNi6g26SN5dl/dUHPAMICHBlOlRTP16xkAv8HUYOHmaes3zOI1HOaa9x51WyxKqYufBPG0Ete+nfZCOzD9lPnROvf/MyZ8M06jnI+/6ZTew2XdWHtvDATHKS0oDKfE6ZLo9bybhqJF2dLDgqDOkfz/MAt1z7bjzaF8yoA0gVbBq/1hK0iTVuiafkei/YCR0zUquaEca+krGoKOyJYAhkYpQP1EhSdUFmL1dOAMyplVTstCiyEgdrXAXu9VNcc5nFx9geeUJtsorqDV3ELl1hF4TPvs/kEbkksrbQqm/BL9pCSDIuUUMlcbhxjkETQtxYMFvsDM0e6/4GCgNoL/Yj6mpkyJIMjowCc8pwYLurhwx6KiaZdqiLcz6Bd5gTjIPkh1JgJ+knV5oFB9vi+vxEbI4vNBHp29+ORZIggSBg2mfhOc3bLfTmaiTkpMmQYL52fyOWvbsVUCNeRZBOY6SFOVLfi+ddJktUF1ONeuyPbHbhYz0DUWalHULtu7QSsWkqlCTLM9hMhSLO1/gt/f+b9yf/wS256nIQyuLXDyKa2f/EGOli9KIbWJ0UniQlF8TSlNEGTbVE0EFb9RiKrrqiTpZtXEbObQ3EyQ8/5P+NrzzGbz2b8PtpNeYWiC1QGqB/Yw2ZY822OwFF/eD6n0prS78qUCCyaL1yvyaD0s+BvYtUikJE/yQd0oiLkIkUq0txFZT+hCFcQ17rW2Ud1exvLqA5ZVHWCvPodJaR2g3RWzIZuMRB8jk82g1A7SaPiI/ghtnkYmHMFScwczEDArZDOKwid3dLezVqtgq7yCfK+HCuau4cPY6hkvTcOw+3TSOAibsTB7BddhDIhT6EesWupWIXtg1N4/hqC3IfNABPNCxPYFYr9dTr7F7GLzwDf1+T7sUJLzC558ECYrTqDILaiVSmYWObr3iO0oWQTe4SiqpyHtNELhrEqh0aJJzye6s7IYKhK0AtkdKEJukBQgdoBpV8Hjjd/jvt/5PLJS/gpvxhGZkNbMoYAY/ePvf4szEuyhmmboswbWpqMBCapGLlvoIK1JZC5NqZOt33axX3Z9EYVKQ8AqHV3rq1AKpBVILpBZ4aRZIgATZwzpNBDsfsX/zVWXP5PurLL9hoSaTd8z2s8iZioQEDOzg3Ipq2Ktvo1xZwfzyXcwu3sZucx12NkQzaqDu19EMWsjlciJ1yhrBnNOHEyNv4+LJ9zE1chJ92SycOETd30F5t4wvv7qJ+YUVFPMjePvyuzhz8rLUMWTcPukdIQIokSUyqZIVYX8d3TzzWNnJZwnud6d8DvP0DwAJnRXSTkQKEl7a4H7uE6Ug4blNd9gbVQsxoRDpCaCyBZ0mU0otQWvOd+XTCRAMVcl8ggEL1GnmA3NsFjXvpxy0f5bqKhZlUTKJnR2ppmBLQxeQaoQQu/4W7i79M/75y/8D2/4TZHKsYcjAbuVRtKfxkxv/HuenPkDWHoDHtvIWaUa8fktAAnmNbEYj9yi0JpNJMA1skoXLadLwpQ+x9ISpBVILpBZILfBKLBCztfGxQYKRu+b+SPqR6lzcfgnTmF3vW4jtFiypVyDVRzVma0YV1IMy5lfv48uvP8R6eR6BXUdg+7A9UodDKYzOOi5GS9O4cf4XuHrqD5HFAPMUsvfacYhmUMOTpcf45PPPUK00ceWtd3Dh3BUMFseRo3R6yELpvOzhBAmqv1GsQYKhZnU6tL+wYXs6/0mAlegdtO/DDEhQx6osR3c24agUxQtffXqChAVSkPBSh4PiNApIILdRo2nj5O8vfqOTzboETnNG+snp71wMH4yhL5FmxH8bkOBK8dHTQIKi/sQECS0lmcpsAhyCBB/bjQ3cWvxH/Ob2/4VavALXsxEGDjLhAAayp/GT6/8TTk+8iwz6Re5UgQTRXNIgQetTS/dc3dSGKRElc9S+tHQqv9TBlZ4stUBqgdQCqQVesQWeGSS0GyswfW5Agu4gIlsiqcTs3OwjinzprwCH0uUhWmEdleYGFlbu486jL7CyOYe9RhlWJoaXYai/hVajilzGw/ToObxz4Zc4P/1j2GEJTuTCc1kjCAEJtx98gVu3v8DW5g6uXXkH16++i4H+MThWBlFow3OzCshYpA4TYlANT+3Xnay/EpY9+Eqq+SWd/f10rt71Vvsd/47Tr5z/7tyM5jFrkJC8kl7Uoy462SseG7+Pp09Bwkt76gYgqJyckjw1aFgXLifDCzIRCQR4rCQs29mFwy5JlwDogiOT+9ORfPMmLVAQst8axQtCLlIhLC+Sro9UOtqoLuPz2f+Czx//P2g561LzQDm1HEYwOXAFP73+Fzg98Q5s5OGIHjNbp+miRxZGmwIww6cS3hTrFHRRgl5jUpDw0gZXeqLUAqkFUgukFngNFmiDBPNZUojcTXQ37q3psaAy7UIjlr1SOdtKXYnZBiogqaJm1gMo+dRI+ioEcRW11ibWq0tY2VzArdufwUcDa5uL6GM/BRcYKvXjwqlruDzzM4wVr8KKi7CobMTPYX+GuI6Gv4P7j27j5s1bGCwN4ca172Fq8gRcJ6uaq0VUS6ToCGsVeS0WpLywfU0qct9Rw0vSrYy/0W2LbpCgNv+kvKz+jbamOU+vDEG3TY1GVftBJJ6++dyngIRnoUe9hnH1bf2IFCS8tCeXBAm6Kcs+ULBfTtD8ySh5dNB770GvahI0RUmvVwqDHAQJlFAjzUi6OYtDH8By2WStiWbcxMrOE3x87+9wd/nvgdyuUkhoecjbozg99h5+cPnPcWLkqmrWIkuKWjrkykRK2Sx9ZlIzi6C/NFCQ69W1Emnd0EsbZOmJUgukFkgtkFrgFVrg2UACHX4TZVdZhI6TrfostKk9upEqJc+NkhD7KkSow4930Yz2UG3s4sn6LCw3xuO5e9jaWsZeZQPjoyP43ts/xPmpH6Jgn4IV5qTwWOJzFiOCAZpRFQvL8/joo9+KFPr3bryD82cvwqO0auDAb8TIFwaB2O2oH5KUQPAiakxa7rVdXJgEBL3qM5LOu6JTmyzBwR4UJmCqfBZ13GGCJskGd91ZC/N+41WkmYRXOBXk1ClIeGkWNiCh2/3vfEBHRq03YBCXW/cz6SUJpxiI6r1Sp6y5j2aaaAlnOUkYBiKlxurlOGLRlI9aUEUt2MPS9hw+uvN3eLL5G7h9LdiWg9DPomBP4q0TP8L1s7/EeOkCXGSkbwMV06Slu75AlZrsLBryFwlJGHkj9T3NJLy0wZWeKLVAaoHUAqkFXoMFDoAE+UzVN2R/RoHObCCU247ja3Zn4wCTpmu0VHW/hXaxIs/mI0ITMYEC+ypEDfhBE5EVY2tvBV/f/hQLCw8wOT6E7119H9Oj1+GGY7AjD67LpmuBAhkRhUkcrG1v4MOPfoPK9hbevnIZb1++gkKmH1aUQeDb8Lx+IPQQhsx02GBigfG9WIq0FaNBFEjaUfgkOOgGCvsddRUY5H2rVoudpnMKbCg/JZkB0DbqhQNUz+zeMuOkdLUjj2kI8lVPiRQkvDQLa36+pCbFhW/TjpJ4W80H3bDE0nx+7U4bpz95SUmwwKNFCpX1C0eABLZ/J82Ikz+MKMHmo9LcwW5rG0vlWXx27x+wuncTboFayzYQ5FHyTuLGhV/g7ZN/iMH8CaEa2SxuMg3T2iAhSEgpqYVPSRuZ6ICKFKQg4aUNrvREqQVSC6QWSC3wGizQGyQYoJD0aLmPm0yCCt+ZLxPOM4EzUQa0SQ1KKCDpWgACBVAeld2aY18AAolIraCGm7c/wt37n2NoqIDrl9/BiYlr8OIxyQa4Lj0CNkitoxnVJVC3UV7Hp5/+Dlsbq7h44SyuX7mGUnFEmqDaMbMPfUDIzAJ7MDkSSGR8TxgN7e7v2vHeB4p6Ua6SDrqqmxSOQRsEGWCg39suV0xopXfjrn3OjwEKhr+UACUpNngNM0F9RAoSXqqpDfLlJFDRhYMNmji6VXFz53sHWDytqQyXhHYHSH3dujGqIgEKDUjPOoe9Fdg4TQGEwGpis7KGcm0dS+U5fHn/n1ANZ+HmI7RaEdxoAMP5s/jhtT/D+YkPUHTHhe9IV19iIe2W7YyoECQkZzfjA6Q2dWUT3lROYC966bOMg3SBehZrpcemFkgt8HtggedpTvmmmUXt152I+cFCXL15yB7ApkSGGpO4k6QCidQcaifXIkhQFKT29ikbOAuUVY+kAD5aYQuRyKY2sbT6CJ9+8Rs0Wzu48tZ1XD77IxS8aYSUIBeKUEMBDJvZhD08WriDm7c+we7OJmamxnDp3AWMDEwg6/RhoG8KHgZgxQVhDlASlYXLisVs7qvH5nYgg7L/qZntVIqzmZ9gn6aIykm6N5SAB937Wmxjsizqs1g3KS8NIuSQNh7QMuvapjwvfaQDV3ngFz3TE/suPG2WeLzZl4KE49npGY7qOPyKOqSajXVenSxDJ6eXzD50mq51f6gBCV19SNVpOmBd+I6RFahUZtRE7LA4qoGV7UWs7y1huTyLmw/+BS1rBdmCg/pegJw9grG+i/jJu3+OU6M3kMUQnNhT+QG9SKgGLEY/Wi2mqvuqyiQooJCgHL2JIOFFAYJ5KClQeIY5kR6aWiC1wHfdAr8fICG5lcewjIRh28nu3mBUbySpU1BVwh3efpJNo4uHw9hH3a8JDYgU4Up1Hb/+zT9ibWMBly+9jauXf4b+/EkEAWVMQ0TwYbsxLKeOWrCEz+/8Gvfuf4Fms4KRoRJOzsxgpDSGvDeIU5OXkbVGEEd9sOM+uBbpxAkpUoMTuksFuva6/dLuuv8TY5QCEujvUDGlQ6lWdCwqKemOsqa4m1mViJHqWL7TNLZjyXEms0F/QkhM2oli01kBNt2Tad8vurMeSdTReWMKEo5ekYwc//LyMlZXV5U/m3ZcPtpwxz2iN0g46t2av7cfWSjErbtBGtbjPuhhahkEjscII18k1yybzVtqUtS0tDmL5Z05rO7M4d7sxwicMryMjWYNyFkjmB68gp98788wPczFZBBOlJEMhaPnmKgwCehRLdzb/RwE2VNarbsu4ah7/Qb+noKEb8Do6UemFkgtkFrgzbeAchyPs0moY7R2kbqxAypIKoJuAmkSRGtTknR2gVmFSNcs2JFQjhpBBVaG9QYhtqtr+PXv/gHzi/dx5vRZXHv7JxgZOAsLGTl3ZAfiWPtxBet79/HF7f8uxwZBDaVSAWPDw+jPD6CQGcHF099DKTsNOxyAZw/AQR52zJ5HpsZR3wYvc59zoX/QZmmDBHHmk4FQBRL4d1tLwSofIYJlK+deZVXoQ7BiWgEESrwHoe75IIxlggbdiNVy2UcOjq37YRN8GECgg5AHXSWTCTJRyt4gQV2Kfo49/K03f7S++itMQcIrtnFSIfTwjzoYeTCLVJJ6xIfFKWjWom5aUhtIM71pqcna5GLjtuBbFVRaG3i0dAeLm4+wtbeI+dU78HK+oHY7LMINS7h04gd47/IfYaJ0Fpm4JA3WEDuqaFnYTMwcsKeDug5B+zo3qK7HyKeZbMIrNvDznP446/9xzptmEo5jpfSY1AKpBVILfKss0O04HqQMG+fS9ANOOKUm6272SAnecc/U+2OSS0PnnCAh1L0VSDlyWvCDqmQSyASoNsv44qvf4ObXv0Mm5+LihXdw7uQ1DJSGxZmO7BBB6GOzvoL785/j8ZNbqDd24Ad1IPbheZ70OurLj+LqxQ9wduI6BjIzyNhDiCN2bM7ChdeWOE9imKMemmylbSoSfQ7yhnjDzBCQdqTQhgQXBQeRUn5LkYgAACAASURBVMVmsA7CMITreIiMIpIEGmPJjkhNiGiu8P0OwjiGYzltkrbGGepSezr3GmC0q68PBwkGKDyN5n2UHb7Lf09Bwit+ur1AgkHhnY/erxjQUQQ4eHH7QUJ7hraVA/SMFG5j7FioBzsI7V3U/HUslh/hwZOb2KgsoR6WUa4sS+FTFMQo5SaARj++//a/wuXT38dQfhpuXIAdZURf2XSH7hR0GZCgm8CpPKLWLjDRklds3Oc9fQoSntdy6ftSC6QWSC3w3Bb4tkRtD7vOJFgw/6awhwnqsQeCUUEy0ubym3ZU3Ih8qAiTOpxdmh2h28QIYHuqhpBNT6lYFKGF1fU5fH33Q8wvPYTt5DA9fRaTMxPIFB0wIF9r1DG7+ABPlu6h3iQ7gH56C37YQBQECAILnlPE9Nh5nJq4ivOn3sF44SwcFJCx+uEhK8FAASy6+ZvSOk/wjrqow3Lb0hbC1GSomgoVTASCIIJjEQQo4OA4pFtFiiIVRqjVa+grlpTLIo1kmSnwEQRUeyKAcOT9zDiEMeBZHiGGrr1URdKsfXBsI86eHJYGJJjfPR0kPPeA/j14YwoSXvFD7oCEjmfaKyqhLsPQjIzDfTDt2QYJgszVQtNe0LRCGxckNkyDF6EV72GzNou5la9w/8mXeLJ6D814F5kCATpbw8do1WIMFE6gaE3gR9d+hTOTb6M/Mwon8hBHHmyZqCy4UhERWdzIJZSfdRGRRAHMRHy9WYRn5hWmIOEVj/r09KkFUgukFtC72sGoWHsPeVNt9DQw0w0U9tUHtkGCohnxRaoMCz9NwFuKbrXzraGCqlGIGEH3YXm+EIul2sAP4bkumkEVc4tf4869z7CwtAA/CJBhk7UCm6QCDb+JSqUML8/C5xqCqCF9E2wvRmzH4rAHvgsryKOQGcPVCx/g2qUfYzQ7g5xdQhy6Up/g2V6nhlJAADMcGiho/zz5zNQh9AlU/aP4E1ELzXodvs/7tpDNZpDPZQQkSL1Fq4Hdyi5azRYyuaycbqg0JOUalfouWn5TgASd/0KhDxmvAIeZjthGo9WS/k/ZTAGu40rwkkCCGYdeMCBN9r/4DEtBwovb8Kln6FWT8LT0mDqZGe4KJOxblGTUa0WFBEig8y54mmg8CuBHdYReE1u1BXz0xX/DndmP0bK2kRsA4DXRDPbk3K6dQb1ioWhP4uTodbx78ec4OXIJRa8EO/YQhzwf1zAl3aYAgu643E7zdU/P14faDwdchz8WiZa8jNdhfWBexrnTc6QWSC2QWuBbbIHDKDqdfeTgOvwmFT4/7Vr2Baa6S2gTt2XiUQYwqN3dFN1q1Z72+3k0swgNcaZjeLDoHFsZER9p+WVs7y1hcXkBc/OzWCvPoxXtILJ82J6L0mARgbWLWquM3b0txE4IJwOEFuGGBcfOIgqy8Ose7KiIG5d+hOvnP8B06Sw8pySUo9hnLUAsjr28BCAQKGjakL5kk0VQHaQDRFRQZAE1IpSrW5ibe4Kvbt5FrdbApUuXcPnqW+jrL6Ber2JlZRksgnUyjhTC5gp5/PiDHyOT9zC38BhraytoNOsoFoo4f+4iJkangcjG9s4O7ty5h+3yHi6cO49TJ8+irzCgsg261Wv3iGqXLrSlXb/FE+obuvQUJLxiwxsDq4XRFMj0+lCTNVC8xUSnEB291/QeaXjSBSNYJyC9E0yjFnZWrqFlV7BafYgvb/8THix8jga2JdIQug34UROO7QG+h+qOi3w8hXfO/wzXz6l6hLzbBye2lVoBJ5ikCjtesSX0IvN6GigwVKpX41GnIOEVD+D09KkFUgukFjimBbrX48PW58OAwrcFJOwzR3dmugdI6DbfPmdWv1+i8uJwc38OYCEL18nCimyEQYhmaxt7tXWsbixhdv4BltceoRFuAy7gZXIYHM6jFa2j0ljDTnULcCPEboBmyMZsFhw3B9vOoVmz4aIf1y/8AFfOvYcTpfPIOP1wkYMXszbBFAbzKkmDIkiQtswHy7nZZdVqIYqbCMKmUJy2dtYxOzuPB/dnBSRcvHQB165ew8BAH7b3ygJwVlZW4OU8LC4sIF8o4Kc//SmyhYz8bau8gTD0kcvmMDU5g8nRKWTdPOr1Bm7fuY+V5XW8dfGKgIRCrh8uMwlw20BBgZtOjkajHeU3pcXJx5zJncNSkPDMJnu2N3RAgozc3m/uUkQ4QNtRpEbh/rWFhCU2oM6oWr6HsC0CBZYItaTmYLF8D3eefIz5la+w11xF6NQRu9RTbiHkIhR58OwS9rZs9Lun8P7lX+KdS3+EgcwkPCsnIEGIklaoNFCFXqSXN12EpeTOemktmVt9E0BCV81Hkmf5bI9z/9FKFzZ9pRZILZBaILVAgvoqu52mGcmWQc5Nl5Mm+0aX0/Y6QcJLq494CSDB0JJtO5L9O4h8ICb9JyMFwDRTFLVQb5GOU0PLr2JnbxV7jU24GRu5fBGZgoVGsIL55bt49OQ+dupb8OMGIpeUJEcYAZbtIRA2UwaDhXGcGLuAGxd/jInSGXi6NkEVMcvTQpzMJLBuQu//jBHS7yCrwXZIguY11+EHNew1drC5Wcb9+7No+SGmp6dw9uwZ5PIZbGyvCAgo9uVR6hvAvUd3pd5gYmJCzlet76G/v4BSqYhKZRf1WhOnps8h5xVA6dNHD+fwZG4ZF85fwsmZMwISaCMFEpTCoi6U0HdgpuX+h5SCheMvVylIOL6tnvtItRh16gsODtDkAO5wGSXFx6KmNr5QqgEiDyYSpywUYiMUOvDs1lhBHDcQR3XMbd4RitHj5Vuo+dtwvEhqEJjG5Ptt20Xou4iDLKygHzMjb+P9K7/AufF3kLUHAN+VNmq2Qy0zggSdyZDGMNQxVq3mqTqgJqdayNpuc/uW9D9eFoLvhbNMk7fEEzIybKoIy2RfZLfSUYZuB39/VVZys+psJmrhVBug6p6ZzPgcd4A8cw3FcU+cHpdaILVAaoFXZYFDa7kSe1ZyWdXHU91TC/20iTZPu0R5W3sv6RGIMZKVZh3m8d/2gI1hHkklQ6DUfRjV5x5jBARFGchHTFESNkcNa/DDutQcUC3IdgK0ojLWy/N4NH8Xc8uPUN5bhY8mYtcSlVU3Y0m9Qr1WlQj8UH4Gpya+hwsn3sfM6CUUM4PS60jkSyOI+hAzCGHAImEXjm4Ep3dBBQStEJbDmgT2YqqjFdUk6n//wRyazRBDI0OYnBxDPu9gu7KG9c0lZHMeBocGcPfuPbDyemhoHI7roek3MTjQh4GBIja31lDe2MG501dQyFFp0UF1r447dx5gYmwak5PTKGT7hRHBpq8dZUWVSVD+CP0V46O8qonx3T9v2kztFT/jo0FC8gI4pNlFkQOdk1UtEu2X9nHDOFDyZ9K8jJS9GhrBOuqtDVTr69JQZXn7HjZ2l8TRz+a0pjJbG3K1QAaIshI9ODFxERdOvYvT41cwkJ2Eh35YgQuLEQyCA1t9loosSEsUkG5kGruZKch1uk0q6unMvwRDH4ja7Adgyla67b2p30hkakSlWYlW77uYjuNuojaRACEFCFRdiIl8KcxH26gUbK/XURGxlxbFegkmTU+RWiC1QGqBIy1wCEjgLvS0br26R1Zb+05RQTos/aQAh3I6k9Gmg1elW/S012Z5/xHvOfLe3qADTOMxofeIGInqSaTUhpQ6ENjUVAqG+W9mHyLJNMR2E01/D5uVZcwtP8CT5QdYKy+j2thD5EZwcyFsrwrfryCOQrhxCTmcxMmJd3H53A8wNnhSCoULmT44kSsOOKPzpB3T4WbgsL2/tjNDMSybikRNRGigFdfQaDQwN7eCvVoTpcESJsaH0Ff0UK1u4vHSXWxsrYgsaj7bD9vO4sTMWTheDivLSwijJoZH+lGt7mJrYxdXL7+PUt+IgBS6Pbe+uoPB0hCmJ0+imC/p3kzq6uRaxUPpKB6lIOHFB3cKEl7chk89w7OABLV0Gg0juwMSRB9N9MbkiBAB4MQILQshQtRbm9jYfoiN7VlU6mu48+hj1LGGVlSB43Kyuwj8UPSYlWJRDgP945gYPoXzp67j9OgV5L0hJYmGohQtI9SR96eABKVxrNLG+6opXhtI2NeyUkk0m+1IOlhqUNDuhmmO70o/dpHBemYSBH+opjeyDEkzmIMg4biZgqOAxCselunpUwukFkgtcHwLHLKmd/Y3FaDpfiV1IqR6TfYxfVQXf1/WRFlSlY6mzl8fCOqIf9yGGjqbfvw7+dYcqQJUVD1SdlF9ilQfAf7MwmG1S7PgOACDh/wdo/nl2hoWVh/g0fwdrGwtoR7sSqbBK9RgO3XJSlhBFmiNIu+ewNToWxgZOIXRwRmcO/EWMk4BEX2ACMh5WfVkSVPWEXqJ3Etmgb0NGEj0paaC2YRas46FxTVUqg2hFo2PDaG/L4Od3VU8XLiNZqsC13XRaETwvDymp86gv28QW1tllLfX4XihZEta9RiXzt5AqTQCGx4Q2Pj69m0UCv2YnjqJYqFfMgxUN1IKR516zk55eNsj+NY89zftQlOQ8BqeSCc68PTimaS2sjRyl7oAeqVMP3KSupJniKwWa4oQWDEafhUrW4/wYO4TrG48RIA9bO/Nw3e2YHmBOLMhKY6+jZxXQsbtRz47hJMzF3BqigvDNEreOGx2X4wy8JBTE1IyDiQycgFQC3e78Yl0P1QLxDcHEhhdMU6/gSiqbkIWNF20oWxqdiXVpEX1ru68kguKUpTa/5wOOvSMVJju0vsHUJoleA0TKv2I1AKpBV6vBQ5kcbWjfojEqbk4Qx+SJVmah3VdtgYKbdxgfjY1DR2+jbwxmUmgc9yrtuH1GublfFqvoJECCbqBqezB6mfpg6RrAui0Sw+C2EYQaTVEm1KodWw31rG8/girW0+wXV3G4vpd1IMVuNkGbEb/AxtZdwKtag52NIicO4axoTO4dul9TI+dQc7rk1qGvJeDS7wQNqXukSIpCsixToGsArUXW9LfoYGG38DskxXUGi1ksg7GRgdQKuWwsbmA+ZUHOHlyUgqT7z2chW1lUcgPYWJ8Elkvh729HdRaO2i2agj8GOdOvY18toSI1OvQEoWjXK6A6akTAhJ4DY7lKqBgMh2aYiQWExaAoh6lr+ezQAoSns9uz/guNbllkXsKP79DnlGTkCUBikcfqG+RaigSWi1YDsFCiO3aOh4sfo6vH3yIta3HsNwm7EwdzWgDXtYGAhd+E3CiAoZKUxgoTmCwbxLnT1/F9Pg5AQcWWKicgcvui1QLoJqBRHxYj2AcawIDlcxTjU+SIEFNQhNX79RRaDO9rPnZ3mCSAMEggq7+DMnNSPd0UJ0flZUNIEsuHibzIH0gui69czpThfF8NQnPOHDSw1MLpBZILfDNW+BQkKCc16e/1AZgAILBFcnmwzp5cDDA06POwZzruwISuimtSVu2A4zStEztXJQ5Z9OxMPJh25Z0VaYUaBC68ANffAM4CihUGusoVxexuTOHrx/+Dqubd+BkGvCyIRrNJvoKo2jUHDSq3PcHUSrM4OLpdwQoTAyeEvDhsh5BHO8WQ4WKAiXbqAdYGbDJAWnSpAoRJLSCAA8fzaHWYMdnG+MTQxgYzGFpdRbrG/O4fuMyQj/Ak8Ul+D4rCvKYmjwhxcyscaBE+/rGCio7dVy9/B6smL2abLRaPh48mEU+V8TkxDT6CiXVlTlmd2dXg4T9I7FNFf7mZ9C39gpSkPBaHl0ymn34B6qlVhUH86VEx4gOmEmIEYee6B6zUMi3GjKZVnef4N7CZ3g49zm2dpck3ZfrB4JwB5mMByvIIGp5yNqDGBs4haG+GQyVZnD25GUM9k/CBlOJVAdw4cUsTnJVsxdZyZlJ4Je6rt4gQQEfFcvXm4G5xR5p5Rcyd/t8Slmh8+qQnQ7brlTSwzyHLprS/lVZ0tsHMwKdDIPSZX41sq4vZJ/0zakFUgukFniNFkgmEg5kCZ5yHT2BgnE+JUbWg7rUlbVI1oq9xlt+6R+VpKiak3eCicl9TmUKWJcQhoGABckkuAYkGBUjhs4DCSY2/G1UmsvY2p3FnccfYmX9Hmr+BjLFCH5Yk+JoNlrzWxlYUT8K2QnMjF3CW+fexdkJ0pBLupgZcC1Ks4biCQiVgbWNMbsqq9pINoOj/1FvsnD5MSp7NeSyGUxNjWFgKI+VzTmsrs/j4sUzAirmZhcQhS5y2QGcmDmDfKGIVquBRrOCnZ1NBC3grQvXEfiR9HSqVPcwNzcvIGFseAIDpSF4HhuyESSYTEI3SNCS8S8rUPnSn/6bf8IUJLyWZ3RckKAyCMbRbYME3UAtjhxpnhLZDdTjMtZ35/Fg8RYezn+Jjd0nCOIa/LgJ12N0IZK6AicsoJQbx9QwW7JfxlDpBIqZUZT6x0UGlSjd4QSzPSn9YS2UpVN0dKqpnqAWbNKNpLOaziQYRzpZk/B6QUK7/I21GkJm1WnQrmeqCuIIvQwM66wYKqfQ+b1RROApTNFTB/Mk1JyOARLSuoPXMrnSD0ktkFrgG7JA22+XItvjv/aBBEMJZUCKAap9ct8qQNVegxNRoO8KSNgfo9of5lKZb/UyGQfJLkhTU/N7sgws2A47JlsIoxh+wELmAJbDBm17CKJNLJUf4P6jL3Bv9kv42IWXDxFENemDFIUZBK0sAj8DJ+6TbML1Sz/EieELyHhFofp4dgy3LXnOQKKHKHIQ0s9wHMRWKI3cNsqbmJ1dRKPZEtGUkZEBjI6X0AoqWFh+iGzWRn+pDysrm7CQQX9hGNNTp+E4nkik7uxuIZt1MDE+haH+MdTrTbmv9fV1LCwsI58rYGR4HONjkyj1l6TmUtUk9AKW36m69uNPsJd4ZAoSXqIxDz/VC4AEnUUwBc2h3UQL26i0VnGfNKNHH2Jl8zFCu4FcP1WMAL/lw2P6sRaj4A7j9PRlXDn3fZwYfgsFdxSIc9Kshe3O2fqd6Tq2f7cdS9KA1LUWcR/zZTIJGiTEiW7PqibBKCt3ujzsX9pfkpETmQRZMC3V7K0DDggDkk1fdBRG1y4okKCAhC5ZUBxPnbuxLaWKYICDOjpxrOY6OoRTPfotJKlkxy1gfkmWSU+TWiC1QGqBV2aBQ9hG7Yyr8vM74a3khbRpRoaHKgEb7dDJN7WOS78fmzx3pYnUyeaqwJTxiukwChvWqM59xxjn3ZmFjgIUVYyoaMSiZaXEJ+CBFCQ2HLAoWWqBTl3EXgssbHZYBFxDGO+gGe1iY3sVX3z1IeZX76EebCLyduHlYtguOzt7iAIHodQvDmNm5CIunXkXpyYuoeQOwZMu0Nz75AoEJLDZGglItmPDD5pYXV/GyvoaWs0QXiYrEu2OE2F0pISh4SJWN59g7slDufbxsSlks/0YHZmWjtCrq+tYX1sT5abpqQlMT0whDm3s1WvSmG1jYwvl8jay2TyGhkYwNjouIIEUaeODKDDVSUQdQzDrlc2Z78qJU5DwWp7k8UCCLJdcADU1hhF9LphqLWBDtQCBXUMtXMXdJx/hw1t/j829WRQGHUR2gGqtCtvJwHP6Ud+JMNZPfuE1XDpzA5N955CzhxDHrD/Iw0FGFfmatbqL+6kWqkgtNFqQgpmESDvSJrLxTYAEowIViQScjrBIHYG5CV3ApSNUlHJVACFCyEosrcgkVpUFVYEJRkOoOS09KPTvOtKnHSlU28qohSkBFI5q0HLU31/LMEw/JLVAaoHUAs9hgWcDCb0/QORSxdc3jdTMvkgnV625EpHWstPJTAFlt5UjqJxSs+6bZp7PksV4jtt/5W85SvCik5VWNjM24oUZe4YxG6pq22hpWqoY+cEeYtSR9VwEcYCt2ga+evAJPr/7P9CIlwCvomTOCdA0m8BvADlnBOdOvIMbl36K6aHzyDkDcEHfgWDBFXETJYtO34S+Avdi6i3y+khHcuTa2PsB8OFIYXNTeiqQHGTFLup+gJxbQkyJU0IQuX6ewdcBO5Yjmz4I7M3Ewm1VAckMglB/xY8xY0I9qiRb7ds+Nl754DviA1KQ8FqewNNBQrJwSSkIMVKg6gL4gOTv8MEsgo8dzG/cxM2Hv8bi1ldohKuIHGoUc2Iy7VZA0Myh6E7hwsx1AQgzA+dQdIdgMYMgIEEBBMkWmOB6DzuoLs9cAA7+cb8+ULJw+SDl53kmaU+eptHYNtEn3SiN9y5VCnTs41h0muvNKgaHSqIt7dqQRnI8qt6oI+SGFMeyIVG5IeNlEESBSLdVKhWUSiUUs0XZ0Nj9slqtwnMzyGazqDcaaNVCDJbGkfOK8myCIJBzmd4KZuF+LUMr/ZDUAqkFUgu8YgtwjeW6SWeM61wUKIUd/ptfJgMrQZcwguM6wi8PwgCel5HiWlPgrIpu+XsPrjSl5C5DvruKRlX2Ksjl8vI+AQMRefhsGubKd/aoCRObEh3jjjK+NkQ767zfMIf8+hVb72WeXtXGde8xIo0q+yEhlKq5E4dfMu5ss8wv1iraIn4yt/IQD5Y+xdzahyjXHsOPq3AyMTJZC64To1ENELXyKOVPSrO1d976GYYKZ5CxBuFEWd2LQD0Xy+Z+2kIQslDZg08mghQ0k/4kbVelj0MYNeC6DDqGAlYYaIN0eGZdAYGHATgEFfzivXQAwn7JceNnHKwPfB5/42U+oe/auVKQ8Fqe6PFAgpr5Sg+ZUft2dtay4Ed1hM6eZBH+5dP/hIdLn8C3VxE6uwipOsCW62yCFvfBCkZw7dwf4PzMDUwPnkW/Nww7zgIR6w48NTmT4OD/Z+9Ng+Q6ryvBk5kv98zKrH0vVBV2gAC4ieIqrtrsmZFkS+PumXZP25Yj/M8/7R8z89PhLdwTPRNtO9otye2YJVpeZLdsUSsXUaS4iQQIYi9UFQq1V+W+v8yXE+d+35f5agMBLiIhZjFAAIWszPe+99797rn3nHPNB5kDMHGWmgTXMDL3Uu0ECUa4/EGDBLKjtH+02Djr/5qOJPiZTBqbqXURdU3sG0Ug4EOiKyaWasuri1hbXUGj2UA8Hpdx8N3JblmLTDaDublZVGs12LaNfRP7MDg4gEKhgEuXL6NULMnPBPwhxMO9mBo/LpMgZcN01GYprk+6A+EGDD+XW6zzIZ0V6KxAZwU+gBWQQoij/PoZ13xejwzYatlLckCvdGQbIGWTZVz+5lBcK/x5lf4RHBBsWOzY+ryo2TXUqkwcFYAIh4JkugoY8fv8sBsEIk34Lc72UW5yDVphehX33nx9vECC6pzvDhL0oLXWgDsDnRR4aIIgi0m8A9upYLN0FW9d/QHmVl5HvroC28kB3jL8AUcMTGpFD2AnEAvuw+HJ+7F/7JMYTh4WK3V2ERoNFt5s+AO8vrYU4ugyJJV+DwuRlmYr8H4hiKjA7/fAkhlGuqMv4IACaD13SPIN3mt1rSN0uxYa8q87x3h/8o0P4LH5hXnLDkj4uVzKmwUJWowkSbAKBEZ0S6Rf96SxWZnDi6//C+ZWTsMTygL+MmybwTQINEII+Lrhrffi2ORjODR5D4a7JhD0xeClg1FDj1xXwxvhpflxy72oxcxX9qcasLSQyjabO5ecahvT//15aHftJOhKk+lwqA6C+o+ViUwmg/WNNWxurokDxOTkOIJBS4RT1UoBc9dmsLyyAMvvQzQawfDwMHp7+2SDy+fyOHfhnJx2tVoVALF/ar9QuN46+xbK5TISiQQsXxDd0WEcmrwb4WCi1R7n5slj5gbHL1Nh+7ncXp0P6axAZwU6K/ABrYA46hAECEhAi9Ii1RWd8LGKLFN8LSZ7gN2wBUwou2zSaOuoEhD4LAT8fin02I0a7FqtRTOKBMN6L2ECWkfVtuH3BRD0BxVZVLrffjikurDC7Kg5CTcECWZNWvz99tb2AS3X+/y224leLumHy1JdafRYfaf7UPtnVHfGTLG24DR8qNhN+IIOMuVFnL78fcws/hTp0hxsJwVvoIJgRHUgSvkavE4C0cAY9g3djUOTD2Gk9zjC/h6hCjmNGpxmGZafn0laE+cv0AiFVupRnfwb5yPePwQRLH5y8JpJ+JV5ilzPVuGSdwxBguykW4Tr6jK6nQU7fYP3+Ybb8XYdkPBBr7BK9W/oJW0oRcqxQL9W+yKz6s3vc0ha1p7HlcU38OaFHyNbXoDHn4fdKMIDPwK+JColj7QDx/pPYP/Yg5gePYFEaEAmKHP2ga/JKc7qUKQZyVjr4fub9iQpTnxY9UPYyvf3Pv6Ww1BLDvwBggQNXqSTQNEyNQbamJXrVCgWsLK6jOWVRXg8joAEvwUMDwygVM3hzNmfIdkTRyhsIZ1JIRKOoLu7W0ABf2WzWQwODKJQKkjnYHRkTFwi5ufnEQqFMDQ0LFqOoK8b3ZEJBGkPx6nXDQrutoKE7fSjn8tt1vmQzgp0VqCzAh/ACrQpsQoYqBoSE30blWoJ+XxWPPq7El2IxSJwONiLSWuzibXNDRTLRaFl9vf0oqsrLnGVcXZzc0PieMAKoq+3F+FwBH6Phc10CplcDgErgHi8C5FIDCF/WCgsDvxoagGtkE1uRDe67UHC9p69GhjaOi2x61Y5Rptu5AIJrdeq4Wd0IqqzQBhootLIYXHzDK4uv4q5pZ8hnZ+HYxXgtWrwB3xo1Gm7HkC9EkEiMoVDUw/h4MQnkIiNwu8NizqEWgevpwYf/yyWrNQhkLVAanMQHlqqG+ch5jQyMZoAkloD5hnsNpi5TAoPcO9WNos8r93mEXWAwQfwiO/5lruCBPNqJjpTU1PC0e58vZcVuPEwta0gQY1el6El5NKLiKeBmpPBlfVX8eb557C8cVU6CE1vCTW7DMsTQcTfj3rVj7C/F/edeALDfSfQE5lQ49VtTrrUIMGIejhwhfPtCRJQ17UHLTYS0ZGrm9ACOgbwtH9vg4TdWoHvfs327CQwHOrqlekiqAZlQ9rX2VwGa2srqNVKGBoakPZmX3c3NjPLOHP2NO644xCisRDmdBXpXwAAIABJREFUF2Zl04pEoiiVSvJnzpU4eOCQdA0uXb6EwaFBaY2vra0jkejC8PAIvAjAcroQ9PTB743KCRpNAv9srmWnk/Dur33nJzsr0FmBj9AKsKjE1jPxgVhiK/830olK1YIUXJaXl1CulTA2MYrh4SHpBKyn14SWtLq+CsvyiT4hHAqjtzspP7+xuYFKpSQ8dtJUGH/7+/phef1YXFxCqVxGIBBCMBBCMtGNwb4h2Jyw641Icila291Aws7ie2s7u300CeZIb9RJUJ2a1l7pog2rP+qhZxrSsfjHRrdQwbxNoTCXnXWs5S7jyvwrWMtwhgLB2So8FmlEKomvlMkBS2Cg9wgmx04hGR9BMtqHnng3ghYVB2V46UwlDQs1HI02qsJugOoSyPfF9KSJpmPLvqo6AqooSQtXNVxbD0oVhgPPzVgsqudh5/iM3S729menAyreSzTpgIT3sno3+bOtqYmu9qD7Rw2PXXn5EyQo4U7T20CtXkGhkkGpvo4zs8/gwtzrIjLiQDUKkmh95mtEEQ8MoS8xiu74EE4evR+x4Li4GbGVxxajt8lfBAv6QdNTGZVASPwI9EOrnQv2nANgKhvq960gYe9ZBTe5VK2X7Q0SlE5CGZeqToLpg5D/WqtWsZFaQy6XQU9vAn7Lg55kAmubyzh/4SyGhnsRi4WRymyK9oAdAjF0qNeFtsVqFl00ZmZnMD01jWAoiMXri/LaaCwqICEeHMDEwBGEAu1OAgG1CdhuV45bPe/O6zsr0FmBzgp8pFZA6KkECSxcKYqqxF6njmIlj3R6E4srCyhWihgfH8X4+BhKtaLEUJ/lRblUxED/gHQcCgUaQ8SlmJLNZDE2Mib0z0bdwcLiAoaGhqRSvrG2IRN1o7E4cvk8LF8A05P70UQAAYtFS4IEVZiiI05LuLxXznjb0Y12dhDMPaH2xp0de5NBt1JiAQl6QTQ7QH5SjDyoM6mK6UnF3sRK+iLSxVmkCku4eu0CsoU1+AINKbLxSCpVDlNLIpkYQywygP7kCIb7hmE1vSiUsmg26oiEQohGYkhE+hEPDKJJF0UPuwnUQPpgia6EIEEZfbRAgsMuvBmPoQuX0k2gnbl5XfuJ2AoUbszS0NBiC2XpI/Vs3QYH0wEJH/BFUg90+0Z2I39j29W221RzjcndA2qoN6vYzK1iYfUqio1lnJt9QeYjwMdpiWzlQjoFIU83hrsP4NDUHUhEejDYvQ9eJOD3xtBsEMXTQYD+xtrL1KB1n7ImEwuz1hRF2oopP+Sd43HcD6QJYgommJnLew00u9Vl3hUkGFcjcv8NF1bWS4OVpge2XcNGeh25bFrcjSwf0N/Tg1Ilj/nrV1Eo5uD1OajVagIGenp60JPskS7EyuqK/Hw0GsPS0nUcPXYciXgXVldXkcvlZL3rdSBoxTE9fBTdiUGpghm60Xaxcsf29Faveuf1nRXorMBHbgU0nQXao59Ds2S/8DpCGyqWC9hIryGTTyOeiGN8dBgVu4zra9dl9k4mnUYynkC5UpRORDweQy6TRblUxp0n7xTL6Vq1hrMXzqKvbwAN20GlUsXY0ITE4oWlJdSqNg4dPAqfNwy/j651avgnYyx3LPnvRkXl2xYkbD0pcynaya/U17f+1VCMxFlI/7yjh9RpvjH1JfxVF3FiFVVnA+X6ClLFZcxcO4fZhfPIl1fR9FVghSH7Y73uQcCfQMBKIhbuQVekB3aljlw6B1/Tg0QsjkQ8gf7uUYz2HZLXRUJJmYXg8/B6kVqkTEdIN2pRiXhsrdyErQ7qETi/iXxoUsuMpsL9ZLgoVa0Lv1cLaRdA9ZF7yD66B9QBCR/wtdkLJLR9j91DY4gnyNnjlESOVM/h2soVnJ89Ddu7iQsLP0E4TltOlaz6PAGErCR6o+M4OHEXjk4fh78ZQNSfBBCWgWmc0sxugiT9bOmJjolVoQZg6Y5FCySo9qKEXeM24Jo9wCy5LYraxd9oz6nHNxG9t12H3UGC6RkYWEMilgEJUJuNbUv7O5/PobuHIMGD3mQSaNaRLaaxvLIkYuRioQB/wI+JsQmMDA2jUq1ieW1FqmIEDgsL1zE9PY3+nj54aW/qURzKXKGA1FoOIU8XhgbHEA6HW2Jl000wp/LRBgnbr0mnJfsBh4LO23dW4PZcAakN8X+me1yXHq5wx6mXa9aQzqdkkFbT62Df5ITsLwW7iFq9iitXLoktNSlIkxMT6OvrxfLSojjHHTt2TLq01ITNXJlBT08fGvWG7FUjg+MIBENYXFpGvd7AwYNH4AVBQkL2tB0ggav7C9dJaBfm2gBhe6xWGkKlSeAGz9kBajFa+7WIl1kMtFUnQWxlvbBJRbYAn1VGAxkU7BQWN2Zx/tLrmFt+G+X6BkLxOuxmCU0RogcAJwAfovA5EdgVL+qlOsJWGEGLomXut8PYv+8E4uFB9HaPItE1CL83BC+pR3Jcjswj0skI4JByxHPi/cRfLJKSBs3ZCXQ+IsDZXrPcDSSYnIQvNv/+/rEbbs+H970f9YcAEm4fVuB7Wd7WLSzTI3fjFZqpk2pCsGqh8cGtyYMMTxWFSgqXF8/g7OXX4A0XMLP0CiJdfrEytas+eBshhH09GEoewJGpe3Fg4rCIvoL+MBwnAC9bfQ4bseQFarQuzQT6GnNkOz+YnYQ2bUhNVNTuEdLEdX+ZMTbqQd/6xSBkXAfM7+a8d2sJut/Z7Vag3nV3kNDeqBTdyFigtmckc7NZ3VgVkNA/0CNtzZ5EUrozmWwa2VwW1ZoSKbPyPzY6ioGBPhHd8Xtr62uIRqPSPZiamkQykYTPZ2lfaA8ymTxWlzcQsZIYG94ntqjUJPB43WLlNgi8ibto2+2hHK73SNrd8W/LS1Q/Z9fPVf/k+nJfD+W7LZ8nN6H7hR+PZ/UmrlDnJZ0V+IBWwP3wb3/ePiLAXQKtjveSczXQcGxIR4F/btaki0CQwCRvanof7GYNVbuCcq2C2dlZVCplibHjY6MYHhyU+JpKpbB/alq0Cozbc7PXxFWODYtGzUEy0YNAIIzNzZTEKIIE00kwIIE7FBNTo4hTm8cul8q1lDvC4Qd0Zd/b27r3VxPb2yfXnircjtmqdMaOivqejBdtjbtmHs55Bbay7dYDyRoNn7I591bheIsoVdNYSc1j5vo5XLl2GoXaEnzRPOxmFj6mHg7fPwBvIwpfIwG/JwmrGYSfFuy1Ghp2RcxARof2SbdhqH8aA91T4roIh4JmTmdmgVNvZHKsFC7zxiJAUPTnVidBU5Xkku7Yw9QKt86xdfHNJml+oNNJeC/34q4gwVBi3MLl3bx5b+2DdRWi5fGrEF5rkru5/9uEOj1Fz/2w7LzY71A4eEdnIX2bva+ctRb9RVvEyVHLQDQl/lKD0rzCwxTlv0+dNBN3UowcL8eol5HOL+ONyy/ilTPPI9RVQ8O3psRE9SC8jRjsgoWu0DBOHXoYJw89iK5wjwyeoW1cgzMTPNQhaBKiadlpyo5yQ1CLbupD6hljtcCIhbYnjHQn4Ps5O1u7LaJg+xpJyGq9Xl8pecvt19ENEpRL0G5UJwOkCHJUIm20Car9zWmMNbuKtY1VEcVRbBwMhjDYP9jSMJBbmy8WkMpsiFCOGoRgQA/6cZqo1ivYTG9iY2MDU5NT6Iqwte0VFw9WXwrZMpaX1hEP9gpISLJLocXLRqxsnEBUAGtPg9zxvLQwlOKOmonRrJr5/ZY4hMgETXGkk0xehX5TJdLsMTOB2sshQ9ppSf1Q+xPVlVSCFGpelECM/tXK/5yIUaaauiLxzmd+J5i7tRjQeXVnBTorIE9ia+Nz7W+thE49rTs7kbf+/KkQsLVIY6K6ccnZ8Tm7bKpS66KZBou+7HZLIYv9BBvVehnpzIbQPAMhP8bGR1G1q8jm0ihVKlheWZZjqNTKGBjox8TIOOo1Gwsr14XGWbc5WIvxzsG+iSn0JvuwvLyKjfVNSUoZyxKJHhw7chw+KwTLG4XX4f6mtAjbQYIUSnYrsnxEMNetPwHtAWo397MmSd5ZnHMX38wtSC2fDFzz1OB4yWDIY2HjMk6f/ylWUhdR8yyh6S/C52+Ids9TDwC1CGL+MUyP3Y2h/kmxu83lUphfuIT1zWuIxDyIhWIYHzqOw1MPoq/rEODEpZvg8zXQbNjwUBcpNxQ7DCyWMmNQQ9RU4qDdFkUfqUHEtgXYub8qLYMqYt7683Jz6/vxeZXJZZaXlwXYS1x6/fXXm0pUooLU5OSkVEvfuxjTpKLKR17GertBgjsw6eS1jRDdbSSXby5zqz0e/Pa3d6tim4tsbqT3B2my2OIuxppKNxMxOkEIZtbj5RnejAcwQQUDpE0fYZ+NuiePdHkJM4tv462LL2MtNw8bm/CHq5I8Br0JNMpBBJs92D96CnceegTDvQfg1MUOCaFQFOCfic4FJQhKaefdejMyouPmjodJrYdZOalI6IxTyZhaLnj6vd0XwV3ZUF0L98/rH3CBAPOzumXqtmzbERDUEcmNS2G3tkrjpsW5CORNMsFfWl5EoVQU7iudMUZGx9AV7UKulJNuATm0DHa06+vtZbXKQs2uqE2tXEQmlUYimUR/f78ApmKhJJWwSrWGQq4EnxPC/rGjSCb6lPDZTHveBgreEVgzSvPiq6xBOjEEeQISggQu6supO3K8rPhYfkvoT3w9AQG7GMGwmkwqQi/hfCpbVl4yDi3yUmxo3ov3mV1BIOiXe5WfJ7/rG1fdl+aQ1LG1k4hO0N12S3b+2lmBd7UCWzulen/bMriSae725+3Wnz9TAnIf5LsBCSpGUfBaR4P++KjDZzXR9NbFYS9byGAzvS57zNTkPuSLebz86sscqiBuRxOjEwIi1lPr4mBEwTK3kkqtgkKhKOFvbm4OUxNTGOodhc/yo2rXUMgXkU5npGDS3zcIrzeI3sSg8NVVneMmLVDNAtymQGG3zvrOG691ZU0E39FWYeGwHd9pkmL0iEow3PDUCPtQqWexlprHmcsv4vzV5+EJFBCO+tBsNNC0LQwkJ3HH/k9hevQ+xAIDkttwQNvsygWcPvsM1jbfFhejge79OHnkKeyfeAD+5oCAO5/XhtcyNqe0WuL+5ZPCn9rTVQFTIKDkAze+7z/atN53FR4+Uj/E3HRpaQkECpIPvPzyyy2QwMEo758F6juABB2E1FGovyiQsL2T4AIJ70xB/FA6CTqVbdF4VJKsvpizs5rt1NWIe7b9hMTDqq6vjhpy4mR0fe0izl5+BRu5BVSbGXj8JdQaWQT9IVTyXnjqXRjvP4KTB+/H/tG70BUYEp5mk25HPkvz/Mjl08ilNX/BBZ9cbRzpHu2o8LcBlivN3PsG1h2A1tlK4snrxzPcHp0NmNj6/bYH9M5ozvtBOUWplrciSakuAqvj9OJe4pyEpWVUqmUBVJYVwODQkLhmZDJZzM3NS1eB05T5KxgIoFotYzO1iZWVZZnGPNQ/iLGxUXh9XqRSaaysrMgkZibo4VAMQz0j6I4Pwu8LtYYHqYmjGkBx49ITmG/4tJvbuwV2m+KwRPE0uxzmi8+huj70otaJu69tf9cCI8bBQkCnqT7xWNQvvs4RF6cqQlEOu1Hgg+JCmZKkhYDy9G27N/Td+5EKXp2D6azAR3MF3EWtm8lKt1M33+msbr6o1QYJu/zMljb+7p/JbYMvY+FCEnIZwMlqL/dnUo1sFKt5pLLryBdziEZDalJ9qYDTZ99EMBgUUNDfNyBT7dc3N4SOQloR3W74X82xxXZ6fm4Bw4MjSCS6ZcoyY2E+X0ClVEEoGEFvTz/8vrDQaM2cBNlTb2ZOgjm9m7kc77T8t82/71YgdSfcamo291DTbWKSbjfrqDXLqDayuLz4Jt66+CyyhetoNCsIh0KIBROYGDqKo5MPoy9+BHAiUqyyAhZKdhoXr7yIi7M/Qqm8Bj8SOLr/EZw6+gRigRE4DQ/gVGBJXYvaAxYzw1p/oGjDqmWu9iM1S6Hz9WGtAO8PFhxNJ0E6N2+++WZTkgnHEY71dpBwS1zrLWd2kyBBAwRJLHfYFbgTS/W0fyTpRq1qtzo+5R+sKEdCK+HkSgMMNJWELb+GpwoH7CJcx7m5V/HWhZ8iU16CN1iG46nAY5FKFEKjFERvF5H8/Tg4dhcSoREE0AW/NyKTlOu2Az+BAsXKbpCwLUDyGrvbdTs7CmaF2yBnpxbBdZF3BQk8d6PL2AsotN9jL5BgqEamkyCAoQUSVIuSAKLWsEUI5zTYGle2a6Rz+a2gUIacumpqcvInvZqFj0mXh3od5WoJPr8PAa8Pfn9AfJ1rDZW00+6PAMLT9CIUiCHsj2vthqpmmWfGPB/b5yTsmnTrydeCefTSqPdpqG6BpylJPLsB/HcKs+sy0Xmr/kFtlKozVbc51ZLUISUMI6gwx8RzFJCKpupUyJuS/0mQoK61hGi393ank/BhxefO5962K3CrIMGc6I263u7FeH9AAt/lnSrUBiSoRqdHeewzFsKG49RQKueFurm8uohUZh2hcBBjYyNI9CSwuHhdtAYULRNkcH/p7u4RgMB4RfpCpVxGKByWjZJORqOD4yhWSlhbpa4sL/MTOCOhv38A0WgclicAvy+qrDE1yOmAhL0elBuDBOkiSNFNdxN07sUiWsNDem0F6eoirm+cxRtnX0A2tyEakpG+UfQnJzCUvAMR7wQcJ4Sa3YTX74XXY2OzeAlnL38bmdw8sukaRvqO4947PoOBxLTcBwQJftbAPLboJZtishJw8RVY3FTU148VpvuIxjvmiSyUtuhGr732WlMq3I4jVVI6vLw/w9RuAiS0FkmVWFvTh+X72wHCrd4+NwrANx90b3QdTTJmgIs01BxWfxvSPSB30k9PTgNvdMLGjhqTUBtFlBsbWFh7G+euvoLlzcsoNzZhhWpooAqfNyhuAhzmNT1yEicPPoLx3iOC1jnd0PKEBKlTfCyfoieyt5NQopU27ahNh9H6kF1Org3FtsOxXapfZiKyRv/txJ5vzNffaJ236VNax8KK+W6bKF2NWL2vKxG27jJwI+MGRHs3fpzP40Odr3E88PnovsDZkGpzZDJuwDDdFiRgSsW+Icm237I0h9+R9yC88Hks2aho6SaCK/1eu4Fndxt0L5BgUK7pPqkKndIKkPErXQAt8hLuqO6kCEWIR+QowMNhNKRG0drV5+VxM2CrXzxHBmf+EnBk0Ze8Dsvv11pzSRdaQ5I6IOEjGq07h3WbrMC7BQnu07tZwHBj8OCeY7N98UxYbc3p2aPkpmhPCiBIJJdYqKwqSdPM5TPYTK3JTJ9oPIpwOCharbpNfnsJm6mUTN71WyHEYl2IR2ICHtY212SQJd3kyC9JJJIIBcNo2HXp4Far7KgGEInGEAlHpENORz8vHXZ07OXxGCWVOZ9dNQm3mi7cJnfajQ9zN02CKjipfWs73Yivp3MV91MP6qii0FhHubqGZ176NlKZVZy44zhGB8YR9fchEZ5CAKPwIA6bDAbOVGg0UMF1XJj9DjL5OSwvbMrMpntPPIXJ4eNSxPR6bXgIEAxIaLKrTZBgbNepT1DH+bG8bB+xe88IlwkU5Nl69dVXhW7Ev2wXLr837tfNggTNwZDBYtsTU5NkbqUc3dya/vxBAmu+MoF3C0hgBVeVkCVJ1ZxAVqk5JM1ubuLK4s9wZuYnyJQWUWtsoukvwePzwvLGUMp5EPb04Nj0J3HHwYcw0DUFXzMCXzMIH4KiS/BZPngaanKh4pq7eOVubUJr4bQeYE+QICFlW9/G9fctOoJdrlqrO7T7lVIFod3DwdZ7TlXFDRVNGqUNOgs1xH+bfxa1iwZiwmnUgIFJP7x0KfKBAl8Jgg2CBNVG5+sIitlaY+We3+fQFx6Wmn9gPgsiDPd6tWPUtinLt/SMuG5v6YroLhM/i7oB0RLo68VD4CataitKsK3uLUhrniwkdk0ISnneokkgXPT5pZvA7gq3U266/N2uVuV8RX8kwMhMs9nZm+toEm4uwnRe1VkBnUbrhXgvxad3AxJUyuz+Uh5wJm5svT7upHrrcW+/joyjulwk9AM64ikLVLtRQ7lSED1XvV5DvCuGcDiESDiMer0qbXSxnC5WEPCHEQ7FEQwEpTubyqTld4IDdnWD4ZAqcDSBzU017DIcjkiHgfNo1DG45/io83KXD1Xyu4tw+WOZbd4q3Ui5C1GUzv2l1qyh0sjDcTL4/o//CencKk6cOI6J4QmE/d0IeYfhbQzB8nbB4c5qeVCVfXYDl65/F9niHK5fW4O/2Ye7jj+OAxN3wtukJoEOjlWAGkwPOwlRKXI2ucHpCcuaa7HLhOVOjPl5roBhSLCLwF/ybFG4zKRIKDFeb4tu1K46v9un7UYgYZcqtRawtAlFrlCgb6StFebtS7fbcb4zOem9XQBVLTePJvUG4lljElstRTNaC8UHVO0+CsLsZgHp0jWcnfkJLsy/Jl0F25OGP2SjXndgeXtRKwQwkJzCyUMPYP/I3YgHB+GlBZknKM4BHJ6mPXB0dVidUSvRM8uyZXlco923LMD2dt9u3QQ3KNhjU7wRSGjxYt8ZJMiGpwfEGCoaOzAKNKjKSOtc+ToPk+WmSv6NhR8nT3tZeYeLuqMmPnLdTPXKsnQ1n4m4bsmqzwICQbZHjfBcAUHZnl06hJt5XuRttfOouhcUQCaorNRKopeQv7NLIrQxZUFriFYUdfEXz0dIXRSViRhZ3QHqeFTSwHUg/czyWtJtsMTTmv/OgoBWot9gGpG6fzr80PcWHzo//fFYgZvoJJhQeoPttN0FMKu21/6lYpeO9FuW2LzHDYkbRud1A/KuCdOqy6h0YGrwZwN2vSo6J8ZH6ptYpKEWgXGMjmn1uo1arSFaAunm+iwBB9QhsFsbCAZluJbEOZoteH0oVypCGSU44C/qw9qaOVKNlD23cThyr8AWkPBu05VfiBv1ZkGCykFUN5lFN3YT+B9Qb1ZQrq/jhy/8MzZSi7jjjqMYHR5BLNiDqH8U3kafzK0gSGBaVrFrgHcdF649jVxpHkvXNxD09uOuY49hauwEfJxv4amj4dRYytLFtrDYqm4HCbKnfqyv34d/E5rC5RZ3ox/96EeiSeAvPuhHjx5V7UATgrbOxL6Fs9gLJGwPfPrGFmEqv9wBV3v96/anElq6X+M+nPdSxbmF03K9lMFTvuhSo1JXxfHmejpN1GpVlAp51GoVxZtv8iEBrIBXrOM4Bn0pdRFnZ17C/OrbqDVT8AVK8PircBpeOHYSQU8vjkzfiaPT92Gw6wACSAo4oE8xR59zxoEMxpTk05U0y3Fte+JcfzVJ7fbkVrkL7LFJiS5g6walknX9evP7nrml8K1u+NWqYLUY80xVzb3k6E4CE/R2RcnVT5UKu/hCi4uPqVQoahMtaE3HTD7HA9RqtgieJUBJhFK0JJnI0FBdB25aCgDqy73N5nQ7tWiv7oJZJ+kLyL1DWhA31DJKlSKSyYR4Sot0AHW5b4qlAqrVimyadGyKhWNKuu00kWFlrm4L9YjzHWTQGwEMgYTHgl3jZFNbbAdHhkZh+Vida7td3OhCdEDCu4sJnZ/6OK7A+wUStq/dXgLnvfe6mwMJZq/d+1q5QQILNNJpNdYcehaQfF8oLCzM+ER0Kvx22jJ72L31a0tTfo4SRBIk8H0IEkSXp3VyZm8XTZUkr6qVKgCAQVGzZg1Q2HNOwsc6ybxZkNAWLhv7UWXj7oHtVFFxNvDSa8/g6tx5TE2NYXCgD/3JYQwkDwBOEn6rSwa8krVAWm7ZuY63Z76NbGEO62s5JCMTuPvY4xgbOAZv06/276bSEbKTwKGvok1QHFqhGjWZy7CL/7G+fh+N2Mlc9dq1a/KLz6zn7/7u75qmMhqLxXDy5EkRGhlb1Hd/2O3ETt1+HNHtSj9dvtEqYdsOEnSmqbsIpnKikpd28GzpArQ9mlT2jVhYaCM6ib1FvttunPNW6ixVa11hkQ4MAx/t4poyAbiYLyCXzSGdTmFjfRW5XBbFQl7as2zRhWIBJJIJxJMhZMqLWMlcQb62DNuThRWooFxNwbIisMtdGOs/jFPHPomxgUOI+YdgNbvgo/ewbrqKw1FrXVWFXeXxuzxtWjStEnv1Q1vOUwauqIRadZZUZ4R/l1EPUv1WIGFLIqxy69ZxaHfNHbeO/LTLmXX7C9rvqY9N19HV/aM6BxTz6mlgqvWsLfHMdVcjZZpwGgYkmLVQXH0BD4b/SMcgqcCzy8DaiHIU4vtr8x91vNoJyuAnRUdSX23K0O4AYus5qg3QaCuqtQoymU2sbayIFev0gUlYlhexSET2yI3UGjZS69K+5zEMDQxioH9IxNrctBeuLUgnhA/ywMCguIqwY8D5DrVqA6nNNKrlCtbXUrjrznsEZBAoyOrq4Tru43PfCx2Q8O4jX+cnP24r8N5AgorFusDkCttCjdTFEBNrVGhvgwRJCxmvdAdRpYmqXKViodoARXfYZJLGQH4z7koqVqmhi8rYpF0MUZUhSepossAeg9AeVZtU5ROMzaqDq/YPVeBjDLfrdU0nghQ5+EXjBjlG/Tks8LAroUCC/t0lXDaxvx2Izb73cbv3tkTwHdYuTXZg9D3lFi6ruQR6N5cipxc2941mDU4zh3OXf4Y3zvwU4bAX3cko9o1MYv/EKfj9/YAniIYDOF4HtlPDavYczl76Ngql66gUHOwbPoW7jj2J7sgULIRkMJ+qv/EeIUggdVcZdYjRisxMUIyIDkj48O9fGg9cuXIFMzMzUtz2PP30061OAj3gjx8/jr6+PqnG3gyFYu9TMoFIsSQprlXVXXXHqvduW1x6acPi7hK0KrdMhxU9RLjk8tMGgLQDYBt/MNBoRyEdeFoVXB0sWzMAtiXS7orwXiBBgQPzcKngKRQOANl8Aatra5ifncPiwoJ49JfLBdSquj1LbqfHkU4CXSECER9sXx6eUBmxpBcWtksVAAAgAElEQVRWuIpybRPlahpeTwgB9OPUsYdw7MBd6AoPiWDZ34wJz15FX66HEtuqZNaFwtzntg0cMFi0zqMFnpTq2YAECoGFqy+AS4EEEQebxF1PvVRLYUBTG5u0A9NWJx+z8bghzHYdggpeZtoC/6w2IPMzXH+14bnAigY2alK93kRlXbQ4WY5T33vmLhJHL70B8b1kZkFd2uYyTdnihqrOD3SPukEnpr157zYUSQMKcZVQw8x4DcjtXV5ZxMLCHNL5NO666yQsv1eGwnHOxvzCLGr1KgJB2raq35PdPfLg8ucz6YxQlPh3DpYb7B9Cf++A2Leurq1jaWkVzYaDbKaIhx94BH1JzoFgMKbAWT1X7sEj7ue9AxI+/GDdOYLbZQXeGSSo/Wvn+bgT71b0ZsdW9jBHknC1YbL7qAk4Ym+s2SK6a6qMGNREetJ4ZDvVxRsDDvg7X2e+th9O+1gYX9vdhnZ8NrMc9B6ou7b8Oak4cmeivlEOtz3UyHQbTKeWhQ1/kDoviO0pv++j7bMAIlOkam1rEjVNoUgiu8kF3AvaavNuXeM9vn273Fi3eJw37iTsEC63ACcTdku68FQn1Js5LCxfwms/ewHpzBIsXwPjY+M4fvge9PVMweenhWkTFaeCVHEdF2ZewtzSj2HXUwhZCZw89AiOH3gUQQyJCyPTNXaZFEDlnqwFy1526k1BUHX9b0njd4ur03n5za0A6cmcYcJfzIdaFqhKwOlruRu5K6TuyunNfYxK5CXoaKSoMqwdYUkqohSg+v2qkkCeo+KEK341LTKbjrp5VDVClazddp6qE2FsKVWCKdzIVntTgRLl9qLaWnt1tdw3qTtp4mLxi3x3SVKZSHo90jlg0LPrDVy5ehVvnzuH+bl5qeB2dcXR29ONWCyKcCgoQZE+0zKdspBFOruBQi0FT7CGRI8fwWgThco6/AFWtQOIB0fw4CeexEj/FII+jkTvgtUkn4/rwmSTZ6HWTSFwHRK3AQSToirgQ746aU8EAHVdgTKpO5GA8W81FSE1oKvR4OajrDelmi/0HF+rKKVEtxDqk6yv0v7qIzIagrY9p2KYqi91uC0IoM/DPW1C06j06xUIJNDRg8Nc2KjNVjPvxy2GnQXej6piJQBYtSZUB6hBFyNfq9qhMIq6XwkYpGpGD7f3BBKUHoUggeun+x0oVwviFHJ9aR5Hjh4WkEBRdjq9iYXFa+ju6cbExASy6Syur1wXfi/PnQkD6UX7hsfFFeni1UsIhcKYGJlAuVTB0uoq7Gpd6EYs1t17932IhbqU2wQdm7ys6FA02D6pDki4+ejWeWVnBdorYJKzm9PwmAJZq2jR0ie1Z6FUa1WEggEd59gFYMzQ/y4mBopyGPAHFMVSU3PokcZIY2xCTWW+pZ9qddx33wPNsSkHuS2lHJcuS9vombhrush6/IpQOxs8BqWVYrwTipHoDBzZL+m0pua5qP2r9Vb6D27WgWJItm25DUjYcgd2QILeN92boezSrWXaboHaLuSR2mUJ/Ud2qGYJm7nrOP32T3Fl5i2UyxkkE3FMjB7A5L5jSCR70KDI2SlhdvkSLl59GfnKDHy+GhKxAZw8+CkcnngYAQwLXZrMBy+BgdbUtQCzVzlmKSxrQMLN0WE70eeDWwHjbkRdghTmKVw2bT73MLX31kVwD8FS7STbJmpUib9K9pnUk79Iayz+mRaNFFlWRGjJYSo8nnKZ7UiPTLplku/zqlZqMZ9HtKtLJXhM/FsUEJ3cNZuwCRL8flDDKZUOjwcWA9MN1tcdGMVnXotTlVsMxC2Gi6gSbWBzYwMLCwsolss4e+48Ll++LK85dvQoTtxxAqMjHBaTQCgUUK5H5MHbVaysr+La4iwuzZzD/OJlNFBCojuEYNSDvv4EAv4guqPDOHn8PoQDCQEHfk8MlvD5lBuVKo5r6zDz5O1AP6Zjo7srUnlytL2dEsay0qNafcaSTK2XXIdQSD6nUqspQZkGX0yiVZu5KW47hkokh6G5/S0QoG3r3MveIi7prsbOS+IGCRpMuOg9ptNj2uxbNwwDlrQ4Szj8iqrE+4T3i2yluuPExFtpMdqaiZbiwcRcsRtypQUuupYCOm7QsxsE5RmrzdJYChJI1Z0asvkULl48hwMHp2EFPAgHQsgWM5hfmEdXIo6RkVGsri5j7tocBvrZKagqy1OvB/smxmWQ3NX5WRlaNDw4hGw2h0q5JhNLy8UqZmeu4Z4770U4GIPfG5DnkdxQaltM9cbdRWufz80lPR9cuOq8c2cFfjFWwBRoVBDRTmU6hjDWCjffZTyQzabR052UvcLSBTQ3pahRb0gHMRKOCr1QObTpKe5miq0rRvFnaZRdZ0HOag9ubEdWFbOkeCFCZaWZUsU6XeAT6i//rDqsbtaSrtOptzNhlI6FhtpqKLqcuEAKg5fFGmXCIPRWie2KkiSJyV5VvF1KjbvdIdtT5Ru83S/GDWYWvgW3zGntAhK2mMSolpPS3FEn0EADRTScPOYXL+DNsz/F5uZ1sbcNBqIYGJpAPBFHsZ5FuZHB6vo8ap4MavUVOI0qertGcPLIozg08TCinkkEPH3wOAH4nGCLJa5AHuubdXjEHlUxTRSgaRuE/AJdmNvmVFQB3BFno9achFdeeaXlbrTbxOWbaf/snmC0hcsUVtKtR3yPdftUtSiVyp7dgVK5gGg0ImJfJud+P50RArBrRJpeSVZVfK2joZ0SIvF4CyQYAZTqPqgqN6v7PCeDClTVuCHzC/jrnc7NgAQmxorioZ1zRJilGJ/ZXBYXLlwQ54bzly7h+uIiwqEwDhw4gEOHDmF4cFAs32KxiHqMm5BOAj2jry8t4OLMeVydvYhKLYdkdwx9g0kkEgz8DvaNTuPEwbtgWSHpLPg9EfGNlgqwfi+em2kr6yi/7YZstyB58aWbITaghp6k5g/IrENWE4zFJ7cJh+unOOw8f5nsrJhNquvDgTmsZgVCqlrUgAAJvkgqWJqGJJ/VanKojo9Ze8+eIEFtGmpcu9nA9B6kNSctCtL2HcVYi3rUXAV2s6RzIt0t5tfqz5aaLtHiA3O2hTgI6baoAg7tzooci+uztt/3ZuF3v6/YwlcWq6pupuYi2M0acvk0zr59GkePHqZrK+i0VCgX5SENBUMCDChSvnrtKvoHFEgg0CHAnhzfJ2Kz2flZRGIRDA8No1SqoFKsYHBgGJVSDbMz87jj6CnEowlY3gC8oDWs6SSoJKADEm6bON450NtwBRRPX8Wh9pfaIxUdh7HF19IrZXMZ9CS7UXcYdz0qsWaRi7QcDlGsNyQOhEIR3UnW9s+ieTLW0e1PIs2I0mL+287CSrvLr2KT6ngakKCCvgss6E3A6A341y2nJbGex8FjdgEFCbVN6fDzXBU7gLRH/akSb80UhPaxbw/vN5Pwd0DCzYEEKcXJnu5Dg8VH1FFxMrAbeSyvzuLMWy8jlV5Cs8H7MICeniF09cXR9Jexlr2Oa6sX4Q9XYTdSYoHbExvBkekHcGTiU+gNHoG/2QOnoQbiObae9Sq1TSZpNjw+AxKY0/DaG7BwGz7kvyCH7O4kSK72xhtvtDoJ79UCdWv3wQTAunaVoSZB2Z2RUsEEnAl7MGiJwwsDIYNeMKgcWOo2Kw4qSRU9g7gvWeL3ns+l0N3Th3qtBo/l0w41HBTFwMMKq0+CqPAdLR/8AT/qdVZbtHhK+JNbLSx3rUa4ktn2ABoFNJgMc3rkKy+/glde/anQjjZSmzh48CDuv/9+jI+PI+gPyCRfvpZ+0KziCOddPpwPpIN8MYUrs5fw+s9ewezcDLp7k7jzzhMyDn1yfBz9Pf0I+Tl5MigDvZToR9OwhPbJh1zZ1+7+1QYJ4qqjAYJM+ZVpmpyCqECVWIhyEJfQv1S1Saxa645Un2zHVhQjAUj8YVbC2d2xpIrFxNWiqwXNzvQ8AmmDK0ijm4oKQJjj3bV1rE9EVZbcdJitZyg3sBJj7EjeDe+fGxVF8UaETXDA96w364piJMZ+TXj0cDIOTyOdS0yCWJnT3+cUZ6Oq2gtc3rj7xo1bgQTFHOYHNMR3nCDh7QtncOz4EdlEI5GwcDgXV67jyuwV6egEQ0H5WYJPo7lZWloUYXM0FpYOHLUMNB/wWwExH+DohFqlgTdeP41PPfA4EjFS1gJo1LlmAfi8BJxbPdFlH2+teaeT8AsS9zun8ZFYAd1B0NPit3QX9LBEoQl5INPi+RiSZmSxe8vhm3ZNimzsMnMTYaz2+0ycZnz1Stdc9kA9wZYJOcXBtD+ms5Cipqoi094Wx3wvZTUt8WBLdbcNKCSqu3hB7EAILUqMH5rSJeXepAqDimzJvVw60GZX0EUZkxwqCq3pVujikLAHXJ3abdfSXXQy/9QBCTtBgqGAGxt29QruQ0zaqUlQYuImysJsqNQzWF2dR66wjlR6HfPzS1hZ20TNKSHR74fVZaOGFGxPCnadOkoH0VAvRvuOY//YA5jsuw8x7ygcJ4iQt0sVCo37qmz8tE9l/sFdnPcFc5AOSPgwQ5WRGZiJy9LV4zA1U0lkkrd///73NHG5/cAqkMBqp21TZOrDhQuX8C//8h2kUik8+eSTeOLJx8W2U7k4qKEtc3Oz+OY3/xYzV65KJfnEiTvxmc98HkePHNW8RBubG6t45eVX8YMf/AC5Qh4Dg4P4H77wRdxzz70IBIKtToKhtFRqdTz73PP4L3/91/jil76Axz71KfQkkxK83F73ewEFd/Jn/lyrVHHl8mW8/MorOPPWm+LYcOrOO3H/A/fJrIlIJKom57IaLv1UPR1Lasi6QM1NAA1UqkVcv34Nr73+Gs6eOydJdHcyjs999nEcP3gYfos+/X5lKyeiZQ0SdJzfEx+4knM5Bt1mNNUifnbbOahV6heNCJNXcbjSegRaroqvNbyo2hyOAgQsUleY9KuODSvUpHjZVVs4qaRdkTPrFsuZtLNNN9pL6Lt1M1Ibkstu1XVura6EroibG52tU6/MHFDnKZ0EEUGrdVdKDNXqZDNebWC0laUWgUJmrYuR7rqr+7FHL/ydKXrs2hB0sSvVEBoBreFyhQzOXTqHAwcoCvMKUCa4JWguV0pSRczlczKV9MD0AXTHe1Cql6VLUqmW0GjUBCxwg65UyshkMgj6w9KFq9eaWF5cwb2nPokTR0/K9+k6QntC0bO4QMLO+78DEj7MgN357F+UFVDgwDjKmHjF55cFMgnjwtfXAyI9jsTWfDEnnXVGq0g0giDpnnrKer5U0Bo7NXSM3VxSj+oOZ78wvij9HIs7dDRTHCBaj7I4ZXqwexeWPHpvaHMszWtNXN5KKVaxrz3bRc1UqMHxtMGG6paw/OGTIo3YNNvUPnDgFqmsqiDYonoagwmXjkJtnW7fbXWPbC/cdEDCO4MEuZKSuSsxMW3X67ABqwq7XoTPRxpcCU2nikIhg+W1DQEJa5lFZEoLyNdXYMUrKNgrsKwiyGLzNEIIeYewb/ATODH9BEZ7jsPbjMNTZzeBlCOfuk04A4gAwWu0L6qT0KEbfbgxTzF8GtgCEowmgf+4feKyOdx3ouXsfloqMDIpKuSL+Mu/+BqeeeY5rK2to6enG1/5ypfxb/+XfyMe9cxFGcQKhRz+5E//BMViCZ9+6jPisfz88z9BLBrHY489ju5EHOPjQ5ifncGlK5exb98+pLM5/PCHP5Rg84UvfBH3ffJ+eH2W8rZ3mqhUayIo/sM//CP85MUX8T//T/8a/+7f/jqmJidFeLwXSDBgx3C0zBqYRVxaXMSzP3oG1xYWkEh2IRDw41OPfQpT01OSGEuFn8Qgr+qgiFmE5mEKmKaTAOk6nJ3gawrIoLbh+edfwBtvnEEkYuGeu4/ik5+4G2MjkwgFIlJdZmJHT2GpuGiBsHa/2/UyKBG41iVoalfdrkrluVDMIx6PKioXbw4OVXEclMolpDMp+alkTzcikZh0BoqVsqwzf/HfQsGwgCHhuDYgXPhqzUa1wuqAF/FYDImuhOpKsILFLUD4j9qeVHWf96B97QQJso7GoUrTntr3qPqTAR9qhgXPneIoQgNF7zFVFAUYWL9gm5VsTHL0FQgjQICj6FfSmtdVvnfqINzc86J0OOI44iP1q4pMNoUrczMYHx+WGNktaxaA3bTRcGyUyxWsrK3KwKHDhw6L6Fidp8M3wPzSrCQUIpKPR8UJiYLlcqEir126voqTx+/EQDe7Cx5YeoK0mnJ5I0eJDkj4cEN259Nv7xVod3HbMVh9TyYQpzawtr6mhowFLCS7ExgZGZFiTiGfw8zVGVSrZZlBMDQ0hP7+XumI0tp4ZXVVBMC0eq5UKxgZGcPw0BgKxSqWllfk3zj3iD83OjwmyTmLE5aPpgWqk6A6BLvrp5QrnNIT7vxSZRYVS9sahrZsi/u+DcdTkyGRLHTwOH2WXwpHwUAIzXoTQX9EO+apLjanK7eSRCmuGQCg7TEN7XQXymcHJKjdr2Veoi+a2wJ1eydB0YC5h3DZufYsBJLpUIHtlOFhcU0oY2ofsuukvTWxllvA2ZkXcWHhdTj+LBDIwhsowPI5sCseNKsJ9MeP4tjUYziy75NIBIfhNCxth6oFzISqPjIT2OVXn90BCB+NaMcccGlpqa1JeO2113aduHxzCY9OzFqWoCbg6OEr2qetUqnh2//taaTTGVAxPTs3iwcfvB+//du/1RItM5CcOX0af/bv/wxf/OIX8cgjjyLgD+Fvv/kPePPNM5icnMT+6Ul85StfQD6fw/raKgYGBkTA+exzz+Hv//4fBEh88Uu/Cn8ggHAkIlXu9fV1/KevfR1vvvkm8oUCHnrwAfzrf/VrOLR/f0sktdulcbsnmT8rn326M1Tx1ltv4bvfeVqqvk889aQk2hP7xtDVldBuDdpbutGUhE/E2/WGABevtntTlqIqyPLPpWIZ589dwks/fZVjTVAqr+OxRx/C3ac+gXgsoZ1olNsTAZTgBK/29N+tmmJ88kzwIB+0XsXa2jIojNvYWJNjHhoakESeLe50NouVVeXbT+4+xbAT4/tQqVdxdfYqCoWiOh+OROEmNDCMnu5e2eguXLwk+0ogEFHC62QPert7EQwElRhN/6dAgm4l7woSFEDYahuo1lN96cR2L3KqnmxNfiU5vR76OTdrqNUrsmlVa2XUaUcrQvSgUHnCVgQBX0ScGDysdjTYUVB0JOHcWmzFtoyXFCBxW3C4bqIbgwmV3NfsGirVAjK5NFbWl7CwMI+hkQER7w8PDSCe6EKxXEQ2k0GxxONtiLZldGQU5VJVwOfVuRk2elCxK+hOJmSOQjgcRKPZQMPmfWqjVq7h7bfO484T96Cvd0B1TEhbE9tefUX2VAl2QMJHI2x3juL2XQET4xUtVKxFPUDdrmB5ZQkL1xeQL+Ql+e/t7cWpkyfE8ezatXkU2CUf6AfnqXDCcf9AP5KJBKqVGkrlssQfFtTmZucFJIyOTSJfKOPylavI5fJSrJoYn8TRQ0cl1onbn4/dCBM4d/L/TalF0Y0Y5Ixua2ttnkUwtXeRNsyih5q+TGMR26lIbFvfXMHy2hJS6ZQMpmSxKRaLS9EvYAXR1z2IeFdSz1NQugcWZoTyqcXR4ojDrqcuMqnWr/tY2rN72uo1992yvaeg4NGtfelq+6390If0agMU1DmqPdScrwF27cJhiwLE6+zzy7X0WjRCZaGPe24NTdlD+UbULHpQqG3i0tLPcGbmJSynL8Lxp9H0ZeCz6vDU/UCtCyGMYrj7BO7Y/wCmRk8i4uMQWNLk1OwM1U4gAFEuhWiqzjbpzJ2vD28FTFHcdBLkaSFIMDeR6STE4/F3FPXe6DRU8qT89fk79QEb6yn5+yuvvIof/PD7OH78KL761d+S4VF8zFkxefnll/EHf/AH+NKXvoRf+vwvw7IC+Ju/+X9w/txFnDhxB6Ymx/ErX/rvBXBWSiWxUeN7PvvMs/jWP/4T7rv/fnz+87+EYCiMSDSGUqmMF1/6Kf7jf/xzPPTQwzj91hmcOHEc/+Ov/ioO7J9SOZ8e9KKoLGqAmEkAtyeBZgE3Njbw0ksv4fXXXpX3e+yxRxGORNVoeq11IP+z7jhSdRddguUXG07y+1kZogMQn5W6bcOu1uTv7EasrGzg9Vd/JmPMX33lx/jEJ+7B448+id7e/pZlp+omaMqSV80M4ARLuaDbbOvMtTCTFQkSNjZXsLRyHcuL13Hw8H6Mj49KRydfLuL68hKyuRxGR4clkU2lNoXOReoLbxxSX/r7BxAORZDPFwUMcIPK57mxXUN/zwCS8W4E/UHZpMLBqIjQW7xW7WTRCtOt2RfuGog7iKukWs0XUFQhI3AylTB9m5kZa/oa0LLVQa1RRaaUQSqzio3sMtK5dRQrBTk36ino1EANwGDPMEb79iER6kOAAnHHL90E1Y31gJoE+aNc4K2bkKI3ufYeEThrD1h1VVTlX+aEqJ8leKnZJeQLKaysL0vnpivZJRQ4JgbhaEDEyhuptLRok8kkuhNJ+PwBSQCoA1leui4H1NXVhZ7uHoSDStwvDk4EA45Hug+zV+dwYOqwiBx9nLqshYjbtRw7n+lb3Uw/vODW+eTOCnxoK2Dy0F0eF/VPmidJ6iOdgzw0hagik0tJFzGbzaCYL8kzfOTIQWRya7hw4Rz6+gbEnz5fyGL+2qzYIY+OjiiXQMJ9jxepbAqXLl/F8UN3I9aVRLVWx8LSdSnm0Bikr3sA05PTLUGwUCtbbB1tK6r1C+3TYGmZ82KoX6ADmnaeELqp6oKraO1I95nFGMZmdubtRgnp3DJm5i5hfmkehVJe9gx+ZkC6+2quEA0URkf2Yf/0UfT3DMFvhVpWmRK9yE3n57KrKx1eHV9ZhfKSQqq7GJow2xK8toZ1mlhrEmLzBq032nK7uPf6rXuoTrqNVfQebfvdqaa7ARTzsR9kbN0N1KjrZa5bW5dAWq2aaM3WtgKxqguvgBpF9dRwKgt00sdqzTxS1UXMb1zAj1//LipYRg1LgKcCvyeKsKcfvloP/I1eTI2ewidOPo6B+AS8iKDR1ABQ2hd1odtKN7vJe8MrOV3n68NbgV1BAulG5pDcdKNbPcztCbV50MhvYqJMAbJds/HDH/4I3/nOv+DosSMCEjgfgTcs269nzpzB7/3e7+GxRx/Hv/n1X5cg9Z//6uvSffjUpx7F+NgQHn/0YfhDikrEx4y0iqeffho/euZZfPKBB/DEE08iGAohGoshnc7iW//0bXz9a9/A7/7u7+If/vFbuPPUSXz5V34FkxPjaogLJ0YKl12dsYjFWO2XgTU7H3IGvMXFRTz//POYm53Bww8/iLvvvhuhMC1b/SIyJYVJrFJpw1pXMwn4S4CC+FuTYqRmDPD17Exw7cPhkAzIOvPmGfnej59/FocPH8Knn/o0hoaHWwUQEQ/LwaqIKIPPJOa0aTzqxQbw6ODgaUgnIVdMY3FpAdeuzeDAgWmMjQ9JBTtbKmDu+gLK5ZJM3qa15qVLFxGPx4Snlsvl5PfJiWkkEt1YXlmRStbo6Dg4pW91dR3T+6bRHe+WJJVCa3JN6cZk+P5S7bmRv922hqnSUuiAolvcpFqJO48I8PTAM06A1JuXVCd8/EtDJkiuZBZxbekyFpavYDO7gqpdQb1pixgwFAkJ5WrfyDSmx+/AYHQMIW9CLNvo7exV7Ro1h8OsqF5ahYUVN1dhCeNjbhynzI5lJpIqsTx/jpU3AsFyNYv19BrKpTKC4YDoFHp6kjKZO51OI53Jw28F0dvTK/QtAu5UOitOU+VSUe5ZWuxGIzF1H8u9a8Hy+EAdCQX1m5tpDPQP6unSrtkI267DO12XW40Jndd3VuBjsQLvCBKMlookR3KwmWzbqNhF0aOtr69ic52Wp304MD2JVG4Rly5dEPrQ8PAIiqU8zp8/i+6+buyb3CfVdhEsN4FMIY2ZK3O468QjsKhDatSxntpAqVQS2mdXLInxkQklDiXVUNyRTEu0feDGYUipzpgUMvFn8sausSrTaG6oxFkFF+oy90eZQyjyouOUsbR2Ca+/9TLmFufhsVTxiyCB3YRSoYQaC2e+IAb6x3DnyU9iauIQosEEfAhIvKVxBLsJ6iMYf3V1mQUxCrotDRI0clD2ndQyUBfX7hOoiG20eDyLd9sZdSfdt/Iee0223kml/eCfE6MYNkU33VXgXtpUA1kVDtJaE9m6eP3NQFGChDqa3hrqnhJKSGO1MI+nn/tH5Ox5FBuzcDxFBLwRxPxD8NlxOIUgJoaP4KFPfBYDXZy+nESjyXxA27DzWSDdmnmCh7kRh+p1QMIHfy/s/QlGz8mcm0VhSTM/CJDgTjbo5qNAQkDapM888yN893vfwfHjx/Bbv/VbkgwRqfJ1TL7/+I//WG6iX/7l/04e6hdeeFGGRD380EPo603gjuNHhVuey2ZlknEqncH3f/AjEWs+/sRTuOeee2D5Oc3Rh5mrs/ja178hSdJv/MZv4Otf/4bML/iVL30BExNjErhY1ZdHwwUSWIExHQWznIYLz2R4dnYWP/7xj5FJb+LTn35KHI0CQVq2WjJlmQE6Eokgxo4Mva8Z6+oKKBlNA9eoUqkK35ydgEg4IklgsVDE3OwcCvk8fviDH6C/vx9PPPmE0K0MyvZZBAnsIKhgLXMnNIe0zTM1gcjY4amgwCEotVoR6cwGLl+9KDz4waE++CwvcqU8FpavS8J/x7HjKFfLOH/+nPBleT75fF5AzvjYBLoTPVhaXsZGOo19E/uQzeVRrVQxvW8/QlaETrUI+6lXCAltR3Fb1aRf1bFxV9p3VldMsUpZlmptgUiPuXkpu8C2XZqx/VM6A6VDaAgntmznsbA2g5n5s1hZm0PFzsHDIS5e/rty4+C92d87iqmx4xjvPYxEaAgBAoUm7UKZ1NM6kMehvL2NsE6OQ1cJDaA05yWJgB5eJ5usUKV4TbTHuPUSTz0AACAASURBVIfHWkfNLqNQyglIZjeHVbJoJCLXg50wUoso6GNnLCQzOpoolEsiQGQ3hLat4XBEaFNCI5B9SeqMAkopjOQ9xusnU5Zl3drDi7aHiw5Q+DBDdOezb8sVuGmQwH4oQQLjTg31RgX5YgZ0KdvcSKGvpx/Hjx5CurCCawtzQisdGBiUxG3m6hXRJIyzuOXxiragXCljY2Md+VwFRw/fC78/CttpIJPLCHU1nysgHu7C5L4pNUzS8SBAt0DG3l2OudX1kAovBdUWvM2AS9FmZvOYlipBQlX2FIqwq3ZZaLKXZ9/Am2+/glwxhWRPAv0DfSLErpQryKQyyGTyYuttWVEcOXQS+yePoqdrEH5fWGnBQJc8DuAisGFsV8UX0pkEJJD5KdubMgZxaOTRmiKvsEy7vKdoXroEuM0vXCXFbVjhLgruVek3AGvnnrXz3v2gOwk3uPF2HEwbJJihnspQRe0V7gmz8n2ygQQk6I6OUC4aaPoUSKggh83SIp5/9UdYTJ9HtnoJTW9edCZhKwlPzQ+nYmGkbxonjz2A/WOnEMAAPIiICQsBK43I6YRlxOws/vlohtL5+lBXwFigvu8gYa+zYuWZCTIrytQmPPvcM/j+978rIIGJOylowtUkNadm4/s/+D6+9rVvSNLMm2ZgYAif+9zncC+Tfx8Qj0dQLuWl63D5ygw2UylcuTKLu+66G5/93OcwMbFPhstsbKREBPzNb34T/+43fhMnTp7AH/3Rn8rwKVKWpqcmW4esugbtM2gNgNHfMuiKfy0Wizh//jx+8pOfIBiw8OUvfxndPT1qHH2zKYIPCpB5PsPDwyIcY4JmLF9NEkYwQdEzE7i+vj6Mjo4JSJDOQrkiCfm3vvUtFAoFPPLIIzhx4oTYW0oKKAoxNchMbPDEJUcJdLc6Q6iApirdBAisENFJqoGqXcL5S2fR19+Nnu6EXIdihd7IS/KZo8OjKNVKmJ+fRzgSlnMkJYYUKpn7EIlhY2MThVIR+6cP4MrVGURCUQwPjKJWbgANC73JASS7ehGgq4FUJLR1qhbJt6erGBWynuRp4rMr2AsnktOKpWplwICZYkzwoAYAyewBcAJ2Veg8a6lruDr3NpZWrsLjraGnJ4pIJKBEWew01G0sr66hUfehOzmKqYkTGBk4hGigHz4PtRSqyiFTin1++EXMrKohigOrQYMEXDX51EzjbmsY1L+xUmImHPN8VAdLAR8eC+87aiWUG5TqOKgOhaWGDolOmQBH/SwBjgBa8RtXYFTR5lRXgwJFeX+t5WBiIcP3RO/xzu3uDmD4UGN158NvlxW4SZCgMDxjVw12o4Jms4ZsLoXFpeuiPerp6cXRIwdRrGaQTm1iaXm15RDHLi5piCNDQ1LYEgEz976ZGUyM78fo8AF4PEExyShW2EWoYn11XeyQD+w/IMk2fe4lArMTLbG4nTu3/8KYSqpRTXHExQWNYUsZTsgMBl2EoYWlA/6qiI5iafUaarUSLlw6jZXVefT0JTG9f59QpGLhKMqVKjbWNrC0tIqK7WBtLYVYtAfTU4cwNDSBaLgLHpkHFEDQH5JOqETXppqpwPglRh+0rhaUoKb0SsfDUHCFSqln26h6SXswmxnipb8v57VlTo+p/JsCmytGtrCE7k607s0PoytgPnz78d7ogdlKNRLamyQ9BGVqL1M6E20OYtbdgAT+Azs5UCCh7i2jUs/irbk3cf7qK1jKnEYdKQSDAblujt0E6j5EA90Y6tuPR+77PKLWKAJIwu9NwOPQKEQDrlZH3iMF3lvXjNwugeL2OM6fO0gwYl8GpnK5imeffRbf+97TAhJ+8zd/U/yU+bwTTLCyThDx//2//xVXr16VoVCnTt6Jr3zlK7j3XnYIfOiKh1CrVnD6zGn8+IUXJHmjiKunpw8PPvgQDh8+Ip2Lt89dwD/947cxODSIr371t8Wx5w//8E8wMNCHX/3SF3HwIIXLiksuVp+uLwMS3I5GplJMCsgbb7yBV15+GZOTEwISKJQ2XC52NDhcjUCCrd077zyFyckpUOdhpjaTg/r2229jZmYGvb19uPOuuzA+PiG6AoIJcvkr1Sq+/93v4vTp0zh58hQefPBBARMCWBRSkCN2gwTFHjGBzdVJEF/uhiSgTKJ9lhIwv33hNJLdcfT00U2H1J0G0mm1aXFWAlvXpHONjI8IJ35xaQn5EqcxqjkHXGcOjiPAef3Mz9AVTSAW6UJmI4+AN4T+nkHsG5tGoqtH2sc+2qzJPAW2ytut2FYobnlka5qUoX+x2uDjedekctX08DyoKSih1iij2qBNqBIjU6BcbVZEeF0iferaVaQ21hAJBbF/cgL7J6fQHadns0rOafd67vJFEdOn8wV0dfehd3AYwWAUHq8fwUAY0VAckUAUIV8EIV8Yfl9EbGn9vpBwawVIwA9LWqlKL0JQ3DKb0EmEZgC3Bggq4KD2NK+PyTwBAjdjtuaVDatMJZX7U7lk8Tlpak6u9GIMXbhF41L3h6I+6dFEHHwnczEUl9lQ0XbTXXeAwe0RyDtH+RFagZsACXx2VQFfdRAp7mXVnTNSVjeWUSoVEY/FsW9yDE0WQppNLK+uIJvNSwzmzKCRwUEMDQ5KUYgdwvXNDSwsLOLuU/dJF4EiYz7nFELTOjWTTgtI4P4j8ZcxSQ+rahUsTBLdYtEweaTFNXUEqkLfkC610g5SyFprVFBrFFCr51Gvl9Bwykjl1jFz9RIqlRJyuawAnuNHTmJ4YFy0CIxrDEw8rnQ2LfvIW+fY3V1FIplAT38fohQ0U8sWCCEcpPlFSDoQEX+XzHThv7FQE2QXwuvX3Qa/dFx47gQLTaPXIK2TcdLgIAES7i+T7KthrpIcSxvWDRDasVK/QIS26su9z6rvtNkI71yAeX/u3r2PZef7m9e26UatAxZ7dnVKW7QZ1A/o4p55PzEDQQ1Nq4Z6s4L14jIuzL+Gt2eeQ6G6BI+vCp+f90sDTp3zhwIIW32479QT2D98NwKeAUStAXgapJZp6hupakKdJi3bOFy9PyvUeZdbX4FdQYKh0rwXTYJ6SAzFos07d1fhBQQ8+xyefvo7OHbsKH77t7/aYqCT4sLk+vd///dlUvHDDz8sAe25556X6j1Bwv79k/jsZ58SugydEvhVqdr427/9WwEE9977CXz6058RSgUF0n/zX/5v/K//+/8mQZIcq7/+xt8g3hXDv/q1LwvXnxoAVvndouXd6PIGAHDxNjc3RbR8+vSbeOCB+yV553uYToLYRy0u4oUXXsDFixfQ39+H6elpnDp1SroErAhdvHhRgAYFwY8/oahEFKJGo1EFNhr0J3bw0osvSsdiYmISTz7xJEZGR4Vewn9jwsmKkkq6+XRLf9ANdXQga1fbpY5FLj5sAQnnzp9BPBHFwGCfJNEMidx8StWSdDIIvtgt6B3sw+DQsICcmghua6jWaiiWSlLpiXV14eLlC7jj2AkkYwmpFrEQtbmewtjIPowOT8LPRLpJupU6SAk+JtSakrl2NGoFXHZGLI8k/x4fg1MFlXoeNSePci2FYm0DufIaUvlVpHJrKFVyMsBH3H0czmsASvkGEpF+HJ0+gUOTx9AfH0C4yWFlfN8aHG8D2VIGF66ewdkrbyBTXUXdX0HNU0TdYyMYCiAWjCGAIEJWFOFgF+KRHiTjA0jEBpEI9yPoS8DfjCLo7ULYn9BTsf3wMAg2tPhZT1Zln0Ns32hL5HjRqBMEWPD62QJgi5/XkZ0hS4v21MToJmlCBFlNcT0VwaDFOR96grlU3PT1N4YBUnVrDdHQE7Bbm+Be9oe3HlQ6P9FZgc4K7L4CJkk1IEGx+23UhW5URTq9gfXUisRjaqNGRoZl6BmNDaQg0GhifSODbLqAkYFhDA0MCMBI5zawuromFJ3DB4/DrgN+n4VGo4q1DWrFqB+ry940ODCEkD+MOpuQHMrpI22RnWgdMKQxrbRf3B8MhcjyeVCr11Cts+sBOeZiJYN8cUMGbGXzqyiW0oo2VciKYx61eNFID44fug+H9t2HZHgUXnGu0fN8m1XYzRJqzSIuzZ3D62deQra4gbqnAsenhqpSH0dKLQsuPm8I4UAC4WAS3V29SEZ70NM1gK5QAhF/HH5PSLod1DgYa2cZvsqeOfdSFkuocRC9AuOq5tyLq46hIhnXn+0FNuPb3+4WtAtae2kTGIdvRbfwXp6c7ZqHG3U1DChy/2409bqr3QJL2ieKHRyX5k+OVLaNJhoem/6LqDerWM3N4OXTT2OzMIN8dRlNqwQr6Ij2r2F74XfiSIbH8ZmHfw1R7zC6g5MIyHA1VUgjKGbhjx1zi6yDd60deS9r2flZswIGJKyurirKNDUJ7ydIkMRvW6bN9ydAIDXixRdfFOEyk/SvfvWraqiUZUny/Bd/8RcyIO1P/uRPceDAQTnA733v+/jLv/xLnDlzGk888Si+/rX/hEDQkinLbH2ST87E/f/49/+nnCOr7vW6g7m5OXzzv/69VN97+/uFZ3/mzFn09fXgqSefxP79U7j33rtEw7D9i4PAzBRjN0Dg4nHhqEdgJ+Bzn/uMCHzpLmNEqwzsxUJBLFd/8pMXhDPKKjxfI37Yfr8SlVWruPfee/HJ+++X6bh8LEWM7VGdDfI3X3/9dXz3u9/F2NgEPve5z2NiYkLNM5D5E1Cib9NClfKxO2hs7SSoRjctWG00vQ4a9SouXb2ASCyI/t5ehIIBOA1yUZXWoUAA4PGK1iMSi6I70Quqo+tMwJsNFEoFZLIZEQCz0s0Oy/790wj7Q8hl0mhUG9hcz2BkcBxDA+MiSmvW1STtYDAkzhwGWLbEvxpkyt+1+Jj5MrsFpBnlSptY2ZjFeuY61jLXkC0to2SnUWvkYKMMj+XA65fyOeo2B4n5EPL0Y2r0Dtx96EGM9x6E34nAagZY94dTs+X1jtfGcm4Wb1z+MWbXzqLQXEHJm0W1WZA1C3j9CHvCAnzq1SaarI4EutEdJVAYRizQh4ivG93xEQz170PEn4SvEUDAiiFghdQ0a6F/kg5FTjIHyXjQrHvh2F7lRuTn+9pyDdT0a9PmJw1JtYWdhk82eoJDOjOJIN4IqnXngPcQI68R3vM15AuLYFoPklOTrDsgobMtdFbgg16Bnax0pQvjr2Ipi+WVRaxvrMCuV6Roxdk/g30DqNbV/JRcJo983kYsmsTQwBBi0ZAk5en0OpZXVtGT7Mfk5AFVRW86yGbWMH9tBoV8Vp557j20Te7u7kezaaFue+D3h9XrCRKosdIAQWhG7NCiSlk1qvUi1jeWxcq0UuNsnRIK5RQKpXVU7SzsRl687tnoJH2WjkqhQBfGR47hgXt/CePdpxBEPxo26Y10+WNHk5VmDnsrYjE/g1fOPIPFjSso1dMCHpocrsVisrGRczgh3g/UA7CaIfgRRjLSi+5YP7rjAwIakrEk+noGEApF1bBI+GGLQYgPHp+iLxEkyJBMs8dIjFTgSLo7QjsS6w8XZVfTcMTbx7j4awCgu947zU0Unevn83UrIIFH5O4muO7MVhIhO7LuvnAdjB7B5SaitiLZn8Ve3FdHtrKCy9dfxnrxMuZWTmOzMAcEmfjXZUBbwJtE3BrCsYn7EfWOYXroFHpj49KRJ4BremoCEpQFLkHCz2v9fj5X6Xb7lA8UJGxfjK1cfg7n8ODFF3+Cb3/7v+Hw4cP4nd/5Hbn76DDEIPPnf/7n+M53voM//dM/w1133SWJ/T//8z/jr/7qP+Ps2bN46qnH8PVv/BVY4aBrEBNyVmiYoP6H//B/STGdST9bs2+9dRbf+ZfviSYgHu8SGs8bb7wpCTknPZNudPfdd+Guu+5UwUEn21ueF9cJGbBAzQEpUxT0PvXUk3j00Uc19YaDapQugZx+aiZefvmnYiFKa9RkvEs5H/k8UqXn8dx733144MEHZd4DxcuiF3IcAQmNegM/fellPPfccxgeGsVnP/tZjO8jSFC8dJ63aBHMVwskbK9itDsJTFGVXNhGuVbA/MIMQuEgenuTaqgdPYO8QdRrDeRKrMo3BbwFw2EM9A6iSR9sbefJiZ/rqTWUqyUEQgHk8hlM7RtHPBjF6vp1mbosIGF4EqPDU/B7OQyOgiVSqhxxvFAdHGVtanQTMvzNUxfdhM/nSKWiVM+Lo0Wuksby2hxS2WVs5paxmV9GqZb+/9l7zx5JEvNM8ImIjPSZVVnedXVVte9qM96QIkXOkJBESXtmgRXucIB+wkJf73DAAXc/QNrD3h84QDjsLrh3pz2tRFIrR3K8be+qusv7Sm/CHp73jcjM6u4xFDUzHLJ6UOieqqzMjMiI1z4GXtiEJxbv3DxE1GVeG24CljuAMzPP4Nlz38LJoTPIoCjypoZnSJMAy0doe7JBePPG3+DGo7fRNHeBrAPHdOFwixEA2USKam1ybtjspO0CBnOjslHIpUrIp0oYHZzC+OAMUomieC5wq2CzOaJhG8f/ssnRv1XGMIHQV3xtQgj83DLouIbbJF4jTJacqilUQFfr2svp9EcgRPx6fAXWD6ft+lJoktDfPW4Svm7B+/j9fn3PgPTuXVF6xjsXB4e7WN9YQbm6L0VXNpfB1OQ0Jkan4ASUnF5Ds+Gg1aCYwSAmxpnL0nDchjQJ21vbstk8d25R4DckQx+Wt7G6uiweC4wf6UwaJ2ZPiswoicKOFyJhZeBHQhLKjaIMpfILuK2NNfIbfhk7B6vYP9wSw7Z6q4JKbQvNzq4o2YRoS9HPgQz9GdyOj3RyGCcmruKlZ36AmdIVpM0h2SDLTJ7DqbANmG10wkPs1Jbw1od/g/XDu3DCClxub+HCZ3EZ5UMxWPOTAk9JmFmkpEkYxWCesXcUxeygNAnDgyPIpvLIJoqwkEIgJpnMjykkZCSkTYJOrnuIhyeGmuIwFl9nFHiI/4efGWExj0GJ+kzf9Le+7CbhcYjUp0GdPkFtSYqeXtPQ+1ckchGLI/Lc0V8t9l7jMjxwUG5u4N7a2yg7y3i0+zE2yncRZjpIpEzUai34nSSmhk5h8eTLyPijOD31PEYL87CNvNQxEOdl8iX5euQkHDcJX2Wk+0KbhLhwiQ+QQarXKKgM5E9+8mP88Ic/xKVLl/Anf/In8lAaeND07M/+7M8EhkN35MXFSxLkWGz/u3/376XgfvXVl/G//m//i9h/q7SmIXJqhMT823/7f8hq7MUXXxKMPJuQdssReAvdJ8lxoLrRiRMz+MM//H1xRs7lsjK9ifHbslIVFSKOMmJiae+WYVNCBaa//du/FcjQ7/3e7wgsKjZbcx0HVoIkUxNra2t4+603pZmgF4LnuLKKZW3GjQInRt/5zncwf+qUcBqUFxHJrpLA6nh4//0P8Fd/9deYPTErMCrCjRQ3qIGOE+UnNwlPaxJYOIcy9ec0qFotY2dvE49Wl5AvZDE5NYF8PodMMiuwp8O9AxyUy5HRWFZMfiixubG1IYoaJObWGjVYtomZmWlksynsH+zI9iadotRtS5R1CplBnJheQGlgTKZYCJNCApZ6WeKpqhZRe1mmWPybTQOpx34NleY2dg42hEzNZqHeLmO/vAXXb8BlsmGBb7lwgw5cnxhJPgcJAdzGJJAIs8hgBJcXXsaluVcxkZ+DHWZh+AmYPqcWfBMuYIdoevt448aP8fHyG2gaOwgzDumFcAn98j0Yri/4XpEQpH8Cp1SEEwWWbAOohJRNDmAgP4bB/Aimxk9iZoJO2QUkLU7AyF2guKCS/3itcv1NmVWh4NEUj+eCutHiHcHnp/5DjHVVV0o2Wro2V4ywJrlIRzxWLYryxCdB554WgI65CF9lWD5+7V/3MyDqaHJfqucLtwFsENbWH6HVqktesOwEBoeGMTY6ITFgbfWhTMVzmWFMTJxALpOHEdIgsolGiwpGTRlSFAqDkZR2E3v7m9jcWpPn5B+aio6NT8lzJlN5UZ9h8Uw4jgxmDA4i2Bg04YbkGdRxWD3EChuN9iH2yqtoNKvSxJBs3fGqgNWEafF32rKlZCxiLPTdBJLWKKZGr+LlZ9kkXEISRRhBFJ84ZTEcwa13wgPs1Zfw8w9+hLX923CMihBiw4QH0zZhEEbJgZjHyZkFeBxipQS+kjAysMI0EtwQGNoAZJNZDA+MYnJsBuOjMxjMj8uwxjK4WeAjlBPX9dahGalsA1Rx74jik5B4e9O32DhOW4DHCu0uj67XWHy5cKPP3yTo1kO/jsT7I5NRlfM+ws2ISO7RfEvpkBHn2HccBIkGDtsP0cImPnrwD7j+8C00jQqMlHpkcbOOdgoFawTZcBTPn/uuqB1RHESaAjPQDZIIp9NT6bhJ+Crj4RfSJMQrt36iryq36OXGwpsrOGLaf/zjHwmEhk3CH//xH0ugYrFL+M1f/MVf4E//9E/xr//1n4iiEX+P3/vZz34uk2eSnf/7/+FfYWV1RYrj8+fPS535w//4f8vE/Vu/9W31SUilxSmYBS+3CpZhYG9/H//T//g/49z5c/hv/+V/jbn5kypn+VglpZAfvQPiY4ibAB5PDDdiM/O7v/s7YtLGx6mCk/IE+IfbAnIS3nzzDWkYKM5DzgELTp6Ll15+Cc+/8LxClUxLYEhCKSIp2DLlfHz80XXZpCwsnMLrr38P01NTEsz6ORRdcuyTPKrudRZZ4Kgfhe/goLwjbp+V6j7SmaQQx/jeqFjE59va3EKdJN7iAIaHRjBQHBCI0+rqCuqNhnAE6DQ9PKLKSAnTwGHtEGvrq7K+pREOSWckLA8NTMi0yw+4HSE3KSGbIw9UqWDJ3IEvXw7coIFqs4zdgw1s7T/EXmUF1caeaIk7XhNWkuo/XNXTJp5raUvW5ULelSaL544r9FCuNU4q8uakuD5eOvEKiskJmAEL9rQkDI5FLBKiEz5a/gE+evCPeOvaT7DfWoGVdWEmI1oAGzNfDeuEA0DSs094UCCYYckbbBoC4l5TSCUKyGVKwl3I50sYH5nC2AjPAxuGjGxrGA6lYPA8VOqHaNbrknC5ls/n1Jk0lSwgYRIaQA1pKpMkRR+dNGm+psgaigeOOij3e2N0P/wvi0P3VUa149c+PgO/UmcgLsZ6GHEq7jE/xCZW5E51GNdcOifTYI08IxqOJZFKZmWQ0GxWBW+fsgeQtDNqmBlykEDZUQ5rADuRi7aMhNe4ouomX64j03gaeSZt9fAJxGWd78MmK0Jm7Yy/TlhFubGBzd0lbO2sYOdgC7VWVYipXlgTrhTjtnAWoJsAfnFzwdzHWE8IppBRgxJGBhfxzIXXMTt8BSkq2ZAPIPUAh3aEJ3FjUcZecxlvfPBjPNy8DtesAraDwPKABIUqVHXHd1k8RqZqQULyCEnKou0vkCmeklCGPikrI5uFoYFJDBcmUCpOYnRwGiOFcWTtnG6yRTKVAV23smGQEB+aWOtJCuEIUiNGwPxPVAP7/Rb6L7ajrtVab/8qchL637OstXrfkDotUsA4Ih7b1yxEl/SRdCLn3tPNkLmPRriFB1sf4qMHP8fqwRJcsw0zYQgEzHQttA89pP1BPHP623jh0ncwXJwHgrRsDniOee7pxK2N3PGfr+oMfCFNwuMHExfVMjcJAsHgv/fe+3jrrbdx7drHePhwWbgCr7zyikywh4ZK+P73vy/TkD//8z8XqFAulxfSFafvp0+fxsWLi0KyPTE7haWl+/jxj/9GuAhcddKI6pmrz+K7330NJ0/O9UEpaBPPOz3EyqN1/Jt/879j9uQs/sV/9fuYm+fjemTPJ4/hqPtyfCyx2zLdoUlafv3113VDIJilyF+BTYPrYnt7C++88zbef/99hJ4vhT+L8ZmZGTn2U2dOifGbNu6mEtXCUBoGMVP7x58J/+HSpSsCa1LuwlFPh757OnqeJy8tub9Z2AqRNRCFiXq7AtdzkUjo6xEqxek74wWVlUIv7MrvxSZw1Volcs/kz2xpFOiYTWUCFu90zRY9HZGos2FRhcLi8ambImfl4vJL3wPDkcbAF/JTE/vVDWwermJzawU7++uod/bgGjX4TEqClXVl4mAnCd3hulgNdAhfCljwU32DE3quz03AdTuw/AwG0zNYnH9FNgmDuWkYnEBR+5uJhaoKXIFbLlreIW4tvYX3b/499moPEVgRPpaNAVdX4pDNz0c9GPR3lbsiPBK5zrQRopwqk0/gWkgmMigNjmGkNIGknUchN4TR0gRSiRRq1QPs7Wxgd3tTJAulpDAgDcJAoYSxkRlMTZxBMT+NwLPh+SFyqaxY01Ffmo2LGMuJtGncJDwGIzpuEr6qWHv8ur+xZ+DJJqELZxUBA/Lp6C2gcs4xn41EYgoUKLRQi351GyZfTAcDFD1g7JSJvGHCMntET8o580G6lVaCrohCByx0GSdMUX/jz0hA5le7c4j98go2dx/goLKGllNBQPU4DnBirLhg9iP5ZMJCTFe4C3x/fA/0NHAdwHdsJK1hDA2ew+Lpb2Bu4jKKqTEpztXBlzmIyklNBEEdK3u38eYHP8FO9SGMJCfS3Ai3lLQt0B6LMAPYhLlKfrIFMMtNtGxjyeWKeFmCbXdDmB63xBkkwhwK6WGMD89gojSDTDKHfGYAI0MTyGeKMnihO3AQ2PCcQOL0E/4REjtFPDwSlOiZlcaoiZ5a3NHG4cu59H9RTsLneVcxciJWfIobhR4vQRoqFUmSzwemA9eowjUr2Gks4eNHb+LGww9Q6ezBTpuwuRlyA3QqbVhuBidHLuOly9/D3MSzsK0hBFQFpMw392ZWvBX/PO/1+DFfxBn4UpqE/s0CC18WvGtr67h//z4aDU5M9eLOZDJSbLJwJomXUw9O3QkxEjxlOi2PYVE9PT2tZGIrFH3opaVlHBweCHaf/gFnTp/F+PikFLwxCZjkZgbgdColk/E7d+7J+nXmxLS4CMdNwqfBMvo3DbHrMN8fHZepSvS9731PDM9E3YiT5dhAywDaCxFL+AAAIABJREFU7Rbu37uPn/70H7G7vSPbhVw+Jw3Cc889j5HR4a4qUrwdYJVIInCr2cQPf/gfce/efbz66jfw8ssvy3ak2yREZr4yA/g0UYPoKuIGg9MldvZ2woQbON3piLhhSgDng7nWVQhMdxtE/X+TxTkJZ4rLVDKtr0RbQ7cfonrgBrASKTW4EX1rwmTUrEU1JFzZHLS8KirNHVEpKje2sLa9hP3KJqqNfbSdqihdmHYAM8GGgkmJikwK2dIVdBIWp+wM8i7EvI24f/ofkKshGH/PRjIYwvzUZVw+8zKmRk4haeV0Nc6GLpoOEYtbbm7j2u23cHf5A/hhFaksjzEQFadmuwOXxyZQKA+W5YvMm5VgIvXkmJRbwZOmDRKnZyQJui5EJpUShZy0UamjVBwVGb9GvYxadZerNuRSOZUcDEORPOQxFQtjODl9BQtzz2GoNCMqIbZlIhF4sGTyorAlg5Kyooik6/NPVYc4bhq+iLh6/JzHZ+AxdmdcXB294QR+C0+2hv3+KDJNlXipzb7mJt7fHDyQx0WsO2AmGGRICm3LlJuxTBoQGVJoImBjIAOhyAGeYhMs+qlI0w7qOCxvYX1zGVu7S2h29lFvbaPZ2YMfNpFI+kikIAMkQoy0EuQEnko0wihWYYQo/nNIx1hHCWjGOzOk6eM4Ts1extmFZzBeOgGbK1k+i2HC9Tuodw7Q6VRw7fa7uLX0Iay0h+JQWqCjbYeOzI7Ia3OyLIBLaZYIjQopCKd/U/GNwyau6AmbYiwMqKRDUYqsDIhMP4VEQE4CPRdSKJWGcWJqHlPjsxikeZtZgMmhER9vJmWzEJ9/rWEoMBHBYuWz0PiumF/9XLU+eDyoflmT8Mdp8f8MwT1+Svl8+xuFyLNHr079H+mdND97RguB1Ubd38Py/g18/OAtPNq+A99swLAcZkMEHRd2kEYGozh/8hUsnvoOhgfOwMSANJJEfJBv+s9wFMfR6Jc4A19Ik/A43Kj//fWrA7FZYKEt0JpQISEx+ZLFnwQS2xbJU2K/2SjwDbNZ0J9HeE5XiU2xQVkqyWmKEoZUWUD/zUDDq5nPSXUl/k04ETkDlFr7tE2CFuNHb0JVaWrj3r17+NGPfiTP99prrwnsiU1CXFRzxk0oE4+VmwduHah2RAIzX/sHP/gBTp2iS7P6BcgGgeV5wpZzwtcg+ZnSrtyufPvb38Hi4mJXIlVvUr2VpGgnxOYz7iw+jkU2y/SEbcpKmgUnMfCyCmajIFrSqvXPpkJ4D0KK5SCdq2oGYyUZ6543kpFjfyA62KGoF1FRIiThLEpasrY1feEVdLw6au0DbOwtYftgBU5Yxl5lHZXGjmwU6OjIJoLTJMXn8/1SFYPvk4dJDoAhk3UzzMAysrANbpwyoqPNqVMmm0Q2m0an4WFvq4V0ooSF2QtYOHkeQwOjorXN42GSJo+h1a5hZe0ebt79EO12BROTgxgaJJ6Vut4Oam2Spx00Ok00WzU4bk0Samh0EBj0bSDpj94NDJh67bE5ooKIz6wmM5IkjDAF+ClYIb84dTMxUEhjcmwMY8VxNb30Tezs72Nv9xDVioe0PY7TCy/i/JnnUMwPicmRHRBKpXcZtymiLS1NQtwgfEqSOo7Av0T4PP7V4zPwaWegV1jpo54+vRH+lRBzNcYpb495i9w0NUDkF6fk/H7saaBzAA4mOrpNkHjMsKtqZYwD3DZ6kXkm4y4bDXLRqFR0WNvBxu4StvceYfdgBdXmNgKjDst2YNq6nQhCwojU1VjIw4T3IAUz5HCFppg0dSQQyJCcTGhvJplGOpmB5wYIvAQq5Q6SiQJmT5zG/OxpDA0Mi9Nz4PnikbC9uyG+NveWbqDl1nBibhITk2MCM2o5bRmuER1Ac1WuZp12Hc1mDXWnLvyzkFy0hOr1E7YV57CEkRAlIzNIwmR+8JMiUsEGRiFPCr0qFUYxM0EDulMYKk4ibRVhGzpw0gEPz7mOtKTRknCqXhHigyOBN5LwftqE8WsGlzkCPjpS8iihOW4V4n+J44QWDNoosC2lRLnJYVoDB+113Fx5Fx/ffwPlxhqMRAN2woEZeuIz5NfTGC2ew5Wzr2Nh+hVkk5TJTUm+lVnjcZD5Ss/AV9IkxKs50dl3HGkA4qYgLnT5Mz6O32eRzMeIGpBpSpNAHHvPnYrYdMprqQKMnUxJQGGhzm1EPy6QhTuJtlRPIv4//hmf76n3d9/H87Qmge+TBN2//Mu/RKPewGuvfVcUlRI2V2bKw5BiL/o3X5dwIyoijY2OCkn5D//gD2TrweKeRTePk7/HgMtG6rB8KI3Sv/8P/0HgWN///u/gFAnO3JLIyiGWaVOnaqrffK47S+RTqRykcBwx5RGHXxa20cSf0qABJ+Cc5PhihCNNSPSH7zeWSlVOhzLyxE2Uq0dOi9ibieQm364Hw2LjQAOhBurOPvbKa1jeuInVrbsI7bbobXvEL9ohEnYogb/lNOC6bWlE0mnFjDIR+cwbDqVDKamaRNIqIp8eQjFfQiFXlPeby6VQLORQr7exdHcVjXoHExPTOHf2AsbHJwTXL40WHSTDAOXGAW7duoYHD+6ikMvg7OnTGKWLNmOgH6DputIkHNbKOCjvolLdQcutwAtbIgHIYyPxSuBInNixXeCKn6fGsmVNblnU806J4pLbDGF4tihyzJ+YxcKJBYwXJ9T5MjCwvbeL9fVNLD/YQKuZwMnZS7i8+BLGR6dlcmPzS2SQdHNATotsawSCdRQjeyTaHEffrzT4Hr/4r/sZ+HxNQkRikuJWoEei0pcQx2TdhDOvkQcQOQpTqoDxVMw/KRfZEbgPt5jqSKzQS6rR+fy3dAeKoefwgiIPdHFe27qHW/feR6WxhQYVitCAkXCQzSeQStGIzZEhSMepIptLqMOyxwl7GlZA0nQWCDPqlmskkE3nRGJ1IF9EIZ+D77pwHR+rK2uoVusYGZ3CqYWzmJ6cRiFTkNxG8YvV1VXZau/sbSOTz+D8xXOYmpgEEgY69OBpt9GsN9ButhF4HdTrh2I6V64doOVWxVOBZl6B6ch2ROCfhCQxD0nuCgDq8xtJZGw1ZeO57XR8NGqONBFToydxZfFFLJxYRBI52SpYyIhUt6jOdX18tGqVvC6bA+V1PH2TEJfbX69A210e6NTp6J9oo6DSJ/pDbX2Zq6JtAvMe/YzEjbmNhn+AB1sfCXR3Y/8m7HQDoVWDZXK4lUTQSqFgz+DC/Hdwcf41DGZPwwiy0iR83lLm1z2SfJXH94U0CZ90QLGyUVxsc2LOIluLebtr9CRdOwNS5OSrRGd1H2axHT9WC29pXeXx8aZBICg+9eRJHGaRG81xokKdj2XRTViSNgkqHSkX/Cfcz/3bkf5mga/JIPfjH/8YWxubePXVV/HNb/3Wkfeoz6tPzNelSRwVkQhPInzqlVdeFeiQvIdoo8Lim40GH0/3X6oI/dVf/7XwELh5INwqEesvC9SIiYHGa5TI/BztdySvyjU3z7/rObCpt+9TdpPcDQbGiAwmW8RQCmQ2Esw5/Le4/3JDQmlOlqd08hU9TvYEbA48JJJJdLjp4aqaq2AxD+OkvYFaexd71UfYPniI7fJDbO0uAwkHTYeB3xG1JB4Lk6cYnRHeFOgmiGv1BDWUSZCjZraRRTo5iFxqCIXMEIq5EnKZgmAa0+kkcpmMmMHdu/9ASNqFYk7M+KZnJpHLZmWDQMI1oT2b+xu4c/cudrb2MDE6icXTlzAyMCJFO7kLbW53Qge1Tk2kXqv1fdRah5KwXI+cChL8IiytQTwtIVXRqp4EPG64ZE1tA4ENtymaJZgZm8epE+cxM34Sw7kRIVTz2Cu1KnZ2dnD3zgPsH9QxPDKDxQvPYO7kGVFJsgJDcMBxkyDPLVClvhX4kcj/VYac49c+PgO/KWfg8zUJqsmvW3HZJHCgIApAVE9jkR8pqnFwIw2ADmOkoQC5CJz6c6imnAb1orQFHh5yExFh6dlsEONfbe9jp7KG9a27eLh2Ey4qcIMqAqh7vZXQvMmBg0J9KrBtwlFZCOYRehnAzyFpDSCdHBLIJFXb8tkCioUi8pkM8tkMAp+/28Ly8l1sbW+Ka/3Y2CTGxiZQyOaFd7W1sysmcFQlJFdidHwCZ86ew9DQiKq/eZSu9uF0HFAtkAOpTquBRruKWpPQqAOBKzXcsgydlD/B88Lhl8j+ySCME27mJNmEixIieR3c1JPilsBgbgSzU6cxP31eIFFZksPNAVhIy2OVR6EkaZGrjtTkdGHeX0mr/HT/975OSnF6xUYNkBRWEZSoWxcprjluEfi3jqdUfQp+VJMlDPiGL41C2y9jbe8OPrrzD1jeeBeJbBmeWYFpsSEOYHkZZBITODX1Ci4tfA/jxSsw/aJyEoic/U0JF7+ix/mlNQnxTdPfIIime4STjBsIMXmKbrq48NdpCgtTLfzjx/Sm1UpIJiGakqMKX1IpML1h9exzW8CJuG4NdHOgevUs3PT/P61JiG/+/oYhdl1+88038e7b70jhT9dk6lGz8I+hVGJixYDleajV6vjoo49ElpXPNTo2JhNvuUH5fgQyZMpGYXVlFT/9+c+EXLyytiZ+Eb/9299GqTSkq89IAzUqByOy7ueDGwUeJ9y+nDMW4CzIVW1JNwlcI5NgHJ8XvjWLvgNRIyPTGkKUBIeojQolzqRhMJlgXNmUCEo/oMkaV+YOXK+Kg9oaVra4Pbgl/265h3ADrrpJHKY7oyNNkpWg6gSDPadndG4geY3KQVxXW8hn6UkwKNJ/owOTGCiMIJdmohoQyVb+Boty0qDabhtLq0u4fvsjVGvbyBdtTE2NisM0EzG3FOVGBcsPl3C4V0cuPYwLZ57FxZPPopgdFodjKjWRi+DyOPif6whngipM5foeKnUmrrI0OnR85hdX6GI0kwgUBRSRCEVKL7AQuimUslM4N/ccFqauoJSbEH1vNgDKb/DQabewtPwAN2/fQNvt4Pz5C7h66XlkzCICWaOnug0vz5nA7Hq6fb3w80TEPe4efkVj8/Hb+tqfgc9uEjTvaZOgEtCat9gkEMpDMQQW7vIYFqqGDk1I+PUCqhp1YFrkG3hiiNlwKmh22jI8sSkUkaJ7u0JkGKsOq9tY2b6Lla27qFQ3UHf3kEi2YNoeDG5uEwl02h6cDpORrdLiBov9spB9CXe0jUHYVhG5zCiGitMoDUxhID+CQnYAWW75CS7lwIs8i7CJR6u3sLR0Gzt7O6KfxFxHiCc5go1GSwwhU6kshobHcfbcZcxMzyOdzMV2vsKJY8uk54mloynuve1OWZqEg9qGQlRru3L8ba+OjsthDVXvFIJESJeSwrnd5XaauT4pjr4igR0kkQyzGCpM4Mz8IiZHTmK4MIOEkRPZVNskvIreE8ox6w5lFN8VjdxjdcSjQbbXJDw+lo8v8F+dMpitqsCqYn0nblD633bUIPT6B92WdB/v07cpUDsLyfzULezgsLGG2w9/jmv3/x5NbwVGqgFTTPQ8hJSz9QcxOXgZl069hlOTryJjTIpnEBHYx13CVxsIv7Amob+Qftohxk1BfAP1///jPAUGrnjSH28Z4kaB5E65YGOSsKWqQHGhGj8udlAUpSU2CdRWiIKO6Dp/yhah//3Hrx9vB/j+CYe6f/8e/tP/+xfiefDccy8IEfripUVRbYo9DwRyIioVyoPgujWTSenERFydlfijf4XY3dvDhx99iHfffVeam8HSIL75zW/i0qVFpNIpaRKE3BqtSuQcsaBWsP4n/+m/6WOZjYDQIHll/T1RZ2IDoJME1px67jhJ8NFxO8pNEJWf6L0LlEsnWaJpTXKXlYDru2KyEpgddFyqZ6xiZeMW1rZuoVxdE9UiO6nEZOE58NwQo0Q8qWlLECEsh8QzFuv5zKBgSenmOT42g9GBCZQGRpFP0qyMUyJxHBBOgKYUFsx67g/bFdxdvo6lh9ewd/gIXlBHKs0DodKTATfw0Gp1MDo8g3OnXhSS81D2JOwwso2X64aQIr5PGr6o2gWVmRy00fYoz9qQJqFc3RFfh52DdZRre+g4NTEHktcijtZ0EVA1yihgbuoSnj33OqaKl2CHg6L3LfwSObc+jNDFfmUDH15/A6sb9zA7dwLPPfMSivYEAn8AZpCJNmYkohMSptf0E3+OfLO/iHk6XvqrDU/Hr358Br7OZ+DzNQkSc7uNQgRRkS0uycuMM+TqEYIUQVhFHrol2wPD9IT8S7fm/fImtrZXcVguw6WSWiqJ4ZECBoZz0ihQWnl98yE2tpZQd3ZgZ1xYKXK+aJTZlpxB92XXseF2aHTJ4jiDJOHANjBcmsRY6SxKxSlkUgNIJQeQTQ4jZ5eQFHgOi2hWiR5SjEEyqGuh0dkSpaSVjSXs7G6iXD5Aq92RIU42mxf35wylSocmMTZ+EsX0MEKT/i9sDZTvQCaBTqwT8AUCy7ioWxQ3rKDh7IuPQ8upotYir20b++VdHFR2o810GyE32GFHHKRhejATpjQr8ExRY+LmNhGkkTRyODl1GqfnFpFNDiGXHMFAhsTmPHw2TiG5bmmtnfk+uvmU+fjJ3KuDx77c+tSg/M/UKBwhFPyi9w5zmbYJClxVeNsnNwkiBBs9PtJ1CrRJIE9EhT1YSvhwggOs7V/Hezd/hAeyTWghkaYQSYhO00XgpDGYnsWZ6W/g0vx3MD6wCCPgef6ySN+/6Ln6zXn8F9YkfFJjEBfXLOTjAj5WN2IxHTsMx78fP67/+aR4iuBBEdC9uwLQwr/nd9Bb+0WF7BMwu08opqIXjLcQ8RSj/46JGxs+tFo9xBtvvIG33nxLJg2ZTBbPv/AMFi8tolQakcLN9QOBV9E7QSAznGh4vvw/ETt8LUJeiP0/OCzj1q3bePvtt7G1vS0xhuZxbBJGRoa7Lr0sbGX7QAqVKCrJsOmzu+9u/tKVrDYIfRJJ0SaGeFZ9ThKqWeCy8A91MyB1JdfenNY0pTjuOG00mtwWBMjksshmcwhMHwkjFILy0vodLC2zQF9BYDaQytIXo4NG51A5Bwhgp+jGnIbrJOD7ScGH5lNjGBucxfjQCYyPTSNhpJHj5CpVRMqi5rXOm0xZj+pnzc+HkCxpCAlV4yYJDiqtA2zvE960hL39VVTre6KWxOBICBq3NMND01K4F1MzSIQDsl5nEiRfQ5pSk+HUE1UkMSAS/Wx+TxWP+Hxu2JI1OJuF3fI6NrcfYnt/VWUF0RH+Arc52XQJ5+dfxJWzr2HQPgMzzMKm7CGbycg/wg8dtN1DXL/zBm7cfhuFwRyef+ZlzI1dgokRIMhIoykbF0tdm2PRiThHPQEv/ULjXL8cX49Yrw2oZNdPV136Qt/b8ZMfn4Ev6ww8vRGPeXn6LqINQqSgo9/jPJ5NAvMk40kI1yNUhrmvBQ9V+AFhjXRVPsT9+0u49+AWqrVdJJNpGGYGHW4UEizGPFjcJlgefIM+CBW4fgWBVUOYaMn2Vrh8iQx8hwZlGYQutwZDGBwYx/jQBOZn58RJPpceF58Gy0iJB4wFSjATkqMEX422TAvkqjFfdGCZHfFXYNxr0qW5WhaOBRuETCaHfG6AUV88HliE0xwtCFUhiXGdz2fJBoHbBEJ9OIzSOGJSftXg83Nz0IrgRo5sE8q1fWwdbGBj9yE2D1ZRbe2K8SZ5F6HtAuSPyTaXBS5H3wbMgGZsKQSOhaGBKRTTI5gaPYX5qYsYKs7ANPOwGJ9JbCYXMCAHhJ+XoiIk9RLm1IV4xeZm/cVuzKeMTRi0JP/spP1FX7P9TYJuB2JCdrdRiHqZGIX0eJMg4lMiC67oAmYwgQujikp7BTeXf4q3r/0lXPMQyWIAwzaEI0ij06w5hPHCGVxZ+C7Ozf4WUsZg5JHwVTYK/ffvV/k+vujP/pOf/0ttEr66w/w8r/zZsAttGHruhDx5yptQX4D19VW88cbbeOvnH8g2Y25+Cs8+exWXLz+L0dFx6c8JOfKIw0sQ/96WQpYEXAZBSReBj83tfXz88U3cuHEDh4cHspWgydkf/dG/wsjIkHgRyI0YVVyxBJkoWkQOzGr88sm6ydISSDEdYQ7jU6SA1l68ipoHmqQQX8r1NclhPh03QYWCAJXaJrb3bmJn9z5297ZRrTNIG0jlUpiYmUBhIA0ObHb3t7C+/hDV+oEQeznNsWxPSHLkKXScFhKyjUgI7pVr7UJ6EqXiLKaGT2N67Iw4GOdTxSgdEaKlAd6UiYd+0TOAJkOisERzNM9VrgS3IGykxASI07gmOk4dzU5V1tMkDLLAHiyWkLJzSBp8nQwQpgE/Gbkq6+kReHB0DoUXI3wLyRBRcFSJPno6eGihFRzisLYqW4Baawd7++vw3Daq1RpSqTwunHkRFxe+hVKWEnDkWnRgm9wqkeDNTQxX5E3cvPcWrt16A/mBLF544RuYKp2GHY4gcDOihkWIApNoNAqKGr94PhRPfciHkDmRJLijol1s+niaNBvwOpbms+sQ+1iXHV8rApXgc8UCAKolrmeFv68TKbncBDdNdSrFPevjouYuggh+njv2+DHHZ+DrdQaOkj17770PshJDbSOMp2yeRdXNFtnT0OLE/xBNdwPlOh3vm9jaquD2jUciJz48RN+dE8ikB1Fr1rBHrtfeQ+EimEkfZsqTDUKYqMENqzASVFMCmnUPVlgE3ALS5igGiycwPnwSk2MnMVGaxVhxGglkBJsvRF7NhNIYCFeLXAkVv1E/BgpiCGyWctgRnEoGKIwLffCc6DlU3DSOE7EaHGGlWjzLf/Gyk8hQmVxpc8VCP5TCXP8/MHRIwwzVDqrYrtP3YQk7h+vYL69jv7aFTliDa9AEzhd/H4EuBz4Cz0Wn5YgRZtLKwwoyKKTGMDd1EWfnnsXU8FmkrCHJCQluFQjJJQ9QYFkxNFe9c+QrGoYocp/YmXgoyXMQ/zxuCqMBlGaYrqHb573G/zl2ETJUjVYj+nxPbhK6pcJT35giIWRzz62CF+XDRButYBurB9fw9s2/woOND5AbTcgAsV5tIZXIIuGZyIQlXFl4DS9c/H0Uk5MwRQVQ4eZHSpTuMFQzjJYx0X9RXRN7Vjx5XnqFf29w9ngDED+mr0kQPso/x1n+vJ/oV/+4eBC+ubmJra0tPdfvvfdeGBePLA7m5+dFBejX+89nr4Wj6/5Ik6BbiihcGr4E7Lt37uO9d2+g3Wrh4HBdgtDJ2dO4dPk5zC+cQrFYiBZ66ilgC4mVFvZArdrC+uYWbty6iZu3bwsc6fTpBVy8eFFugmevXuzyLTRxqNSdFPycaPQ1Caq69niToJ9iV5Ugrmsj5YbeXaiPYnCWW55+FJE+dZgI4HBzAAf1jk6G1rfuYWnpLezt3ROjlHRuEA3HQ7XVEGk6ytTZSR+pNG92NgehNA0kxXXaTXXZtk2k7KTChFwLtjmA0dIc5qYuY3ZsEcX0FEwjj5SVB6XttMmRXkBIZOK6yeOXaVO0HGF8YmMg6hN8XXVM1u8wYamJEadxwhkQiTuVDpTXYHCi5B9JhDR4iZoRCeHx4CeOGdFrCn2CUCvmfaZR+jpYVOXi69TQCg7Q8cvY2nmEw4M9bGysCaH6xMxZLJ77pkjBKWGZyg8BXK8lfBshEIYN3Hn4Lq7ffRPZQhrPXXkF08PnYYEwq6LwNOinQIhWDDdSh1BG1HhKJDunKLn3moQ49mmP2DMO5ISRcL+4QZYg8QSQiWckkOZX1vdS70fGUHKulfCnVtj8DDRBSnERreGjMqCPbP3rHXGOj+438Qw8rUmIYnRvZd2N0KoYTUgHi0lCeUx4YQOhsYVKe1mUiTY2N1GvBGjVLZw+dQaXFs+iNDgkWv/tsIWd8jLuP7qGg8o2KvU91No7sJJt2SI4flXNJqmiZBQwVJhDOjGOscFTmBg6hWFyvNIjSBoDomTECbtM9IXnFzUFXVGOeNgUbXH5vF274rjw5HAgbhJiJ2Il+YYeZa01fog3gQg7RIo5UTrqLbzj54kLu5h3yMFMAJ+cDUKxbKrMMe42ZMBS8/awsbcisq9VZw+V9h4Oq7u6wTY8UdMTH8qQhm023HaA0LEROCmkzWFMj5zDmblnsTB1GYMZGply62BLI0MhjcDXRkZV1ylY0ZFhXkIkwCmxTQhWtHkQ/iPPRTzs4+aovwD9xafWcYvRQzv8UyCknzw5jy/R/jpZa4leqa01Bz0qeD0wd0YbbYsjxTJ2Gvfxwf2/w4cPforArsNLUOHSRyGTg+G4CBoWzk6+jJcv/QEmBs4hnRiUvKbFqgqlxKcpzlUxZzKua3qRJTqHcZ3TPb3KAxKSf9SMxef+aG7TvNY9vt/wJmF7e1sHy8dNgpZBj6/+etPW/htCO1gGArpNUs95dXUd775zXeRQ19ZvySp3bv40rlx+DqdOn0Oepm0SGrRIYjzxSCD2bDQbHaxtrOODjz7E9evX5AO5fOkyrl69glQ6ifm5OVEX8gM16xIVosjMRTGanMhHwfuxhlff9dHbKMZS9jCVR9t1unJKqyEmXQx+nEhT1oyBt43d2hbckJOsZdy7+zZ2t5c4qEcynQfsBBzTQ7l+IC7OjleDnTaE+MwvO2lLUmg32vDEzTmDXCoPt+2LyVgxO46J0QXMTl7AxMgpFFOTSCWKUqjzD8tLCRzkcginJHZ25lQrahKOIEE51YI4d8pcnU0Dsf4mA4WqL7ERijcsylOxJPjr9EwbBpKoCWnj+l40o6OJCdffbNTitbEELiEp0w+ijUDUmlwhZ3fcBtY3H6HRKmNz8yH2DjYwOTmFZy/9FsYHLsBAFr5vIMmCWzKjJ+ev6e7h9vIbuPXgLWSLOTx7+ZuYHjqPMCwgEeaRCLn1SCLBJoEEx2hAqUmLn32coNkkRBOto5dz9ypRc7x428Qn6P3pcvViHo8kvEjiNUoK8SRNtllipNdTytLGzdMEIpKt8Xa+7777zRrY/CZWzL8zfBHdAAAgAElEQVSBx/zpTYIk4GgaJf+SYjki7JosMiGDghDbOGjcw50HH2B9cwOVAxdOO4VLi1dw6fJF5DJ5pIy8+NBsHizh9vIHKNd3cVjdQrmxCTvlwLAdiSnSgngJ5IWEPAc7LGGidAqTYwvSJFApzqTcaVAQiJFY8EiQ1KYgUrzuXw70pU/y7yL1HxlUxNP1eP0Ybc+5GfCpjEfoqfIPY1GTXpEWbbjjSU909YiCm/indefIOtSyDeFy+OJZ05HzRs7C5t4aNncfodzZxmFjC/vlLXRcCmZww0LlPA476MZJ5cUAiTAFt2XA8guYHj+Hi6dfxMmpiyimx6JtQgpJg/BY5ocIaiVhTAtM3eZHMrSMdXG/pB909LgodsqJ/cWbgy/jRjq6bY6HiDHKO04i8eaYUrmB5mUx9zNEntYzqyg7a7i1+g5+/vFP4CWrcNGSTVkmTSnUNsK2gVPjz+HVxT/A3OizSBiDktOiZKR/R1Ba8ZOKoOdd+LlWLN1Togp/mkx6zU3UJMj3NLd1e/THHtffAOlm4uifHpw9fmu/fonrGG4UlUVHu+FP7sDj9Us/L4JFu0iJmqYQstZX99BoVHHtxht4tHZXpEBJzjpxcg7jE+MYKA4gmUrLtIJSo+2Gg8pBAxsbO1hdW8PuwZ5wGNgUsEGYm1uQd5nP0yqeRTtXxFS0iPSyRc5ULeLVPO7JP0+pBSPs/mNwo/47Rn7ECY+6WFoWpzRtMUlpeGUsr91FrbGPjfVl7O2sYbCQxtTUFAoDA7BzSTS8Fm7fv46tnVV4fl1ciy2bMn+RaV5ItSkgdLlKT6CYG4LlJzE8MIGZyVMYG5rF8MA0CulRJMwCjJAa3RoEqKrEqZYW6ZwH8N9qHsbzEP9RbkLE51b+cpRQIhywSeiRnk/xcOh6WnDhQcMdfqlNPJMAV8tsMrj50AJY16oaZHSbI0kh4ncol5zkQEq/8rWouNHBAb0V2jU82riLR6s3UCim8cxlukAvwgqK6Lim8C54JZJsZ1ot7NXu4/qDf8D9lQ9hp1O4cO5FzM9cQT41AdPLIm1Rso/QtXS0AdHAKMq68n7YBMVXQnyNR8T/7rTl8clQHJ/j5lMTYTdpRE/TDY0xBDeaksVNgshd8PPpJlAxz1CPj1hGUH5XJ5VPLCu+jEx4/BrHZ+ALPQNPbxJk4yiDjYgEK/ci75WEbF3FPViMLkN4RhN+sIX1g2siYrC5tQkTBZQKJ7F48SrmZmdhWZTsTEqT0HD2xH+m0tgVP5qtnSU0nQPB8LteWwYKQwOTODF5FlNjZ5G2hlDKTGEgPYZkIg/TTMEPueGlAzzpwz19ixiZ0i2+NE3IvRvVXn0zZhW8EGGKLp5VhzvxQl5gjpHHjmwr5HERJEdeTLfGdHuOa+xu+pbNbQ9ywm0lB1YheRhgo+DA8ztoOjRhq6AVlLFfW8fqxgNs766g1tqHYbZgZ6jgR9NWVyXXWeh6Nnw3iURYxNjwAs6dehbzJy4gbw8LNDSJgnIoQm4Kouk5P0tuzCNjU4VTRoVk3CNJyuiPt/+Uyf8XesF+xpP3v3ctzKVN6Da73MDr5yvwXtTQNg6xdnAXf//OX2OjsixchWQ2QDJpwOt0kPBTmC6dxaX5b+PczMvin2AEmQjmcxQZwbokrsP6VTLltHaHXHFe7i/eP2Vb8mQbEH3n052fP0uo56v8lH7Z1z5uEn7BJkFuhEhJSbnT6v5LPDt9BuiISZMWkso2du7g9v0PcP/BPewflpGwk8jl8rASlKeja6XFgYUYvbgdQ9ZuVDHKFXI4ffo0Lp6/gMnJadHx15tBOQ1iOy/QmJ5JG78v+NA4Oner5KOXyNOahd7tE/00xsX2LxIl6PlCxu2ghq2Dh/jo5juo1fZRq1SQS2exeHYRJ0/MCRmJg2NCktb2HuHjm+/CcctoO4fqTEyYj4h4M+nkkE2OIJMcwujgDNKJAsaGpjE+PI0sFTQSOSGJySSfqhYk5xqU6mNbIPuErrFNIFMl8jLUBVNiMb0bhDvCrQELb24HolK5b9ojjRc3C5xCsfmQD1oJt5w2KERHg7iuOTWJ6WegcB7VedIgqdjOiEAv2yYqa6hngmWEaLkNOL6LlY17uHH7Z2g5+1hYOIuF2WcwNrQA02fBn1LtdLRQ76zj5oOf48HG2zhsrMMJgNLgSSycvIK5qXOwggJGctNImty25CIXZx6rfv7kzej/HMUEa6EeNVUxeT26J1TlQieZMpGRBiiCt/ExUbKL1TB4boSSJ0pSJILHTZfKOeqUTNWgeHWwAYtDr8rcRk3WcZPwy8b149//lTwDT2sSdIqsCkdsEvQ+UG6PNgkS7yUUmfCNBjr+Bu6vvo3rt9/F7t4+BovTOHfqBSzMXxD/AbrbC6+JM/SwgkprE80OxRpW8GD5mhTFVGcrFikdPYSJkXnMjJ/CQH4SNgpImQXYRh6mYMFp6sb7VzH3gpSPE0Zc9Mq5VtiQipAEygeLt708JhptcsstsTAyH5OBgBKT48GDRCKJK3EEj4YbXf4cX0c3LAy7euriLUO3ntM4zAZLRjqEmiovgupyVIZy0UbTq6Bc28LO/ho2d+g8/VD4YrDaMEwXCW6LQ3pG0KjThtO2kDCKGC5NY+7EOZyZv4R8ehhZDEojRc4GoaIcLsVIKwpddIVEnki+0TF2E3A8sOk98KvAwPePkT79NnpKkyC5QkE8eino0EcgvWETfqKFSnsXb17/R3x87y10cIBM0YFlqQ+GjRQGUuM4MbqIq6e+i9nSM4CblXNIHqemJn2Hov0nOaMnVCNq7MzFR+ARcd7W3ztKK4gNb/uaiKecgC7U7Vcyrnyxb6q/SZDzdww30oD3aaPMo1wElf0UVSZR0tECk3jEtreNpdVruLd0C1u7O+g4DjzXR7XakBWvGSbhtj3k0gPIpQdRGhzByMgoJibHMTU5jdGRMdh2SiZJKqMaR9AoqUTTat1uaIkmBXIcUONDeewaejxW9W6P/k69t76Nf861oEMSrr+PO8sf4v1rb6DZrIqJzunZRVw6/TyGBkfE0dMNOTlw4ARNLG/dRKuzj0drd1CtbslknMU+Jc6yqRGMDxNWdBFjxRNIWQVk0wPijGlJEclxkBay5AoQ6qM3ehQoooChE/weUUDDV0SmZVlKIjMpzsI1iI6o6x6pGFfiWRXyyHK/J+UaE+f0b74GV6ixy4uu0ZW9EZF1o9WCwp7Y0JBgrWZJVIjiFoSNJedquweruHnv53i4fh3JpI3pqbM4M/8MBvLTouHNxqLZ3MPS+oe4ufwGqs5DIMGJGNWmChgZmsXs1AKsMIeF6UWMFk8iY43CRl7VQSIShijJCbEvxsHG46wI+xsRh6N830cujAob2QLIHDFqkiLOhXAeYriQqepScl7ZJHBjxGfkNUlcKYlf+jM9Z/p8ihdQEmR33f7rt7X9YiP58bN/Dc7Ak01CF64QV5XdglcHE3JLSKRQpiabhJa3io/v/Qw373yASrWB6YlzePGZ1zAxOieFEzeQoMcKITNGTSROHb8s5N0bt9/F6toSBkslnFm4gMnxkxjITAp8hipyZphS/hV9GgIOGQgHVHdnKb74HwvfiKvWq8Wigjw6jqgsk4ZABh0UpOB2IPIt0ujDfHV0whtvCORvbkFjqEg8sCIuXQQP1Flakm0ENYp5TTEcRYcb4ncfFY5sXwj/pLmlpw7NzNNOGXuHq3iwdl3M5ZrOvpznhM1hH2VmLVimqjkFQRKuayCXKeHihWfFT2G8OAvLzCMJetvkRO3JDBK0iYgMXeMhzOOX6GMKcL8i69N/apOgAzvWQiRy6wBUrg9+9tGALLRctIIm7q5fx8/f/y+oB5swkvviwOx7rvhV2MhitDiHF8/+Di7OfBeGmxNIEvOmaWlTqYOpXk6KSyOpg7qdZndU2G1iddt/NLkcVRp7jGLR/5F1e5SeeM3XIOj80m/xuEnoFt79pfOnNQkxfjB+fFys6irU80MkLGrSUNFmE7cfvIW7yzfQbDWRsBNiU185bIgBVqk4IXJvJ6YWUKQpWG4AAwMD4lqZSqWFxEWfAhb+4gfBmBix+tUsTufZ2lzHHTXVFshX4LQluj4eK7ieGGh0H9Z/TJFnAVjM6bCGxjSB2UbV2cEHN3+Gm3ffR6fTxMLJs3jm3LcxNXQRtpkS1SLfdNAKWiJRV/N2ZFJ++/77WH50C512HelkGqXCBKZGz2B69BxGhuZQSI7K9JwJiglAzOJEgjU650xW8VI58j3QorYHMZKwICRdlSLV6b4riYHnjCJ9zLei5RxLD0oC1gTOJkGwjpH3g2kpRjaeeOtGIQnLyHaL3O7gq9te6kRQ1DICP5K75Vk0BavJQMfkSXJdwznA6vZ13HvwHja31xGGaUyOn8BAcVR+D6aDWnMH6zt3cNhaAZI1IOmh45joOBmRDcwk80CQwqmTV3Bq+gqmB84jZ48p0ZCEbh2qacQ2H28SehN+8RqRrUNUuMtZoBOqrw7cUREv51iisU4NY/iAbLKiRiAMafSkMrlCzBfymS2QNcCJmhVtqrUe0OmpdhwxbOuXjm/HT3B8Bn6lzkDMCuvF7SjmxqZquqZUMQY25dLcR07KBtvrKpreBj66/TNcu/UBqrUmFmav4tUXflegmRRMSFtFacjbroMgUYdltuEHZazt3sPHN9/Bzs4m5mYWcOnCCxgrzct03A7zCGnKKORalRnV1KKxwDfoYKxmppKKultHGYl18fc6uSd0UytELdMiW62Qf0c8rih3qX90BIfkBDoyS9OCX0U9xEotGlCIxDM5YsyJcnIU56/zMoUvxXMH+SYHeN3tqR6O5gdtanTj2YYb1LBbeYRHm7exufcAO4ePVJY7aCKRNDUWSxwzI7lyC7ncIM6dvYz5qfPIWMMo2mPImCURkbCCpDRZkrtjufY+VqDWqfFn3z/NewrU8pMT9tFr+5Me91l3wFOG6E/7lSfnNnERzkfHeSDygYrgubH/B4d7JJSHVijCJzvVdbzx4T+gGW7goHEdrnGg14tnIfAMgbs9s/A6Xj7z3yBlDEc8zKCbS2XzHG2injANjYt5GfQpMVyu2xgJ0LtA+jggvZPXHSI+dhL6a4/e9uLXf5p13CT8gk1CbMqmhbkGGpVnI/icGHs6GJvwzToO2/fx/o2/wa17H8jkmKRl1wnhdSzk06O4fPEFZJODmDtxFplkASGVdFjHRSRcHUibOomOhg7UwifOMYa16HQnKrMEx0nZMXbdDKzaRkTtvF7y3RvoyYgS30Y95j/NG4gd15Uciz7DcrDXXMVbH/4Ey2t3ZEJw6ezzuHrmexhMzSP0bSRsStK56BhtBGiLqgEVfe49/AjXbryLVqOO6YlpnJq9iLmJyxjMTcFAHqafhmkwuHJKFNu969sWOVGps5VkwEJe4K8R6D7eHPBxxP+7fhNeQDfPDhyXMqcVweAGrgePSkGuC4+yqOKrEScP/ZtYVOE90L07mZTAZEfNApWDkoks8lT9sPJIJnKwLMKhKNWmGEzdZyiZnfJLkmAk6VqqxsSCm9eO6cI16mi0N7Cxcx8Plu9jc3tH3ps0F0mqQFFJqg4XFZkKBommKEZ53EJ5afgBvUX4MdkYHpzFZOksFudewVTpLHL2EGziiSNYr2xJ2CQQG9w11NAmgdeRcl241uX4MpDPluev7bRFocO2qb9uwQt8OE4bjtOE6ztiSpROZZBK5pEAG+EOas1DOd/ZTAqZdB6GQVI1GwUPzfaBkAMTVhrZVE74N3xhifsRZC7mdnxSfvsq1vCflWuPf358Bj7rDPSmtLFkcH+TEMGNRGI+nsUTBklNf5ovhugEjKV7uHbvLXx4/V0cHNYwN3sF33jx9zA+PAcEtph+cRvQ8RyROjXMmjQJKxu3cePOR+i0Wjh/5grOLzyHnD0BhHmYQQq+o04HlKHWCbBOZWUizyAicEwdNhC6E29HRfiBXyGhPA5aThOtTl1iAwcMdDzueNyst0TO2SM8V3C2HECRWxc9p6CSCJViPEoiaaWQtHNIJ/MiSU2ILk3MJOaaSXE91sfrsIHNjUqBRJAUnWZEpbnCYGJFQB0mMcpR4Y58MW4VGqi2t7F58AAPVq+LK3XbrQinQSS7LY6ceE44gDNRb7YxOXUC0+MLyFkjmC6dwXhxHoXEmAhJkEOXMMmj08ZPLXxU/SnmvmluDVSAQxqwiJMVX0gRdPVp8S5eiMcP/aTitv+a1MW7npMnJurd2uDphW8PBdrfHPSeT//FZMQDJUSNfzOX6iaMnkKGZQg7oeHUcffRdbTNTVy//59RddYkjwSUlPV8pBMDWBh5Ed9e/O8wkpuT65DeGswVzA0Bu+G4SRBlx77mqrtg4oBLczkHX2q8G3Ek+JnIOdAhoBjSxqVStG14XB5ervcITsVjJbKh/xw+sZH4rGDwNfn5cZPwRJPwCeP3eHoauwuLfrVeNGKiws7Z50VO+EUIxyhjs/oRPr7zt7j/8Jpg8ggnaTWoR53D5Og5vP7bvw/TS6GYH4VtqUKCTnGii5lEWdkkqMOkyQ2FRwWIHnaRWPNukyBGbIShqLY9f0ByD2+QrrN1PPeNApZi7aItRHewofh6rvgoZanHx+m3AxhtbDWW8Q9v/SdsHzyUm/fS2RdwaeE1FO3TorBDRSc3aMMVRQPiPw/g+BU8XL2Dj6+9L8Zm508v4vz8VQzlZwGa04QFeC7VmmwxQIuleaTtYQCIpUwt3uSBFKqCf40k0dgyiKyp4cIJ2mg7VTXv6ZRF+q9c3hY1oWajgna7IUUui/GY6yEbC/lM9fVk62AlxLU0nUnLZse2k0jaKeTTJUyMzIkiSCE7ilRiEAmDxOoUDF8bPcUYewI+S0qTwAJAic8xuTwkEdxoww/raHUOsLG7iuWVh9jaWkOtcYCE7cBItGEkqYzkoOYcoBPWYaVpsWaj4xjweH1QEQRJmEEOSQzLVufs7IsYyZxAKszB8AwKJIGQTpPYXDFnYgzn2Y0CnXgXkCdiyKaDv6ANQh3VWhnJdFY2Xbyu6LZ9WN7DQXkHjtdCKpXC0NAIhgbHBUJXq1WxsbkiHhRDI4MCQUvZRVhmGp1OC1u7j9Bs1pFO5TE5Po1sOqOqUQEdUFWdKYbPqdziUxraPhzq1yTWHr/N4zMQz477NsA9CVS5zhknYtVF2UY6snGE5SG0fbSDCtxwHzfvv4d3Pnobu7tlzM5cxDde+l1R3SEuHgGFC5ISCwPzAJ5xAN8v4+HKbdy6c10EMy4vvoT5ycuwjWGRUIZHbxpdDgpgNmoSTPrMcBBGekLEvWKcoHynNgf0I6AwgwMnVGJwuXqAg8oeas0K2k4L7Q5dl2uotStwvKZ4CnFIIEIRHMYwh5kRtEgKfRqrpZFJFZDPllAsDKOYH0I+O4BMqohSYQxJi4aTHCrR0E3dmeO/4y2IITGF+VkV1GL1KI01SgY3KUARslFoIzSY3zpoBXt4uEk+4fso09OmsilOzum8jUQ6AddjQ+EDiQRq9SYG8sPImMO4MPc8zs08h5HcCdjBgHgs2FZGYEdKw4hjmQ76mAcE2spcJtt/fk/hXb0eIeLcdSfhTxv0Rbj6WH1HhpfRTDCG1kTS1qwPVMgi2r5IgxYpREUYr34pVs2POl2Mt1/xFqQ/Lvc4AHy/kV+RYhB6cDlmWNOAG7CldLBX30Lb2MDfvfV/Yrt8B2GC1wF9jELYyGAiu4hvXfgjzI0tyqBUjWhVTISfXyx8wXkXN/7yJ2rApBrwOeSiKzdznm6pWNgTdUHYN4eEqWRGfoefgcLFowZdzneEUJDPLlYyZE2kNQK361pX9XLUpw+vopvqaxYHj5uEI03CkzCjftZ6zEXo4uGls9TbUbpUTnUpZ2qSi3yIlYO38PH9v8PD9RtwfU5jE3BboZiETY6cx2u/9Qcw/SyKuRGZkIgNvagj8AYmXtMG+b2iNxwZeLXbnngRaGHPmyNa1ka1tMqV8oYg/jOUG4uTYS2CI5gIJzacinQJ2Lzxeo2HND7yWF0b87mouy9cAqOJ3dZD/M1Pf4j96pokjsUzz+PKwusYsM/AIh4zEUpT1Ak6CO1O1CRUcX/pJm7cvC7B/OLZqzgzdxkDmQlxC2ZyCzwNmnpIkSlLJE8kK2zZwPM4dBIuE6kIQiMcCL8tpkEdr4GWWxWsabNziHpzH9XaPprtMlqdshSvjtORjUFXHYHBSbbTsWQdC2oTyWRSGoVkmk0CNwpJZO0SRouzKGYnkM+OImOVkLQGYFtFgY+p+UtvG2JLk0aVEjUTooKHrr0ZEBkw22g5ZRyUd7G+uYqt7Ufyvu0kTQ+aMBJM9h1RKGm4VXgW3Zx9uBzuiTkco5gNI8wgaQzj8ulXsTD1HMZyC8hbJZheAoZriOu1ZUVTQGm2iBWNl/3kY6iTORtTabacmmwEdnY3URoeRmlgTIJ1u1PH1t6GaK8TCpGwbQwODmN8eEaw0IflA2xvb8D1GiiVBpAvDIpbazo5gHqrgr39NTQaNZkWzkzOopAvyASQmzQ2CeSiCKyApMYosfZPaXoTwV//Ve/XLJ8cv93POAO9TUL8QM0h8sWCtquKqR4B4jeS6KjxV8JHxyij5e7g+v338P71d3C4X8PMFDkJ38H89AWkGIeQF7U4OhH75h7cYBeuV8Hyozu4c+8WsqkCnrn0quj+ZxMToqbmuSqZrC672gRocagbA4M5JMJ6szFQpSIaUrbR9inC0JSvhlvBYf1A3I7rbZpUtmQTyWFDw6HTM6FP3JRqkyB+KRJ3NIeqpGoSSTONZDIrTUEuM4BcdgDZdAGZ5AAGc6NI2wPI2gXYVk6/DPVxEOdk8SJQYQsWgz1vB817nNpLo2NFpGIZ9ilPwUq46Pg1rO8v4e7yNZSb29irrKPa2hGXZotbcssX8007Y6PebiOdKiBrDeHMzBWcn34OY/k5JI0SEgEJ4BnA18KUxb/ATEXq1RSMvZxhP5DcoM0ST0QMmYoEMKT47VPXiWKiNkA64FNT15gz1tdYRHVCTCrn4yijzjpBfyf2vYiuTOE0alyNr0t9S32KgdEmIn6MFud9/ApCTiPzzC4PLup8dXtjoBM4OKzvomVs4B/f+7+weXBTzVltNTvlOZvIncc3z/9LnJ1+rjcoFZ5itP0mfJcOz8LZZOOgqAA5kkgFkg0dpdtVfjeUISSbDNfz0W51UCgU4HoujAgWHIuWyOcVIzq6t2o8OI0bDq2rYp6efkyflJPi7cuTNeavetCMm4RjM7V4dPIYeehokxDxAGLSbISv1GsyNn6hPnOIdniA25t/iw/v/QQbu/cEWmKbNvyOhWQ4hNMnnse3XvkBzCCLjD0oFy+XvWLeS8iFacvUmeZYXLFJ4xxN/6WLNnxV+IkCjcAvhTREQxpevIoRVO6CoVNzzo0TqqHP78kjuv4Kse19Ty1IC914JMEbpInAauDQWcFP3/vPeLh+C2Hg4Pypq3juzPcwXriAMEhJAKbPMG/6MNGBF5RFk/vO/Zu4d+8BhgbGcGXxJUyNLCAJWq8rFpZyqKzUqf6j3b/eUELA86h1zYKUZD5Onwz4IYnRbThBA5VWGYeVHVSq+1LYVhv7aEtSaohONhscX7CnDUlsAq0RpaTIkE7kVCN4VtcDWKc6nKyz0VJuQgKmn0IyyEvhm+OkKzuMwfwESgOTGMxNImOXYCINy0jKZy4cCOKDfRc28a2Eo0kzQs4Bkzk/G0f+5rrecWsiGQurgzBsSRPR6FSxunEfyxt3sH24gYZbRzJjI1PMaiJuOUhYGcEXl7InsDB1FecnX8B4YV6IYKZvIvR8JExf/CIkpLMJhSU+FUQY2QluoqhXTl+LBvYON7CxvYzV1RVMTE3h/LlLyGVyWN14iO39NVGqYpPACVgikcHJ2TOSvG/fvQPXJQeHzs0hUqmsKILkc0MoVw6wf7ghn9/+bgXDw2M4M38GmVRe+DyEm9m8FyJzvMebhPj/j+FGv+qp5fj9Pe0MfFqToEE+VPK/mA+yOmMsbcAJayIfXQ93sFNbwq0HH2B55QGarQ4GcqNYOHEZZ+evYLQ4g4RJZaI0DMNDx9/G9uF91Jo0bnyEna1tTIycwNXFVzBanEfSGoHhFVWKOoDEAUo1Kw9CFcpELEJyCvMGJazVgLLjN1Bp7qNc28M+zdqa++I5UGuXo61BGyFln7mVDDh9d+XfPf8A3VgLHCQ6MTJNF/iQilZIHIgUlrgtTZhpFFJDKOZ1KDGQH8dwcQo5uwTb1G08f5fcOI29WpyLV0sM45L8qTmGVaakVuZRITl7MCwPLbeMSmsHdXcPjzbvCfzooLaFwOqISZsbMh85CGjAZtriS1FKTWJhYhFnpq5iosDcNiDcQ0pSx47MfC36QegQMOJfherRo8SKqECPoT9dYY7oG9HPCeMirJifCbe7vbio0++YM6KwZL0SY9SDykLptjwmcMRKdurNoQMz3biQQ6dNQq9N6edCxs3FpzUJ6kkUHx9NAUUQlU2ksYP3bv0n3F97B7VOGYZNvKsvW63h1Dyuzn4fV8/+FpJWBikzi0Dui1htUI+V75VbAd/n9pvcGUqtJwSRoPm0DjPBuogbd8KLYuI7myVFINDUNi52eL2rk7jWXbEojQxcLUu2Gf1KhwrX/ayB1XGT8DXPCJ/8AfaahF5X39sk9Ew5ZALDe88ypZjtBPt4f+n/w0f3f4Jyg3g7BkJOdFPI2xO4evY1PLP4LRheFkkrJ9NTdq8kaek6TRE3DC7ydwS1lPgWyW6qmYhi6YS2ZZI47cFO8CbQYMwumWs03hgsTF2fig3aeauTLpOSXuQxmj42qCFs1PcUQ5mwAtHoNuwWqt4a3r31X3D97ttw2nXMTJ7E8+e/g4XJ50SnPyaf+txkhC3sVZfRdqu4c+c2tjf2sXDygiSpYnYSoc8JED0jTN2aSPBWtaBYQsufcnoAACAASURBVFQUE0h5o4ulGOO04IUt1Nr7OKjtoFzZwX55G3uHm6g3yiJxxwZCim+ZeNGbgImNAd4QF2aFUPV39dGkhNP17rJWHYEl/CkHTpWmQgt2aMMmqY7nJmEjlxlEsTCGgdw4cslxFNJTKOVPoFSYRtYelAmdJ0U6gy4xubzmUoKJZPJkEjU4lbfEczpa5Suxjp8lm5z95jpWdu/g4eZtbOwto+XVYKaY2Npoux1YFtfuaXRqFsZLp3Bx4WUsTFzCcGYCuUQBpm/AJmzLMGSSYlhJwMgIIZkcEF3gqMIQX69a38Xu4To2th5hcmoS0xNzYF917wFNAl1MnxgR/onf8bCyuSmKXZl0Cfv7Bzhzbg6ZjIWlpQfY2tpFaXAScyfPolDg6znwOh5u3b4nfIUz8+eQTikRvAcZUKUumbRJQ9WDxX3Ng83x2/8NPgNPNgnxdjca2MRwh8gEirAWFw2ENk3U2tis38PNh+9gaeW6wHk4JCIPLGUUJa4unnkGYwPTSKGAlldHub6JW3c/EAhjpXIoqnHPXHoRl86/iKw9BotO7WEWvqubaYOQD8OR12JcEdEHDnzIQ3I7aHcaaDkN2QzUm2WJu7vlTVQae2i7NVG26wS6VSDZmaZmlnjKKJ9MtgVRvupF36MbeRGs0KpWBkQcWui0nVAsU2BGFLjIpUsi+TwyMC0iGIPFcTF/y6cGUSqOyDZCCM+UJPW5QYh+V0bjqkYngyJOjS3KlpI/4cqkHYYg5+Wr5uzi0dYdacxWNh/I0CZdtNH0qrAy3Cq4sAMbQcvCWOEELs4/j3MnnsNQbibakmclzsdmmyw0RYVQlOe0+FaqXU/9SubtfVDLfghS/H1CbmXzHhUHUgrETUa8nYo4d4TxyGsIDMdTqJPAbLSGiTcSCjbjNN+UXoKQY8mV0iQo56BfXbRbHPdBQnlcMQxHSO1RYxgTXSgf4pGb5jbhW2U82HgD79/6O2yXHwK2OmX7XoB0OIozwy/h5SuvC89mKD8BGCkZJLGAZ7PFY+HwjcdFw1m9zHRj02i3BfrmBTVkc0kUckXhuUhbGhrodBwcHh7IUY0MDwpSIEZU8JojZdGjiqAXoDRQEnl65nrhewrEKJZPPerN9PTwdtwkfM3D/i/QJBwxP9GQL/AHIduzq/VR69TRNnbx9u3/Bzce/j06/r7YvXNzTJm0kfwCXrryAyHtGn5W+QiGBd+jC7N2yYJdF7KsJRcnG4J0OiVrPdftRKo57PhVw54XrxCDogaC5FxuICTJcExk6GMIYYqlLKVjJk4v0skXubsuxi5y04w+WZWx6yAwq9huP8C1+z/HzXvvoNOuIZPK4NSJi7h06iVMFGfEGZloUy80cNjYxs0776LdrmB9bVNw+1cuvoSLZ19Exh4GOJW3M7JBUcECD6GpngK6iubqlfOstqyBy81dlKs7qHcOcVjexG55XQzdyD3gKpuTKpJzCXniallgVdK9BfAiObxQcPnRBkH6ErV8jxvCsGtIx4AZbRjEaVlVlujukDIpYcuGyxFCFad/xJ8q5GgQSXMEA5kZTI6cxhTdSwcnkEsVZT4mihpCYk7LxojHx6ZGVvACpVJ9aZrzyaSEjQXhP6ii0tnA+h4nW9ewtn0P5caWcBbsFGV3yR+x4bSAfGoUs+OLOD19FQtjFzGSJl9AH6OrY15nKbhhAi5hPjLBZwBm46hSgUATjlfF8upd5PI5DJbGJTA/fHQfhulgeCwPM6G8jtWVbXTawOjIDFbWVnHp0lkUsml8eO0jPFpZxdTEPBYvPINMJo1KbQe1ag3VSgOzMwsYGRxXApmQENWQiE1z3CTEa+9eIvuah5vjt/8bewae1iRESUQJrlGTQMd119MhgZ1l7Kpgp7WM6/ffxI2ld1FtbiOdtZDLZuC0PDSrHgbzY1iYOYfx0jSSiQKqh2WsrC9ja3tdoJW5bB4npxdw+eLzmBqbl9yTskviaKsDGkZKCiU0ERptIfOG6AicqNw6xO7+LjY2VrCzvy1CEDSFFO5Z0BQ5UcPmNIt5guZlhEj6MBIswKNJduTJEsNZ5FhjbEicZ3wWvpH/jDwg8qARgQ6F0ZL7x6YmcCx4HRMpaxDZZAn5zJBIidOUc3xkSuLKUHES+cSAcLbE80Hkq1X8ItZV47ZB4h6fN/Bh2oz1HXiU8kYDhtlB0zvAo937uLN0A5t7K3D8BjyKSGQawt2CG8Jv+chaA5im4drJ53Bq+ipKmUnxArIoSRtRhgVaKQIjzCeUV1UStuQg+UmvaJfYF/shxVKvXT6Wlu38wzwv8My4eO1CoXXAovwHnXYRgiMDJfGsiAndmmt4CQrPTeJvdD12+RB9TsXR53WkSRDjtPh3YvU7ra2kuRC1Kx6jJdmFxHbPrGG3eQdvfvCXeLR1DZ5dh5H04DoezE4Wk5lzePnKazDCPOZnLoipqm0Qnmqj3W5jc2MdS8t3ZSD4/PPPS9NczA+i2qyj1mjgwdJ9HFTWkc6YOLVwCjPTJ+F7Bg4Py1hdWYHjONJonDt/GuOlYamZ2BBv7+5gf+8Q7aYr18Wli/8/e+/hHMl9pQl+lZVZFmVQBVNAwbtuAO3JJiWORpqZ085N3MVtTNw/eRcXcXETtzsXM7uzmpFESbTN9g7eFYCqAsq7tBff+2UCaLIpahUKrahpKCA2CTRQJvP93vveZ24incr4fULAPvBdJ30lw28vau+GhO950f/uIeEi6lsELL4jjn/TCZrvFx02V2etGnpaBZ8+/we8Pvw17HBTaBeepSGu5VDIXMdf3Pt7jGeWEXITgp5yNaZSkxWirziEwQ2nwbT6yhFP5cj4XqhqkuZmgGJPTri8wMVRR2w21TpS+egFq7mQ5DX0ByaGhigmpR8NixYrRiBgDlySVAniYoKHldjveRU83/4U28dPUW7sYzBowh6YyCVzWJ1fx+LsTQynp2BaGroDG1s7G9h4/QC22RPR9UxxGbdvfIji+IpsUWxLRzRCH2RlsYpQD16Yw4hC0GUocgeot09xdLyF47MD1BoncEI9mFYDHbMudCLarioHEPK1gqNYNfX8t0C8zV2EZCBcWcNeICP+up8CM7XFCHz8lT2nuITz/REnUVeEwAqN8VfywoWlroQi4pgKJtKzSMfHUBhdxNzUCkYyBXHsoIWqa0WFaqXEWErDoMo4KVZEvTgs+mgFNwBaX6hb9cERDs9eYfvwKfZOXqDZOUE05QqlLWwoupAltLZhFLJLmBlZwXi6iHQ8g4gWRjweRzSWEvtUDgka6UihuNKTQB1WdIVgyvPAauHJiy/lcc3NXUMikcJRaQeHp5uw7CaicTV89rsu0qkRFMZmsbW1LdQI6rVb7QYGfRv5fBHzM9cR0XXslzZRrVQk0XX12joSsbRkQhjhqNDuBF2TdfzX+LJBI3HhUvJdK97veVl69/D/7F6B7xoSAhMK2fY5tjgCheMmmuYxXh08wKudz1GqbInLWSwZVqYIHCi6LjxTh+7ExTyCoVRsbjSNZgt0HotjPD+J5cUbmC4sCkBgmhC+vyN1X2UhUMdgeR1YoSb6dh2N7glOzg8EQW926rKNoHMRzxbdoFsNrZwZVkbnO082EaSDKkEzQ+BYt1SjKlonP6BSGRMoJN0XaPm1T52t3KaqnS6R6MucAznJxFzBgGfTLMSAazIPhtbZpCkqsINugTRSmBidwXhuCtlUQbINjDAd2JgF4YdIutzEhNT5KQOEyoMgWZa0I24UaC5hgjq3Bo7PDvH45VfY3H2B+DDQtA8QTfLwshAJ6wjzMZlRGQ7mizcwnpuDa0bVliOVEeMLg3k/4nhEcIa01Liinvraw6vOQ3JS+fVO8pj8QUkceZQHneLEixYxEGfzfVdnlYCIV4ToyhmQOkVDtHEcigh+yffLBpmvugJogo2FnHxX6E+BC6K8g76WMZApqPOWQJTSrSh70ks7dgHd/HdXAMxQF22zhF8/+kdsHP4aplaGFrWESuV0DQzr03hv7S/huWmsL99HVM/DCGXknO12u6hWTlAq7WBgdjC/OAsjYmB8vCD0uZ3dA+iREOJDwEn5QMDS4SytxWOyJaif11GYLKDROEOv18H05ATS6SHZMBwcHOH05AyDgY14JImPPvhLZIZy0mupwDaCeBQuB5oE/8791iPp3ZDwPS/mv/uQoLz1g+ZdtXTiCkMEgrdsyEO5UUUnVMEnz/8fbJ98CifcUY22RTJOHtP5m/jRvf8d+ST54kOwLFccJ6jAZ6AIf0eAIvOmJmXI9Rzh43tEysXLPwiqUgg3b2rxspei64k4TJcQHJ//LvQa1YDxJuj1+4jHk3J4kAMua0Z/XanQiMCRgUWFArUWwlETplPDV9u/xMbRE5y1jmFbPTjWAAldx+zELK4t3MbEGLUJSbS6Nl6+fIHt10/Qp5tNJI6V5Ru4zpX48CwMLQ3HNqRwsnU3bTpMdKDpA1l5s/lneFvbbOKscYJSeQulk13U6mVohiUbh77dEvRLLOrEmkM5ZYiWQcSAQXQ7hXeahCiLIZtwh1RhDby6LwZBxZL1E535Hdxm+FxPovAUINNpgVoFOVzpWsR1uO925QeD8bBiOBw1J/nhaSxO30RhZEGEzzpSCNN6EBEpmuIqxPfQF+26trLzEyFWQB0Nk0LVQ8sso1R7hc39R9jaf4q+fQ6XYTR6B1qEFrx0bwjBcNPIJqcxkV3ERGYauSEWWB2JRPKNISEcSkEPJf0gpYhC1eRwpuiwLt7qdHYqTi3KNVNrVLGz9xy1RgmJIV1trOywIHnT00vY399Hu3MuWyHT7EtjMDIyjanJRXk+h0dbaLVaiGgJLMwtYzRXgKEnlGhfqE/K7zwQ1clddnWd/W5I+J7X23+/D/93GxJU80c/edJ3SO2rmQd4vPkxNg8eodzcx8BuIjEUEYthyX6xwjBbDqx2CGE3Cs2mzism91UmPY6okcL4yBRWl2+jMD4Dz9FhDmzEYgRolFOfQzckqTFd2Giha1dR7R7ioLyJnaNX4lBEw4GB2RM6JIEvUomE7SK0TlIYlVW1amfpNncpaiV4odixlwCA4sb76bw8x4Rf7zss+T73PPvUxlzpF3g2ynDkUnsQgzVgk642AWz4I1oUUWNINgocEibG5jGen0WK9KpQEiHExCiD4Bw9+V3bE3tVnc27RcG2BjrPgdtdDgno+4NCH2eNCh49f4jHzx8glOjBjJQRSxH5biJh6DC8MJxeCMlIHrMT6yiMLAJ2HLlsAZl0DhGdWwMffGJYnejxuGlIyhbY7/TVwCTvi5/f42cEqSwfBeKJw5+48KnMCHHPCxKPhdp1kcbhbxhccZVi8y9OPrJJCHIEVM1VTbzqB2RDQbDIr7cX4mXfjfztQwIf4QCa1lc0I1qh8ufJY1FnqeqUwj6pto+uVcGDF/8VL/b+BU17B6HoQOUM9cNIaWO4sfQBwl4Od1Z/gphPkeN7z01CpXyEg8NN2ezML0yLgyRzhnqWjVcvt5HOJpHLxXFQ2kKr08ZInvdCEv2+iUa9iZXlJdQbypxjZmYSw6k0Go0WSscnqNUa6HUsceG7f+8HyKZGZDgR61MZkC5BRJ/z/VsK27sh4Xte9X+fIUGlT0oACJtG10ZYc4Tys3d6iA7K+GLjP+Pw7KEKtNE1hCyGtuexMvUhPrz5H5ExitA5JJjKcYDtq2n1UK+fo9lsIJ6IY6JQkILL1SAFqpXKCc5rFUE7JooTyGazsGxbLujTk7Kg9WxYi8VJjI+Nw7RsHJVKaDZbsmIUyy9pwHRMFIpIxIeEpyoFQqlZL8zOhA8qQwmHlBYG3jkOKq/xxctf4bixK9H2tNT0uL70TKRicYxmZpFNLsCxUmh2HJyeljFo16F7HoqFKayt3sLM5DKSsTxCXgy2HZEmk5Qa0+kBGn29u5Q1oWfXUO9Vhfd6cnYkrj+NFgXJHRgxcl15VJlCLxJLOg4Iku6oBNxipSxbBB5kurhJWOQaBs28X7b4WqrV6qX4Sv5E5CsoBiLoCtAZW54zfy6pMZ4ExwSrVvVz5HrgEWDEJUWSFKyx3LwcGuPDMxhJFxHR2JwzWToGeKT6GJTc+dYMCk0XizxqQwS+sBHSiXG10egf4/hsAxs7j7FXeg0n3IAdrkNjgTVc2BbzOCiwzmIoPIq0nkdMT0ri9PDwCLLDIxgvzCCRzIkjCocE2ibKoUUKlHiY99Gzanj2+iukhtIojM1LHgKv0UrtALVmSXIzOAT0+5CchOW5NbS7LTQaJ+h062J1SioDRd3FwiKSiQT6vTra/S7KJzUJgpufXUIynobrqKwRlXCqkKw3eLlX+LbfLRT7npekdw//z/IVeNuQoKxPFQVGaVcVOm+T3ikc/wZeHH+Bh69+gZPaNmD0ETJY74jUutBoHUwE3YkjqQ8jFRmmvR5gR5BOjWJsZBaxSFbMFcZGpsSNh7acRLOJvErcmIiKif4PMEAd9V4Jx+ebOKhs4ri2g/NeWfJniDwrC1RFCRILbkFP/XDKgBrjQ8sXz1c2rqrR91n4V/jzCgkPaEhf14tduD8JcOVIvef2ksg7m25yxkOypeASnX+GNP/RcBLZ1BhymSImRll355BJTiBhECwhQEOrWA4Xnoic2Wo7pLmwrht8IhTC9mVLzQ01AzlbNJA4OcCr7efYO32OrlaCnmA4ahvJqAYjpMHqkMweRTo+gaH4ODwrgUSEDk0pJGNDGM5kMZIfQXYoJ1k7EB1fUmUEXSD26gwLePwX5xrbeF8fwDNPbQHUK6o2AT69SNEN3tA58P2iZpHDEH8eBwD+jCC0VN1wFH6rsDpRIJA1IQyHIGTTT7qW71W/8+JDdHvcRrEvaIpwngRr8HUWtoLSO4jikMMU/xky5Yx5vf8rPN35R5w2H8EzujIIugMgHhrG/OQ6oqFRvH/7b5GKzkAH6WM0OrHR6dZQPT9Cu1NFdpj01zDGRwqw3BBevtxFPBnF6OgQymeHMlSk0znR3Q36lmwiVlevwTVtvHj9GMWpCQxnOSQ00Wn3ZNvQbQ9k0FlZXEc6MSJmJOyjlGrG34K9oxvNI51O/1kW7Deubv+if/OJKrpKED6ivqboRsFErzx2bXhE7sMOelYPr3Y30PKO8XT3v6HSeQlX76hIcSeGVLiA20s/xXvLf4cwhmGEkvBset17grq2OzWUSgc4PT3G8HAWd+/ekcJBv9/Syb4IcXjzEREgvzuTzciNeX5eR79PlCAsjRw1DCO5EcQSSfR6ffR6A7kxzIGJfo9JuAYW5peFZ5eM0eP/cpOgniWJU+SnDkTEZjp1VBt7eLz5CZ7vfIUuGqpR5/DDwu2aCDseIu4wIqFJOGYKlhWRx5KJRZGIxrA4vyAc9FQiJytWx9HhOoYIhvi7SCHyQhS/1dEwj1Gu7+O4soeT6iHqzap48gtiFWLQGW1WVZIyV6UsdtJUii6ET+CSYiX/XdB6BrL4IjkecspZTvmCX2hNAsoPhz+1ZxDRmGgj/EGAwmoeHCzSbGyJ5AWWbzJoqHwJImwRDkCkDFkMByJ3No+R7IwK4OHBnRjF8NAkYuKIRPqR+lmSOO3b+CmrUnUQk1LlhOhJ3kR3cCYpqq82Hwk9oNreQc+qiqMUrwPXikB3MkJx050ENNtAyNEQjTEUzcDswhKmZ5aQT09IjgGHBM0josbtBl/PAQZWHc83HmNoKCNUInqXk0pAJJO2iq7bR7ffRbXaQiKawdLMCtyQIzS0evMMZ7UKTNNGJjWGsfwUhpJJcU2hLeLL59sY9BzcvnlPRGViHSuJzd/cIgRWtX/mhejd0/vevwK8Ud/OOQgaZtVeXTl9pF6praeaEkgdVMLZllVBub6DB68+xs7JU7StCpKZKPSoBtPswewPEHZ1ZKLDmBpbxFzhOjLxUYQskmeiiEezAsgY4RR0fUj0b66f5UKvfhk0Qja6Tht9izalNVQ7JZTON1GqbuGsdYiOXQeirDvWla2reqwBRfKC1+lvXJXMNbDVVg2rWvCKDd/FplpZC/mNZ5DXI5vboAENXqkggUzpwHgOULd3QYmRv6tQdtFe2S5gayp4zWP4ZQHjeYI0CzIsEOmP61nEjZTUHNnbsv6IUQd/p3I6kpwgn+brhghkMa+mhcr5Cb58+UuctF6ibZUQQgcxUizJQTVDCFkxRDRuDrIIuXHYfYpg6dwXxnB2GIvzi5ifWcBwehxhjY9BDQmKvkIgi8NYYLDBh2WKw5/tcnPAHAkVKsZexOHpaZqwTLUloCW1mJfwoch/H/jZSRri8YRshW3LkvwKFRwavB8K1ErE075mgSejcp7yteZ+C3SZXvy2IYFatlC4oRyyEJUhiIOHIpGF4XikQqutPq/1gdPG0fkjPNn+B+yWPxZaM58jzS10J4aRzCwiGMNH7/8vGMtcR0RjtkdMCc2dHs5qR6hUDzCcT4kLYW54TH7P8XEV5copwHuJdtzZvGwSOr0But0+KpUKpouTiEV0vNp4jtm5ItLpFLqdrmzTE7EhtFsDdFoDTIzPYixblOehtHKKRnUp0P4u6uu7TcL3vrRffQJB/LZih1+M9j538nIFSHoQv0okhqJT8vC6VgOPXn6FunWIzeNfo2ntwtU6MhmHnRQy0Tn84Ob/hutFOhuRs86iTfcA2k720e83cXJ6gNPyCXLDWVxfvS4Fg/7/rzeeQzNcjI+TG2eiUi0jElEOORSBjo9PCbc7mUhie3tT0JZicRaJZEp4dJ1OF816C816UzIdVhbWEI8mETWUI5GAEOSP8pBiEQ5xSFC2oY1uGc+3vsCzjU/QdspArAc71Ff6DCHNGIgggXh4DJnILKLhPJKxUYznCxhiGq9hyECTjKegayqhWNIVSVnVIeK3gVeHq/Vw3j7E3ikdfLZx3jhGu3cuzkS6wfRp0qeowyCqxVAwugUpapFCNpRtHkVqQq9y6SLBI0AXrr4gTf5woMAWxasSSdVb7nOl4760OJPxUAR5lqBvwgUV/ievIOWkxAEi0FPwUOChHBLObAK2qYvQLpcuIGlkkE8VMVWg2HAOcSMDQ4/IYSVDgmBb1KqoAYjQHa845kNwBe5pPbQGFZyecavTxqudh6IVoFA+EotgKDqCfHoGY+kZxMNpeLYGZ2DhtFzGaeUUejSGhaVlrCyty2GlIwndoz7BkCF00G+iVj/F7uE2bU8wMTGH8bFJEVk321VYVgseA5T6PdkWTBXmkEpmcXZWkQOIeRQUp/FwyKSGkc2MSD5Fq92UYbV23kI8nsLKIt2NeEiqnJCAahS0Um+G9nxXMf6zKkXvnszv/Qpcbcm/7Yd817X09Z/xu3x/wA280tz6MNPFVy7oGpePS9EfFQBCdzfW3q57jqPGSzzd/Bgvdr+AF+nD1hisqJTAssG2PMS1JKZHl7E6fw9TI8xKoEECDQDY0EQlu4VuQKyJnqNMMaShFg0XAaA2jqp7OKkfoN6voNw8QrVZQtuswRbLTxMQGpLl5xiQzqjorqxvymghJM5DpLsGXvQEWUQi52seJK9AbLcDpzg+CQXESFIyrZSZ++L/z58VFPXRB3JC3FzT8Y3bY5e11rfyZrNMVFx+BgEvklo4MOgicA45SST0PLKpKUU9imYlb4GhmKn4qLjyGV5MKEusQIo6yt/jG5IQoNE8uJor9qcDq4PN40d4vv8J9o6fAqGWbF6Zc0q7znRsEuO5RQxnxhFydXSa3JyeCc1l0O+pQWFhCQuz15FJTUJDWjbKSqfBpp30WT7tMBy3j1rjCOXzkoA7meyYgDZJgoGuhXqnjrOzM9RqNcRiMWSzw/LJ1+zsvCIOPhwGSEsqjE9gJD+GbreD8umJDBGsxTSkoIA6PTSMQmFarK4J3kl2h6/pE2JuIEz2UfSrQ4L0D/L1HiBDAoXv3E4HQwIpRrpsEfhTZXlGrzuvj0Z/E093/wHPd/4ZncEZjEhCOU9Z3D0koLk5/Oj+/4qF4gcYMibl/VK6zR7KlQOUq4coTo+Lji2dzsN2HBwcHuK0cqKcDuFgLF+Q80tyGvoW6PtvDnpIpZOoVEsYHx+BY5uwLYr8U0jEU2jU2zirtrAwcx2LM2siNBc3LH8YDpgX6k6+Uh++UX78//C2JuP3rnF/nL/4LkwtWBQEs0BQoHxZUGALqranfjKhNJVEe1S155+FFx/qoz04x2cPf466eYjS+UP0vGN4DMSiv4GXw8jQGv7i7t+jOHxbUF6KNbnWYvGTtSaXvY0qTsrH4qc/NzenqDPOAM9fPxJB6NT0mDTWu7s78vujkQQ6bRPj49Miih1KDGFz8xW63R5Wr99Ccigt1Jtms4lWswmrbyISSgg1BK4h/sEXlG8i1cwV4A1OGzi3j2a/hv3jTTx8/iscn71EPGcjFKPNXVOEPI5Ft58MxjILmB1dx2R6RZCaTGIUQ8msHGTKcs13bWDh8F2WiJDwkOoOqjht0jWijZPaHvZOXoszkuU2BVUjtYjIF19rFlm5JWk/apDzeImEcCjgJ1Fp4ftb6qCMGUPqPdAjIuoWq1HfX1r9LF+0zTWsWMsG9nu2FFg6GMk/XdIATLg6cxdYfCyxNCXthmmdcpAKOudHuDOF2+HAEoceTsHqa3At8vhT0J0oEnoWY9kFzE5cx9TEPHLpHKI81H1UnToT5YfNaYookyFCQ/5uHtwWE1jdhggONw9e49Gzz1Cp7yKXy2BuahXT49cwlplBMpKWlTzzGg5Ke9jYeonNvS0M53O4dfs9zBWX5T1jKBFfO8sy0WzUcFo5RqNRR9+ykMtPYHJyWoajynlJ6EQciDgA54ZHMD0xi4FpYXd3F71+T+gI6UxK0qoTsQQS1DPUazg9PRWkL55IYmyU1oU56HpEeYeLHaBy+Ho3JPxxDoE/z98SIHe/7dldoUq89dsC+mGwHVAN7bd/KM68QseDn60G+6tkRvFVUA7P0jCLzEl49zwIlM2zdwLlSAAAIABJREFUiS5q/RKe7/8az3Z+jmprD7G0DpdbU5v3MRDVI0joCYymirg++x4Wx+8ibhSExklaIYXCHPi5U5B8FwFQfDDDY25BFwOnJrV24+AZThp76HktdJwmuk4Hju5Ai2gSMGZbTaGWErZgg+RYBMVUhoHQ2t2wasgd6qqi0nCSykOqBjMLokZMtGd6mIJZusIoSotssGUdrxLv+RrQfYf+9sxjoGmFZXcFRVdDgdp88BzkGUVaEM9h07VhUs9Hvr2feSARQmJZzWybGFyTUFYa6ThpPjFkEznMTKxicmwVmfgEksaIEj87tB736V/++8hzTkTYYQI0Axmu6tYJto4f4tnmp+j2ymg2y3K2UCg9M3FTPkeHC6LpY9J8rdqE2bewtbshNZAZMXfvfIiZ4nVJvaYVuDTdPrVUnJzcsPj8lyovsH34Ao6rozi5jMJ4EZGILo5+x+VDVKpV0IKEg5JuREW8S6Cn3ji7MEHh+09QcWx0TJrpRq0p51q30xGKzaBnI58bx8ryOlLJlGzBCVDKFijISZDrJ7gP3qQbid7EpxtBa6ohQfKf+Ly4SaDWTQ0J6qeSVkdbdhM99wivj/5ffPXyP6HWLCMaTQvwF/JsyYrS3Azu3/4PWF34EbLRWQG0RPvt9mWLUK4eYXq6iLCuSzJ3p9fF682XiMUj4szHZGxakI/kxuQ58rrrdXsoV48RiWionp0il0+h1ajLa0JL7nA4ivOzBqrlOtavv4cb196HKxbhQW7EhT/Wlbpw0Ui+vUx8F87wJ1iM3w0Jbx0SgsOBM6d/I8huTA0KF44BYs6gBFps2lx0cd45xS8//Sc07SPUu5uww1VA68nNHtPGMDNyHx/d+XvkYssiXiX6wg9emGL9GTKFc398fIRer4cba2uyQnVtE9tHG2i0KhhKR2BENZwcH0kicC43imbLhNn3YBhxsbpr1KjY7+HG+l0ZEsjfo61Xq15HPBKTaPtCfg6wlSuSGCBIjgrJJH2xwXPQQ89s4Ki8h2evHmD36Cm8SAN6sgcLNYToaSxhXDEJ8FqZ+QArxfcwmpiD4SURDSUExWfqpTT0uvJbliwZHjYaRIdw1i5ht/RMvKjpIEHHIq69bY3Wen2xo+MQJenSHgPm6M7AjAK17uPNL24ZRLHo5hGOyyeTOMNeFLFIGpmhEVmlpuIZ2ZxE9KisbPlzxEXHd4Ng/eNrRfReUBazjwETQ/sqOXRgmeg7LbStugQcDcwmTKsOx2tJ+FlIXB2UxSp1H66nw7GoWaCL0ZAMZTZFyRxiJJrbQMTLIJ+ZwvwUHZDmMJImb3YYnqVLArGImjXa3PE4pfsQrW3p5sTsB3I/uwBMnDSO8avPfo6zRglLS8tYW3wPudQUoqEkDOGaSryniCH3Dl/j80efik3c/OIK1pZvYTRbFI0ExVlEccyBj/pbzHHgtZVQW6mQg+6gBdPsSJplLBpDJpkR1wiK4uuNhrhu8dqMJyieVO5d/OzysKw1BNViIVaIVUzeA7W3U4JxhVCpe+7dJuFP8OT4k39Iv21IeBPl/+1N/9UD4ncZKq6qDnwDiAAwV9CGNOoioWI/SGMgmYe5mVRmDe1BHfV+GeXOLr568a8ot59BizNUkUAFUW6VE5BL5TGSGkMxt4BrxXsYji1A8xhOye2ytDIy8POMUeYWbKAJXpiwnRYa7WMJ+ny+9aXoDnpeA4hZ8CIurJANiw9UZ0ZBH5rTE9CKWiFuImi0IVopSzWyYWoiWHf1IUSMISSiacSNtNzbTHim+HMompLziSJhJtdzYOCgoJLulX8/9U7cqA9sutcxj6GJdr+BbrchKccSoGl1YNptDNymbLmhu/DEZUkJb3mwsL7wzKQVOEeZqHhEh+W806m78gxEtCFkE1OYzK9LQ1/ILSIdzYkuQeg8otMLNHqktBKi4hlNMfkALa+MjlPGk81PBOk/2NsSjd/68j0sTN9DJjaLqBYXAIdgmITCucDGzit8+dWX8jrevvU+ri3dQzxCCk1UNG5qrFTUIQ5ajttFvbeDo9Mt1BpdjObmMTu3gL7TFc0E0+2bjRZmi3Oo1Cpod9vI5YeFOcBHPzc3L0OZY9nY3d8RKtLs9LwkVvNqbTQaOD4uoVGvI5+bwMriDdloizW4v2EPanAQxKq8W64OCb7DkuS0UcfRUmF8kpBMGi2HBIaT8brhs+N178HmdWZTHF7B5vE/4sGL/4RqrQJdT8pZq+tcRfH6ymBx+h5WF/8CheyKmIHwIViDDirlA1TOShgZzSMaiWI4O4b+oC9hg7l8TpgV5/UGWq0O8sNjmJqkDaoLa2AJhY4BrNXqCaanJ2Uo4Zkv2RxuGLXzBson51hauCGhsW8OCaqOXPb9V0CEb1tkvhsS/uRPjrc/wCs0UnVbBA5GnGR9qslvHRKILrDA91DtHOJnH/9ntOwSOvYBnHAN0AaAHUIsNI7FiR/KJiGtzyOMlDRjBC16/bbyz9dM4d6TSkQHorXra4qj6Fno9hs4ONrCafkAhsFi6GKyMImR0QKOSlVsbe7CNNlE25icKCART2Bp6RoiUQPdfgflchnNeh3ZVA7zxWXE9CxgK69+Yd3wR+oubK0nA4LltlHrlLB18BKvNx8LNzaeNoFIG+3eiRKyOWHhey7N3sf6/F9gPL0Mw8tAt+MYMtJCQ9FCTExmY890SmWzpjbUNtpmHYenr/Hg6c9xcr4jiZYgSkRLPcMW/20iSlwf8yBhkWLBp5CX6FS73ZUbno+fW4JkLC3IdDbNTUYO0QjXhlmMZEeFd08EgnxG+lKrxbLfiPoO1T4M6OMcSplBlI/UJm4SLGeAZu8M+ycbaA2qIt6tNQ7RN8+AMA8PDghsACLQwhTVhWGZGmw7LIeorsfU83foaMVHQGcSJnHriOsJrMxdw+31D5FLTkNzkmLpJ+t7IoikSolDlSFhNJpO5LEHjYmsbgsH1R18/MkvEY1HcecmbWavw0BGLAHFmdtTwTOG7qFnn+OLx59ia29XhMw3V++hOD4vaJZKguBaVYXxCT+YuRCiVdDAq52jpOcyEZr6Fgr22OgrESSt5iimNwwlFpd2xQ9IYpgfxfRqoxPwOy8FYMoaUbmfBB9XU8+/pxXm3cP+o78Cv21I+Fqz/21igStGBgG//rc/jaupsyymQUCWz8VXKwaFw/rZNNwic9BWifDKfvSUAYZnFAsf4OXep6j1XiMctxBLxuDaOux+BEOxHJbnVjGZn8FwrIhCegmal5FPNuyymebvcFSzy/BENmWGwd/VRqdfxtbBYzx9/Ql6dhXNfhlOZADPsAEaQoSEkS/ouWX2ELL7SMZiiEZi4sYX1qLiIe+YIRiaGg7SiRzyuUlkh8Yxkp1AJjUCPRxDLEJve9YHf5sRbDX8+hucuay1KimAAmpFdWUoGzMZ2p0GuoM2TLONZvsc5fMDnDf3UGsdwwn3RaNhRON+jWJd0QXkGQz6kjETjWhCQ5LQSJ7pdgTuIIqQnUUuuYil6XtYnr2DqZF5NcDJ+aCLAJqDjAK3FOqNcA86hwT3FD3vDC/2HqA/qGF/bw+ZVB43V+6jMLIO3csLGBRmI0y6LME410b57BhfPfwS1WoV01MLuLF2H2P5WdGkqe9nlWUbzUNSlyFj4J7gvHmEcrWFeGwE09Oz8jNJO2626tjZ2RF9YafbErFuJpuWwYEi3empeWn6Cfo8f/kIhh7GjdU7iIkOTcfh0SGarRoiOvUSY5gYn/c1dormqsLJfJt30eaph3Yp3lUaQKEmyZBAt8GWssWV4UBZfdM1iU02ewKbeUOUgIQslW+EKl4f/Rd8/uwfUT0vI6wnYNsDGJGwbDg8O4F0vIib136Eawv3kE8XZEit18sol/fRbjcQjarzZGpmQbbW21vbCBkqIXlgDqCFoxjPTyCfHUVv0BPaLWnejcY5PNfEwvws0kMJofxRu8h787zWwEmpiqniIqYLC0KRlvPsQix+tSK8ZdP438tY/KPXye/+he82CVeBIkEtyce/YnN6JWhMXs63bBIY/EUnCtvroNLaw7/9+p9EzNTHsSDupKGQlxjXClia/Agf3fmPSIVnxP404IcyyVIsw3QKijoSXMOvLc4tSuKlxIkN2pKcWatXFDXJczA6Oorh7Ih4+h4elUV0SqEyXY84JCzOLyES19Ht8+8eo35WQy6Tw8LMNRihtHjkUyREJpXsREgxCnVgow2Pz6e+jyfbX+LgaBP1VglapIvYkIdO90ySJsk3zKVmsDL7Aa7N/hCjqXkZEmjBlzCSYtXKRpJrZB6Ggp7JUUDBUhe13jEOTl9hY+dLnNIxyevISpf3oriBhiwRbTuWIyt2NpdDRLMJpIcjaLf7cC0IbYvOTUPxNLKp/MWQEIkkxIc/l8kjatDFh64WLFpXkeo30WqiZYFYnQOC2APSt9mhNmSAdr+Go+o2moMq6o2SvC498wyu10VIpw2guvGUHzQ3LQxGUlOYBNqJENoXxbFYalGFcHkRzBXncGPlQ4ylFpAIjwGeQg1FpOZwYCVVi+gSQ+P4OYCNOgZOHSdnB/jki08Qj6exfv0DTIxQ5JUTi1u29mSCUjfB99Zyz/HV88/w4tVLDOdGcWv9fUzJkED+qNJziN8Wub2cYvm3xclJk5U2t2eaUKr4mpCrrCNmJC4E5OSEBuMX/6AcNBTyRAcwsXsVybj6bwG9iAexKEuEWvXu490r8Pu+An+IIUG6NP8B/C7Xo4i6rgy3/pDgnyekDKo2Qv0/t6wiVtbIp+8JQNRz6tg9eYnD8hY67jn2y0/QsfbEgjoWT8AxDdj9GIaTRazSbnpkHpnIOPKpWRhuFpEwDQBoy2wJZTAkPHcNA2sgoEIkwgTjJurdQ2yWHuLF5udoDcqwvDZAUEa34ZB7T7MEEcYCrmnCM/uIG1FEInRio05Kh9V3oTkRsVcV96T0OMZyRSRjBGkKSCezUq84JFArR2Dmqm2kBJAG2TM+LGPxrBD7ZTUokGbUo/Vqryn5DKbVlSGhWj9Evb2PRucYPbsOL2xBj3A4ot0mf4+uNr+DrrjzRWOAEeHU5sDl5tnWoblJofwmIwXMTdzAyvxdTA0vIaYPKQtpjeJY1mtFkVLDDB8fc3l6aLsVmN45nux8hk6/jsO9A0Hi11fuYyJ3A1GtIOc+wTYSRNmEM6DtrH6Cx0++wsHBIYrFGdy68QHGR+ZUZo4MCXxVGEeqhgT2DzaqqLWPcXRShWEMY252XnR67D1qjRo2Nl4ikx1Gu93CcC6DVGoIzWZb6vjoKLn63KK4eP7qmZxBt9bvQtejCLuGDAmtZkOoSBwSaFARbLwknFo2NKo3EkH6xZBweYYqFbK6XRi6KuwJES6rTYLYoMqQEIItbn0QCrGrDagQQN88wdO9n+Grl/+KWv1cttYcUKNGGO1mHxE9A91LydZl/dpdjGUmMeiborlgVkK70xT7U2YATU3NIBpLYH/3SGUk6dR1eEJ7Hc6MIJ3KSv9QrVXRbjcRls2/i9HRHIaSpAVrwvji4+Qm4eSkiskCzUZm5fHLkODrFN9cDLwbEn7fav2n//cuNgm+Zdh3DQmBvZuEzxCZsWCGOui7NRyWN/DLz/8FfbsCS6vABukglqDXmdgMrk//GO9d/w8Y0iaFq0dEWaTPEl6lXC26pBudHotF18ICp1dPRErkZ+qhkGQDNJrnKJdPMTSUxPTEDCJ6wuf5hdEfDHB0dCyWX5OTBSSTCZTLxyIo5U1OAc/U5Dw0LybuQizglkv0qA9HI5WoIZ8Dt47d0ks8efE5Gs0quv1zseAcSsVk88H1LSlTM5NruLnyl5gZu4EIiJ4k1OGhEz0g4txTVqlcl/shO3SJqDSPsL3/FDvHT3HW2pLfx/wDBvLIxC7JccrpIeSGBRFno0x7T43+2KaHTILN/5CEpIzmJjCcHhVrOQafJIy0NLwsVAwX4sEniFZAvfHxEFnLX7lKJe5eGtvgvwcNh9oscGtkoYu2W5MDq944QZUOC+eHOG+cysaHwwTF3wT+qZtg8igbaj4XNvgUutP/nNa3bLCtngeadsT1JIpjS1hb+hAT+SUkwuNIhIflABGLUtKUNB6C/DlMmKYnNVNRa3ix+QU++eI3KBaXcefWTzA6vIKQNSQuSUSzBv2+cqmO9GAYLWyfvMDHn/0KkWgC9259iLnJa4IKyu8IMWJPE8s8cRDhsUVRXzgiQw7DlPh+8kBjI0GTDNIIGAAlvt2kyHGQEVMS5cIRFFfFPZapVKGLim+hBqsL5EX94Z3V6Z9++fzeP8Jv3ST8/s/Mz8FUNEhJDebwK6aP6jonDdP2hHKj7E67CmRq7uHZ1hfYKb1A166hZR4jHGcWzECCzwYtIB4uYGX2Pdxc+ACj6WmxhGQmimOr+kDqajxBIII1ggMDkds+IDTSJsrNbbza+RJbh49Qax3CiBHkokEFEWDeq9RrRRDWiWzriIQNJMIG2o2mgDJsXFmPRoYnMDk+h/HRKeQzk8hlJpCK5UWsaiAhNdfyWIFpg6kMGBS/XQEEihN1tfLyjOC/B9t8SbRReQv+JwcHk0YavTLqzUPUWkconW6hWj+RTYNFMwvOAhzIdIqzSUNS22jRdfG8pkMQCZgh6hQ0SahPRkcwM34Ns5PXcX32HoZ0ipkTsrUlgKHCzyBufjSl4ObHDJ2jYR3gi2e/QLNZQ7V6jvnpa7hx7SPk09fE21+yHMKSLyxOgS76Qlfd3HqJFy+eCwX21o33MTdzXTnLeRHoEmzGjAFuPTj0mBh4ZRkSKtUmItGsJAfzkTD1+qxRFXeegdkVgHB97RbGx4o4KZdwfHok5040GhVTif2dsnDySWNmno5l9rG3u494LIViYV5tu/1g1uDqv9i2i/gkcH9SG9+L989vnmXrSwBM9AiKjsxrRW0UCDSp5pv/ZC/hhqiLOcf+8TMxRSmf7Yv7XjY7ikiMZ7WHSrkqNN2zahOpRBZL8ytYWVpDZmgYtUodJ8cnijrEzh8eisUpFCamUTmt4rRcRafXwVCaGr0FpFPD6PR6aLc7op3j+VsYH8V4IY94lI9TnfVBTlSn0xfxci47hnR6WMlFRB54aWZyWSXeMiQEX7zKQvz9y8r/kL/5bpMgFTu41n170ws7zMu1sKyHRWkWoM5q48BP0m4kkdE+w4vdB/j04S9gOmfwjAZcrS2HBIvmaGoFtxb/BtdnfoiEVoDGtbAflia+9ERxQiZavaYo78m1v7Z8Xegmyo7NFmcYIxpGq9UQ3UE2k8XoCC2/+PB04VCSF/7lVw8wMzODkZERecw721tSdEZzI4jHknLBkxdq01mJfEWNzhp9OHweqKLrVnFU3cKLza9wdLwrB44cckKo1SSApjA6g1RsDPPFm1go3EZCH4frxMT7mYWGBYMOOFF6egsypIaEnt1F6ewIr7YeY2v/CdrmMTIjDrxwW+hF3FAMGJBDnisTKilqdcJiI8d/UghMK79ELIfp4gLymQmM54sYTo3KsETBMour0HRENEydAguAnB6XDamfRMmG9dKLWxXBy09fL6yOdvlkNgN1GyIelsbWRNduot4+Q715KpuGWvMU5fND1FsVDOyWCO10gxxfZeFHtyoORLZtShFNxrLQtRh6jT7sXghzU2u4s/oX0J0sCvklpKMFGEjCpv+5Fxa6GdFHDhte2ERnUMXz17/Bo2cPUSwu4s6NH2N8+DpcKykr4HhUXbukLGlGB33vSGwO//WXPxPv6g/u/hjLszfkdwR0I0n+drn9UXayHLZY4OVsJ/opK3FXHIkY/sYDg/Z6Yg/Mo9QP7gloF0HTL0MHBwS2Cho5yWrQkHfGf3sC6+F3Q8L/kHPh39cvvUI3/UM88WBAuPxZpAmqBGHWeXWlh+HYjmxxOSSYXhu13iFeHzzAo1e/xvH5LkIRCzppRglLKD9hN46QncbU6A28t/ZjFPMrQifU3SH5ZCPFG6s/sJAYUvx5BbSQBNhH26ri6HwDm3sPsFOinWoZetSEp6vaTC2WABAedVARCVyj5oA1NGxriIXjyKaHMZIvIBpNYiQ3KZ+p5IhsIOkOFDNokcwhgloIBrZxi6x0B6SDkOpysUkRFx+CCcqWmn/WdW4rVUclCdASqBbIvpUrk0e7bPRkqPK8PmrtkqRCl04PUW2cot1roG9SI0bAieRIUlpIE/IERRdLa4aQcUNKCtHAQsgxMBTNIRsv4t7ajzE1uiqDAumXBJWU7k1TmT7izuTANdqomq/xy8/+WaX2dnpYXryF9ZUPMZwi/SsnGwsy8CMGx4SevA8Oh4T9l3j2/JmAWDfX72Fxbk0ce2hbGxaKs+8kRaJoaIC+VUG9U0GzSapTCiMj43IGMDuJg8DB4R5Gx4aFVkNKz1RhFrG4jtPqMRqtBmLRKHQ9jtNSA2OjE5ibmUUsHBUr1/39AxRGpjBdXBRRPPV6kkMhQwgF6iqHQYYW/71R1/aVpviNIYF9Eamw1BPwufA9p2hZbSQktZhOVGELlltHqfoKn331c+wfbWM4l8Py8iqKUwtIJlPihsfMKD6C7c0NlI4ORBdzfXkVq4s3ZWvFdGWenRFau/LxhghYqeBY03GF3kq6bJjOgZKHwWFFWfH2rb4MCiLKl+siCO4jtZnifw7zHLLiik7LTfe7IeFLL/DnJSI4P//vICfhv2tIUNsGmTb9IYGNL33qu4MKvnj1MZ68+hyW14AXbsAN9eTmYnhLMbeOe9f+FvPjt5DUqLAnwmILh5uHBzcFldoxdg53cHxy7GcZLCKTphhNQzwWEUcjTszxOINyhjCSy8vf393bl/UikSmu1yLRGG6srUvKMZ0PKuUKMvS6L0zKWpFUEZucchJi6GLgh+i0rFPUuvuodUsolbexf7wjq14JmCGf0AzBtQyxkbu99iEyiXFkYgVkE5OIaNmLUDAKf5jnQJTbsmsIhQdyEw7cPo6qB3ix+Rg7pdeCgIfjHbQGB/BCbSnqFLfpGgNTEmLbaZss5GSIxjEyPCmexRE9hcLILHLZSaSMrNj+cT3MRlblDBDN1iUXgIOTofFmV4JiWfv79U2oLn4yZTAoKFGWcmJiRXjDtYybDZ9iw3lDHD6IrPvvn+X2YHodcQ05qx9g5+gZSqcbaHRPYHlNGHEG5yl0i4OGadsS6kPrUct0JHGZjiWupSETH0MiUsDi1B3MT9zCcHIWYYfWb+RZ8nmoJG7l8tDBo42f4+HTTzA1M4sbqx8il15A2BtG2I1Jb8K/w4bBCTXQcXZwVN3Aw+cPZCi4cf0DzE2swfCGxOGDOyI+Fr4mOl2lJNjNEJcjvh5KE8OGh1aDSiehRINKk8DaQSGi2CT6qEvQ8Et9ETITP1TatAqRUueOWm2rUKl3Q8Ifom199zP+cK/AVRrT25HDN4hOUkt4vROC9DcJSpClktr5Fc1Ex6lgq/QIz3c+wWH1haLQ6CY03UIyyQ4zhNaZhfnibdy9/teYz99E3MgBDsMaE9JcCuVDnJLI5eiJwJbCzL7dlE1FpXGAjb1H2D15jmbvGHa4Lf+dgAW99ak3YJOvOVFYvRAsgjLMdwklkdSzmJ5cwMLcEgr5og8ExaBrUdEBqKwY5VqkMmqoP/DvbT+YS3lsK/enKwHqfr6NcEvV2eoHsqmUXh+ClZ4uGBYYnknbTktc/oi6m24brf45Wr1zQdxL5S2Uawc4b5+KCJoPj3QkTVebFg5FoRC3C2wqHWgsom5E6t/E8ApmCmuYK64jaeSR1OlCGFcbFJ7ZtkqGd4w2mu4mfv3gn8VspNVooTgxj9Wl+6r2usPiasfnTaoU7b0TUW5km/j82SfY2H4lDfuNtfcwniP9OKkcjuRpks7JisqzhS56bdQ7VRyfniFipDE7MydgFc/mjY0NYTOsr6zB9Lr46vFXKIwXMD+7KM05m3KentwyvN5+jXx+BMWJWTkjXz7fEBrOdHEa6SFS1WgZrkszLechHOhSv6/eQcEV7tPmpJ5f+eD7yPeOA528nUEdVzRjEl65Be9bTVheDRt7X+Lp8wdi8rG0dBtL8zeQTo6p85xGJa4JzetLkOvrzYc43N/BaH4M79/+CDMTawg5fNwUxPMMIpg6kK0K+xpylkXHx75AdG7KFEOZYyhXMW68aW9LXxRFhlZnkPpe3+LX16aKVXGgSfiGnelv2ST84QrQH/0nvdskqBqukAtfsKyQDJ/ucFWTIJuES2Gz3ARstj0TgxAdKY7w6eN/w87BC9ihpjRjttsT68mYlsF84S7ur/8dCukVRDyFHJMcpziY/H8L7X5LPqnsZ8FNJTNSRIn6G5qOVqclKbbkzjGanuJQTvkMAOn2etDCurgAReMxxGJxDPrkoutivcZJm+4LggiI73VXbUBMriyPUWnso9Y5RKNfwsA+R71H9KImhVqaRiTQb7MlzOLm8oe4u/oDZJNjiISGRN9AJyFZVWtEnEmdIhWmB8erwQ11MLD7ODk/weud59g53EDbbCAcM+EZLZjuiTwerirpSqQ5GTgWhXriTYFkNIfJkQVMTyxiqjAvSY4cDBJGTniv5O1zhSwCKnEgVQ4XRNGlIPC8CuBqWWEHb7raGrz5ocqEGh6u6FMChMs/9gVpcVj0KeQNQaNIl5QxrrfpDGWfi/iwUt/GSXUDR+VXaHVOZVsjOQeGCz3Kx56AOdAE0eJ7lIzH4Jgm2rUudC+DqdF1rC38EEtT7yGTKPoaBT4IonR8nLqs4HdLj/Dpg5/JoLW+egvzU3eRjNCxgT7TCgUJ6y4G3hnazjYePP8V9o72kEzkcPP6h5gvrCPiqVA18oc5JAji5lOKRJPAoi+5dEoroq7NqApoktfZE7cKisXkdWWORvDy+ghMgECJNby4rlzJoZCgpcvsiXdDwh/9THj3C3/rKxA0qleRVP8C98Gm4DsuWgZ/UFANMpFIDgwqF4ANkBPqo9zdxZcvfiZC5T5+pb+RAAAgAElEQVQq0OPc7NLy04PZ6yOupWE4Wdxd/Qmuz3yAkfgcNCcO16axQVyaOmqzaClpxDzYTkNqfN9rYO9kC/VuGeXaHnZKz1DrHkOLWzCSLnpWR7aRdFHjFjZkG3AHYdhdtpcx5NOTKI6tYGHiltCJ0vE0PC0sDZxiDykHNm6O1XCgaJqXzjd+40+tnzzvQJMRvMgBDyOwk1RoswAfsl1Q68VAu6CspamTUr+DOjGaI4h+weNZo6y5CcocnW2hVNnGaf0I581zWELxJIjGGsb61YXrkXrJBtGTM4OZEnbHwFhmDsvz9yTocjw7h1xyQjY5nhORrYOEVWpd9EIlPNz4BUy7hZ3tTaGE3bn5EWYnborTlOcRkNMEANRCAzgaAbEyfv35z3FyeozFxWWsr9xDNjGBCGiswd+hTCa46aBdLrUH9SYprcc4Ldegh5OYW5hHenhIhNn7B3vCrc+kU9JDdPstjIzmRERNIxPTciXQk26HNEWZKEwimxzBeb2Ng50SJieLmChQt8D3kxa23Lr7oaQhvjbq+g7oYopCenn9K9Dn8kOcC9+w/eUZ4G+HSNXiJsjrozM4R888wbPXvxZb7tGRRawuf4Tx/KJoaRwBpuioRSCtg451jP2jJ3j25At5r27f+AGWZ+8jEi4gLBtw5RKp6+o14PAjww4F6CI4VsCUZXHDoRLACbgmkzF5PhwWqD2kwJz26AoMpomGPyiwG3g3JCD05Zf/TjcJv8uQEPAlRbipUnpZlHkT90M1nA928PEX/4LS6Y7y99e5DrWEVhHTclgqvo8Pb/wdhqNTygGIglWHXDquRX0Ulr7A5F/6BZKTrONzV4V243kyJMSIimghEadx/cbtgPj7S5Q6qS0KxbEsD4YeE9EvKUK8xsnTjMZN9O1THJ/tYPtgFyeVQ7T6FVhowQk14eo99N02+nZP2YSSm+nEEXaGMZpZwr21v8R84ToSDACjKwObUKYP08KNN1iIfEPaxdXRc0pwQi1Uz6t48vIJDk9VHoLldWFpPRgJE0a0IxayTG92LOYbDCNkpRHTUxjOjmO6sIypwoqg6wzC4Y3v0fkHMRWVzvAgQa78FFA2pFeQAVXFhCdzUc2EF++XtzfGhDeGhmBgfAMf9PWMHCJUIJyydKVnt2LUEtEg0mN6zBioot4/xGH5OXYPnqBS38PAasLlkBDjIR8VGhEdgSJGWFbTtt1Gv9OFZ0UxFClgdGgZyzP3sTRzB7nUhJ+jwNHED6fRLFRqu/j84c9QqrzEZHEMa9fuYzxPnUEWmsu1uSaDG+ldh+dP8Jsv/w2NdhvDwxO4ufIDrBTvKK9w8mL9tbdl2ohSECgaAyVaUyt/39ddNi507eAKV7AZ+ZoMaDJcKLpA0Ozz8OCWSVbYHOj8rwkFQLja6tW7QBP9d+ttw8LVn/uus/3zfQW+7X1+0xo3oIF+c+h/m4Vu8DOFPuDTC6++gsqW06cgBDOADLxqBPAhJB9d8ul4wUZa7o8giDNYjV0KbhQ3nkirK8gvXdJeHz3Ak61folR7BkSbiA1xy+CC95/ZclHIzGEiex33r/8UY2llDhFyqFNSGiWxW6a5AizoUQe224TpNHB0toNXu09x3jpGnTz+7gnscAfhhAct4oiTESmIzA1j6JjmRqE7EcTCSYznipidWMZkbhXF7A0YFEWTgiEP389ckO0Btwjq9boIH+VrJK/tmxk0ykLP1xr59dmfBC7uewXEXTWTUG/ARQmX90EJv0UrIDWdgB0DDhQf3nSb6Jp1NHsV7FSUEPz07EDOHL5GrM8MZCPNhPouz2FzqJKf+y1LLKgn8stI6uOYGV/HYvEO0vEC4CgHImn8CfZo59g6eYSeeY5nTx4IWLe0sCq1N5ehAJibBG7qLXR6FdkmH1W28PDZF+gNurixfhuri/eQMgrK8MOLwgjpYt0aULM63QbOayWcVinQNUEzjvxoHoWJcbkWSTEqHTMr4RixWBTFqUlkMsoCtXJ2hm53AJc0U03H5OSUaBI51FUqNbRbHUHlSVsWUbmcm9yYXN4NlxQjdQZeHo9vgmvBsCAbZd/BMABcRZcj9w23ODR5GaDdq2LgcGD6R9RbNaxe+wgr8z/CUHQSHmKipyElL2IQSGrB9E5Rb2/j8aNPcF6tYWXpPawv/QhJowi4CRWW6tmIRJVOVGYe6UdIEVNiZGWeocLQ+HjZKzE0jsM7z62gHlBTpwgj4nOvTnRHbcj5efVDnXPq5leJ2X9eH+82CdKZXFrUSXP+bZuEtw4JjlzwvdA5qr0t/OLz/4KTyi5sr6WSKukq40YQ0/JYnnofH6z/HdJGQaEG9MB36FnNtSmRJX63A0fQEvW4aMPFi5uhWmIZqdESjOgHufYhmIO+NKd0MpKLnsJYohA6b0re9KrBp8iXdBbyTo2Ih1iqj7a5g52j53i+sYGj0oEIohm+TEEthWwDtw2HyH7MECs4dxBDNj6D6fGbuLn4kfhz07ZTkjb5OIngMzSNN1HYknW3jXN03X0MvBp2D/bw9MVTnDcr0AxlC0eHo3CUQjtabdIFii9JFHYvKxZyqXgeo7lJzE+tYnZyDTE9rQRnDHVgaJofFqQCg3ib0oFB+SepTp4PipAXP3hAsSBcCmUvhXNXCp5UwaBKBrvxK1WT1wiTlgNOJguOD68oRyOFhFHirELpuujbVRxUn+PFxuconbyWA8w1bIQjmqzAFUWSdCj67w1g28waGKjhzIojZRSxMncfa4sfCMplICVfE8cIPsUwcNYq49MH/4Ldw88wOpHE+updFMeuI6rnEPYSYOKpjQ5IKds8fIAvnnyKVrePdGoCt679AOsz7yMdKQgfWShHjgZzYCMRp7WgjywJsKeEmOp19XNkadVHfrHnCPqpkL4ADfRbKl/TQ9qXiJtllet/zackvW1I+LYBISjF77YN399D6eL9/8Y2z++/g+vjW75++cwDF6I3V/7fNmBcpJi/MYT69Aif96Ysly/dXIhgB0OC+mvB72JT5DcHfuOr2lz/636aPZ+K4N/yf6QtmjBDXbkfH2/9Ei/2foNKZwOhaBtGgmnFNDMIC7Kdj81ife4j3Fv5iTSUYTehakNg4yyuceTe96R+h0I9NPon2Cw9x8beU9TaZbStGjpWDZ5hIRzxEIp4MCIRCasiZd/uh8SVzvCiyCVHMDMxi5mJJUzk1pBPXEfIS/pqo6DyqYaLH2xC+Xqpt0kFQbBh478TzCIIQCqLqsF+Qv3FOesDAyIY9Q++4OcEb7AAMYE7lF+LxR2Kdcl/neWX8Veoumuih75dw/bpc+wfP8fu8TP5d5VWr7b3akDkuUlqLLc8DizTFMrV8FARQ3oBM+O3BKDhcMatuYTGuSTN9OGGO9ivvEa3d4qnzz5H7Yx2mdO4uf4+JseXoCEJh98PB9XWvgSrbh28wPONx1Ir19fuYHX+PtJGUYLedC+OSCgidtuSHO3Y6PZaOK+XcVI+Qa9POm4M6WwGxWIBYWo8QiHs7e9ia/sV0pkhXFu5LhTl6vkZSiclEenyvYnHElheXBPxLutsvd4Qu/TUUBpDSSY+q3NIrvkrkvJgSHhTj/DNmnN1SBCdmfwQNRxc3je+va3bF2qY6VXws4//L/TMLu7e/BsszHwIIzyOkDg/UuvmIBLl+04zlVOY1jEePf4M+/uHWJ6/jZvXfyxDgufE4Vh8Px0YUZ4/vCZpekJGAc9JglzqXApExwG9WOjCvuj5oh0M/uDrGAl20cWPAwXPruDvBgDDuyEhnf7+nkK/0yO/RIm/dUhg0p5fuFSYmpK5s9gwnKqLM5x2XuEXn/0TymcHcEJd6BEbHouPJOuOYWX6Q3yw9rcY0scQwZC6eF1LucD4cfQcEPw9hUyxst1iDDgJP3SFCIWl0aczAbneDBbjB+2/FJqjPOw1cVTgFoJ/V62C5abh1BE2oUXOUeu9xNONL7Cze4Ruz0QkFkU6kxRvYg4+rUEdje6ZBJ7x6dJ+L59exPX5D3B9+gPkEuPKXlPqQFCoNbjyutApow/Lq+Kk+1hEcptbm9g/OhB+JhEfibn3bFk9auTfMklTEtaS8AajyMRnxD1jcnwW48NzyKSJgCSFCkP/Zx46EqgmRFy14GQDq4YEv4m9aGT5HvM9JH+WjkdvoiDf9EG/mrZ6QU4SofmF9cGVnyEcTBFmcWAIVuYebEJ0IQrtuqh3j1A63sRBaQsn5/sYOOQED4Q3LHZxYXW4UZDHrUpYJ8LlIuToYtXHZOYbSx9isXhTROIULRKlUhU9hG5/gC8e/wKvdn6OSKKHmZlZzEyuIJcpwtCSKs3Ua6HSOsCjV5/gqFLCwKIYL4u1+XvilpJPFhEODYmOgQFsnk1vdV4/PrIiTY4qxmLZK0JMvv7+NeZT5zi4+lPC5SBw0Xz5YmjfW1vGNxkSFLoTPB/1tL7+Pr3ZPP627/mdbv133/Qn/Qp81xARPHgZTuVaCZA8n6ryxjV0OeiTzy5CxeD6uhhGVHskCGSgjbkAB4Oh2KcrsjkVZJL1RFaIajQgyHPFOlVZnapHyttCqA1sG0N99DxFSXzw8l+xdfIATesQrtEBl8ZsRkNWDHYrjsn0Nfzw5v+MxcIdCV+kyJXACD9YQ4VjLyJdWqnSP7+N/cpLPN/5UlB0cvYtOhiRkqPR7IC0SFIpCFQxaEulEutuDJloFrMTc5gan8JIuoB8agFRY0qGhKBuykviv5xBX69ogsF3KFqQ1GSpF2qQEm3TRU+vzt3gf5fAzJUfHryoF1cpB7fAIYooL4Ew35BCAmpULWSODM9lai6qrQOU65vYKT1BtbGHRudUaDfc3hsRNn0aTKsvTkGxqEKV7YGHaJiuUVmMpFSOAutubqgg9pk8dyPRCKzQQLY0fW6DXn+F/f1NRKMRLMwvYXZmGanEKBCOii//7skzcZfaOXwt2/RYPI61a3ewOncfwzECP8y4SIoNKs8ZDgmOpbQX/UEXzU5LmAEElRhUmU4PyfBFJgFtQxv1KvRoGCP5UbGq7XTb8nc4cEhYtB5Bfngc0YgCFPv9gWx7YhGKfpljQT3C5S3hHyuX1Os3RMtfLxsBmu7XZ9/kIzD7CIZHQevJliCFqlWB6Zbx3z7+P8R96/7dn2Ju6n2EQ3mAGVKuofKEmJskNt+ncOwzfPXwU+xsH2B58Tbu3vgJ0rFJoYFxUOW5bxgcFpWZhqSOC/U1OFbUpjEAVPlnycBgeMOVjyvYgF8PlMuizg25DBXqGvzmFvLbNwkBbPAnXXDf8uDebRJUJ3PxeVmw/Isq0CRcDAn8bqWAV0MC6Ub0TC7jsPkMv/j8/8NZ/VjSd/UIuYAOQjbtT6ewNvcR3l/9nxAL5WF4RGdZ4CwpSqyuauHl99vqEvQHBFVVxTZODjDluKPMGdRjD5BbQtiCXnNQAAcK5XrETYSI91kAvQ7a1g62Sh/jwZNP0OtqmJxcxPTEAtJDWRGxESdpMg+gsoXDk220u00JBlucvoP3Vn+CicwKDI2uGhQ0+yaipKR4zFpw4dCWk7qG7i5elP4NHauCo+NjdLpdf+WoUpO52qQNG8VGbGLFrFTLIxtbwcTIKuanVzAxOo2YwYZYUYuoiiBScSk/8l/CAOW+EAoGbiIBOsXXUVmxfXOD8PVmNGgo/APp4hrh2x50A8EWKiiMinYg0ie/ENl+pgA4NIHhPi2Uz4+xc7AhoWz1zinO20eyHg9HbAmQkzW2DE4qH4NuExaDRZ0kZgrXsLbwAaZGbiBpTAofmTsUWx5mArulV3i5/W84PX8pXONcdhzjo5PKntTmmpcuKqfYPX4Ji3xnmzStlGyFVhfuYK6wirQxJqFztJzlligYwoL68e1DAks0L84rK+mrCsU3GjZ1bSuKAi9/X5eg4KeLPc67IeH7dqT8YR/v7zIk8Hu4PVXaFr9GXqDSwePxUWgf6BHqALeevjiWdVESO/xsADazrM/cehEJF494EsRJTRGUPNgVsNH2a4oP6nAbKEN0oF2SYdjn6ctcQvDAFlS5NjjEbvkxHr7+OU5bW7BodqH35Xt0Wh6bcYQHWbx37W9w/9pPkY1MAVZU2RRzi+BbfLLJolsaHeoGXhPn9SM82fgE26WnaA5OxcFI+dIzqJIDAu8/QwwhuLmNG3mMpCcR19OY4OZ2YgG5dB7RcAIxPY8QMvA8Zi6ozUowJHzt9lb0oosz1T9b/XyIAF+5mPsveOpXtrRfA2+kEsimwP8QlyiCE36d4DDnGx/wOal6wXRkGnPQ9oYarKa4A53WN7F/8gJ7Ry/Q6tYVOMPtAfMsHRVMxuBR/k7LJDgThWtGEAvlUBxVCfbzk9cQ0ZOyOWeqtJBn7A7gtXB0soGXrx7h9PQARkTH2FgBmcyYBIN1rRYOyy+Fyku71o7VQzQWR3FiGTcXfoD58TuIh0aheUkxCBE/IDavkm+hhlnSwvhg6dQj+gBhHFATZkgDGyZgKe4+vl6DgCE1XxJo6fcNtJwmPVSQdW5O2CSTMubbfV8RlauBN+iP1HX77R9XAB5/g385KPubIz8qjxtz6tlqzQr67il+8cn/KTkd9279Jeam7kIL5QAwwykqQ4xBsAx1MUAZ2DV88cXnONw7xvLybdxd/yHSCeYJUXOntAYGQ+sIJNqkxoUQIo2M9+7F+aO0BXLP+0OC3/NfXmbfuI4VnU5lHKnXLvh5l2fUm1vMq69V8Mq9HfL6w9bMP/RPezckXBS0ANUI+KZ+Gfr6kCDaZXVQXA4JfTTdE+ycPcDHX/4z6q0yQmGuply5sXUngZGhedxe+ol8im0dXRKE402rsMvGSGZhn+7is9wU11421G+uAdVFqh6nKta+y3SIScimCklzFMKtGjG1/rPdFkrnT/Dpk3/A7uEGxseu4ebaD6RBpMaASDuHBNKNTuo7eL33CDv7L9BudXH/7l/j/rW/RjRMe7ikoM0cEkIcTkh1YotsAKbXQqm5ga3SF3ix90txf+r1B356JW1A6bFPLUFceLdh2BIXT1vY0cw8FiZ/gIn8KvKZAuLRhDT3Ejbje24HDLHgtrwAoNVL6dNgfF/NbySnXr2Zv+u2vRwWgn3CG+/CG/CAQjKD71P6EMXLVcnN5El6GDgmqrUy+oMmTs93sXv8COXGDkw0AR70BtNGmXjNZkFpAngokQoQ17IojqxgdeEjTOZuIG3QfpBWb/zdKfTtDk7On2Jr9wscHG6JsI22pERZTKsHT+/DjQzgGB1WUzS7DiLhLDLREcxNruDm4gcYT88LomXQmYPZCHztfQQwQAEV1Ui5csmIyJV6cJhLQQ5eV3+gulK5LtOUg4Pl0v3i8lr27793m4Q/dM3/3vy833VAEFTQdyO7oABe1AHVEAi9iPCA+NzThpH0ElHp+DouRR8MBJuuE5L6ya2tQh6p82Kzw/OBOSc8A3z+NsO7qJHyOfLciCpKXsCtV+5gyv1L0WHY1HtaGyetl3iy9RtsHH2FpnUCL2JCY2o7S5epI2wOYTS5iL/64O8xS12Am0HIZVKw2nQo9iRbVW4IeqJFOGsfYnP3CTZ2H6I+OIKjt+ExnV2GA5VFECLV1Y3B7GjiDkOXmMXpdSTDWYxkqIEaleaTgArd10ibYWJucFdfrZpfr73frKj+2RqsU/yh4SoYoKqsb7X5tSv0ot5KWVGv/8X77J/P6u/7AlqRgbD2qlwE0lpJvyLlleYc+8ev0OgoS1ECNrRL1SKuvL+i6hDTEFbViGgEQpaBON2dxpdwbf4WJkcXEDeGJQyV55LlmQiH+ugPzrFf2sDW9jPRB1BjRqG07YbQtxroh07FqMPVLLiyvQghZuSwNvch3lv6K4wl5xFCUmqpGMUKrdX0HfkY5sZPBdrIXCS5BeoaVE+fYncFusgrcLX0+hz7gJN/+Vr7mpk3K7a/EgveiKDBftuQcHlFXGp/eO2rLbP/Ny8yFfjv7K+5+aNV7cAt4zdf/t+oNvaxvLyO5YX3EI9OAtRshmjsooYEbhLo4FdrlfHgwVdo1vq4tnwb15dvYyiWVS5Q0rhzs0LtJlkazLfggHBJ8fNfKJ8uxLPZdze8MoheNv0BeOy/DnI9+a+uaEYv7dL90+rKq/jmRfxuSPjeHDvf9kCvbhK+ZUgQPqUP7svNqXjZbkgV/IZdwuvTz/DJw/+KZvdchgTSRRzbRcSj/ek13Fn6G6zNfAQdQyL0FRcDHigy6av02YCqokJk1MHlL77971FhHheCW2W45F+wgSOPOsSIlImDjHBFyXdXeoueVcdW6VN88vAfxI3n1vpfYaZwU6xMjVDAdZeMZ6EJHdSe49XWl9je2cSNtQ/wwxs/RUyfQCREj2429krw5dgWWbEIRWy0+2W8OPwNnm5/jEpvU9CxwH7Mo7c/XXPA8JghsfuMGRFMjk8ijAjmJ29hrvAB0tEZ5Vgkr4Uc8UI14j/lYPJXo28cSt/V83/X17/1Wv5awbjgG7+tLigHLGVPyveB4mZPJROHiBAZyqYQtrhwHFQfyzDFpNX/n733YJLrzK4Ez3Npq7K8Q3mHgil4ELRN0047vS0zM9JqYzdif+FIGplWa0YtNj0BwpuCqyqU9za9eW7j3O+9zCyYBogGm+wWMgIkTGZW5jPfd8+9x3C6oMd9mHEIzYvdf9LR4lYMFj2e3ajY8vV3nsLx4XfR33oYphQoUZQrceiWjoq/g539OQmmoX93PrePdGZfwobMmIesTZ3IJrSohopnyKg2pjegr3MEx0feQF/7BCJoQirCQKGo2OfRoau6eMoxVCBBzb5CkKCoBGqjUpSr6jYT0jmkWxuehCdHs/UiU7nKX4OEP/rV9WW/wOMg4fFrQ0qhYLMOXAqqnvthh5BXGu9BMXXwSUWgX3t4LyvtUvXPAW1FCno63YhdZiC45H1ssusaChxVgUZwQF0U7xH603OtlcBCFrOkU0pzgC4qnLIGeiWNdJ8CKtoO5tev4saDL7CVW0DBTcM3yammeNWCV9QQcZtw5vBHOH/kA8TRAd1ukIwYdpvZZeUkG8w5IJVIyyJTXsfDR9dw7+EVpItrqJj70GOKiiRBkHwNKRgswJwYvHIc/d0ncGToDRxqHxOtXNJqQtxKCjxQxTjv04BS9cyTWVdsPnWN5TEP6Vrh/qVCGtVDdbufeIR9HlX3BjKPYIpTV9hVQYI0L0JQovpwXHcNgwUrjSRyyBQ2ka/sYGt/GY9oUb05KzaxVpyTGQ3liiPTdO68BEq+7Qv9KGm1YLD7CI6MnEN32xFYehNMJGSv1XXadFZQKO9JsObG9hLSmS3kS0XsZ9LY2JuDa23Bt/KINkShWVEUS7x6WnCo5TBODr6NowPnoIvDUUwaP1z3OR1Q5g8qFJRAQQp9mW4FE9tQDxP+OSAsyy4ke7+aiklzkzCjagXK9wi7jHXC8KCmqFu9g3X4GXtgtYYOTxAnaaqBpF4RXkeqOcf7QKZ/TBrytnD19q9wZ/prtLa24eTRt9DTNQnD4PSKVtwedI224rsolPYwNzuLu1MP0RBvx6nJNzHYP4qoSaqUyr4QUKtFqyCB30/+KdC/1LaT0Fwg3IOeRRN6/Dsf3NMO7k/1zUf1vMdh1UuXHy+7iL6C172eJFRPpao6wy0jPLYSoiZd/HqQEApi2ZmhJqGIPWcF91a+xuVb/4F8JS3R7QQJdBSKIoXBzuM4Pf5jjPdckERig+Mxm4W7I5w51WVSNBj1SRSvNVyia5cbC/KnLah1orEaOVbcAWRUbpAbqpxmsqU9TM19hm9u/iM6D3Xivbf+G9oiIzA1xXFneI505xhspu1jr/AIDxcv48aNyxjoH8eHb/0FUhYTmxtlImIIf1eTwBrbKcjUYCM3g0u3f4XplSswUmXpkEsYF78zu3Kkl9Apwk1JCE9LQxuOHzshIm+ChKboOCy0iI6CNCRVaKvungAqpY0TClX9SPTAPcGDJ57NtQ3m5W/Sg4uFigur39YOLgcKJCigUBP3sdDguJfnWdmvUdScsxcxu34ZNx9exOLmHLSICzOpo+TkYFoGbMeWgB329EFOqhtFW8MwJkffw6nDbyHqN4ozRqkcVfxLk5OItFitMmyoUNzHzu4GdtJb0E0fMytTmFm5hkijhmhjEtl0SWwPu5v7MTF0BgNdk4gbbTjUzHMcD5yUmJtQ4xMrwTLPKSlRBAm0mqOrVWgZWxM1Hlws6T6lioJwgQ2Lv/oisH7xrf/90wrF18LlV7AT/ADf4kVAgpoSsAtMP3hObhUg4DUh4viAKhTaN/J+UkWdJtNMFhakavAh9CNF9JCJJymayjox4NfLhExRANU0uQYSRJfgE6xzUECLabpNKBtTAQk0MhCQQDombU8zyHuruDf3Ba5MfYyitw/P4BSR7mZMK44BRUNAwi8++FsMtzLosBm6Q7tG/iK4p4tRBQ6tUk3qnnLYzM7i8s3fYnr2GvRYGVrShh5TrkfkttPikYn1LESZa9MY7cGZEx9hvPssImYrdI+c+Kg0MoJ+dlBYsosdFj61/nB1n6yKuH/XhRTkJFSfooqqUI4s60TwQw7QXB6rtFRdWytuq1u4CJHV3qwaNCyIaVfKhgX/XFaOe5y6+EWky6RdTuHezGUsrE/DMyqIJTkZCByvaEHKAtN24JY9CazrbBnB8dG3xUQibnUJPYiAjpNwUnwJRByPtuI7yBa3kM2nsba1itml68i6c6ho+zBiFso2kC/o8h7tsQFxlmNAXlRvRURj7gVDQx2Vh8MrzuF6GVHsACniwym1DjAQtV5eIzY+Qfc8OC98PulXBqk3wcRMHe9wd6rbGet+W2UoBOyGg2XvwaI4FO8qoXIwSQjW+hr+C0ECqakErXt4uPg5vrzyryiU8jh27CyOTLyHVGIoaBCWYRglON4e1jYWcPPaTSwtrmN08CTePPuBJEvzO6jvpYI9VTaFJcGrAlvqQEJIMapRp343SBBaedzFItEAACAASURBVDgPeUbDKryc1aDhINh4DRJ+gBvLy32koC0dWNvVn9jfDRKU7RqTFHfLS5ha+hxXpj5F0U5LsqJpKn/imNaEoa6TODP2EYa7zgbhNxG4DKbSPSnsiK5DkKCqT3VxqhtPja5rt3NtLC5PDfjv9ZxB2qYa5ObJikpKky0iWtf3kS/ncG/+S1y+9U/o6O7Ee2/+NZpj/YhwiuBwc2AyoSaiWlp47pfmcffRF7h64yJGR47jg/N/jkRkQLIMxP5UnIb4SZgYreLqF3ev4+Ltf8Jq+j5KRh4a04a5kToqiMvSDLhFCyg3IKo3obOlW7z9DS8qQTaN1jAMMNiL/D+VJUEHqLALIu4JYusWkAcDa8L68682H9W9CwWNIWO5ri31nEumNmWqf410BRkUJq9+cvOTDo3wPRUXVG3O5AVzHMrX0AWImxc3qwXMrV/D1KPLWNx8BC9SgZlkl78oGQylchmJGMfQOtySDTga2hr7cObI+zg2dAFJo1M6jJ6bgCn2VCphlSDB8wooVfaxt7+NvcwuSpWSCBpXdm+gbO3DI2e3bMNwI2hP9YrmZKj7JGJ+G/pbx+G7FiJ6UgSOetixkovu8UlCDSSooa+6Rp/2kCmKeGDXAN6LThCe9n6vQcLLrXo/5Fc9DTCGU4P68x2m9XIaq8SICigonRbtCvn3in/M3wvdUrzUdQEJotFyOOFTabpi/yhAIXB6oW4sqELFvpHZJAKOQy4H11h2ncn7UdaRwjTib0yaN1RUwcqWDwt7WSVVZ3SvPIep2U9x7S7pmLQljUDn/cs1tWLBrETREu3Bn/3ov6OncRQxGhXQp1/MCmjCoMP2mVpbktR120tjYeumgITN3Vno0Qps/nyD6baeFJyc9pYLJQnETETacKjjMI4MXcBY32nEzHaZJPD9xZ9eurJBGvqB4uegqYM6Pk92UdXf160Bv6NiqgIQqeoCG2uZSNagSVisKQe5wCkpFJfLWhI46UgeBYtoYkAGT7ILr2hKPp2NQN1GEXuFDSytP8Dsym2sbE6j6OzBJMPF9KDJuliAYah2kFvWoNsJtDYO4djYOzg28h4aaFsq3Hn2/WmRSZoSG1cOipUtpPOryOR3sLG7jNmVa1jL3IQfycFMRFGq0J48IXafzVYPRjqP4/zx99Fgdcl0QsKKfQ8mm3san8v1UoGEQPJW023VH9dwuwoKfa61bHyG94Fy+KlRZkI8oNbqcC99Viut/s2ffE5NnxKAtcD+Wl0eyjJedkuZJPBAaSjYm5hd/ArXpz5FtrCHEdrHjr+PltS4ZBxAsi/S0Nw0Zpfv4dbNO0jvFjEycBonJ98WvZ1JzaXB46P2FZmSCUhQALQeJNQK/vCgPQYSwmFIeNe/JEh4/FIP19qXb1J+f6v160lCsAGEhV5tkqAKzCpIqBuFKncjpUng3VwBBWhLuDX/Ga7c/S3KBAn0/7c0oRUxI2Go8xROj36Eoc7TVQoHOxSSwinCIwUSwg2wZhmmqCvqwUVTjbQVMFCLs3qNmiQoDnzgaOQxOITx7h4Mi9QoB47nYy+/h7uPvsLd2Y/R09+HH134GzRoPbBkcTKgk9/OzUcvoazvoeSvYH3nNi5d+RK+n8Q753+B4fYLiJgd0D165KstwtdtSVDezj3ErZlPce3+x3CjWSRao0KDyeeLcEoVRAz6clC4kEBM60JnCxfekxgeGIPumIiazbDQAc9mEA2PierIm2L3FnCK2S0MXHHkPKi2Xp0AvbZp1c9jnpzBPGtzC4v/8OY8uEA+HSSEK0x47dDLu6pLl8WKYmJx/ZCuJLuYRXh6Bjl7DXMb9zE1ex2r248kP8K3HObNCx2NtnzCz6RPM0X0lRhak/24MPljTPSfh+6ShpCStEx+NpU1RLG0xKaK+4ny1K7gzspFXJ76F6TtFZhx1WVksjU7ZR2pIfS2HxPQeHbsPaHGkXIkKZzCvQ5n0aF7VGCBGnCuD2gMnygcgs0p7MwcWEnD4xuUZOxwPaVz8zSe+muQ8P1tIN/VT34eSAjPeQgSeN1xEqC6/mrNDEEoRaz8xeml2ITaFURoOyxFKO9B6qN0CQ8M1wrfVaJlcfaSdYb/VS5CQUckcDSqBwmBekwYeBX4knqcB60ISLzwAroIAyyzlWWs7NzF9NxFLKzfhafTtCACj776Tgy6HUGT1YqjQ6dx+th7aLK6ZYqg+zGYhkpXpt7NpZWqQRpNBvuFJdya/hJ3py9CjxRkeluhFSgttn0fERbLLuAUXUStFA51jOLExJvobh5DKtIL+EwVZmhnQoWjUQDskLrqiZvOwUetw3rw79nYqpVC6jwFeShPoxMF+OJgUVVvYR2u6eHPEzKXot0ElMawOCXFS5WFQXCbOE6pPYPUXgIlrom0ieVEgeYa+co2VramxeVvfuUeHKsAI0YL8AJ8jWYanDYBhsZzkoTptKC7ZQLnjv8YQ4dOS9ilZ9NlT+21PMYRS4fr03yCLn5lZEpbmF65jCv3/w1FZwMV3UGJAWdeEnGzEzG/FQNtE7hw8kN0NQ0hqpFypPQfdALi53dsUsRqIEGOSsCJF8PCeuv+YElWzwloy+LIw/yaQL9wQKenJu7V6cxLVrL1mgQBbLItB2t+dcoT3JmBW14FOexmpnF35iLuPbwuVK++3hMYH30DLS1tKNt72Nl+hIqzjYXFR0jv5NCa6sXEyAUcHj6LVEO77P0KJPDc80alJoGNSyFXBVMVVSOpxmt901VRvauP8EJ84hiENdgT4666y792DF+DhO9qZ/i+3ldqO8URV1oAnmyy4QzFtw87nkFiZPgxhevKeHitiM3CI1x9+DHuzl1C2dsRr3uTfFEvipjWjfHet3Bm4iN0N43D8sjzDr2iuaOwW84uk0qpVd2T4FeVviFwIPjR6mI8EAZWLZDDZGFlZ0bvYEO0CPTr5zRBw15uD/cefYVbs79B38AQ3rvwt2jQDsGgmNpWEmFyIStaGiVso+QvYXn7Kq5duwrN68B7F/4KA21MOiQ9iUeLnTJuxCXsFxZwZ/4TXL37GYrOvvh9G3EDZTsP2y7C1KBsU50oouhAd/NRjPafwrHRs7CMuBoZeoFYTouLk1EQ8Ss3e6i/qBcNPde/WW3z8t+XXP9q56PuvQ42HeoWkVA6VrdIVkFeeH7pkhKMpz1SBqj/KO9KZ+vOzDdY3X2Eip6Ho1dgxQyUGDNvUGusy/ExWDA4KXS1juDC6R9DcxLobx+RLoql0SKR1K4SbKckYJa2eYZloORlsbh3C1emfo3l7dvwI2n4RlldbTatetvR1jiEjsZRvHv6zxBBC2JIiVMEQ9+kDKpehrUJXK3LF4aoBZ2j6kFSQ+7wvNVu9frjFgCEenejYLWtAoE6wVhdqo+88MlG5bN4pt/XQvP6577IEXjaBlszIQ571rVuKN9TLE0N5UcvdBOagZbyyGQz4iXf1tomazsNHXbTO6hUGDDl0CkRbU0tiMVi2N/PIJ3Jg6GVSgulIR6PC92vrTUF2y6h4pRRyBXFMrI51QnLTCiaUQDMhdbBfBOzDEffhePvI1vexdY+ueoF5AqctpaQrSxJMNRedk584Fllum4EbiUBtxQVQDDQPowP3v452hoH4JQtEWjSatiijz5TY1kSmRpsvYCd3AKm5i5iav5LFL0taFEGihVRrhRVo8vREdHjiBuNiKIBna0DmBw9i5FDx2FojTA05t3QvYjBiSpRWKiawe1JOseTj7pq9ECV9Sruu8fXhXBPVCAhXNGr3WtpFAXkJQrGw4vIU/ukKmDVXiXCc43uUgz7zKNo08VvBtfvXcLcxhTMhhK0eAElakR0R9gAFilAXhx2zkLMp8nDKZyb/Anam8YQ1ZkxoOhfJmlqGkPAypLHoFkuit4elvfu47Or/4CSu4lMeUvycaQx6Mah281ojvbh5NibODH+BhrNdmnMiIGIS6qtmmqx4FUuRAp4qTWvxjCorsvPLHRf5O77ts8Jz0vNBVASsWVqoCxvVRhZUGOJM5aydmfYGxuLvplFpriKezPX8GDmLvJFBw0NbYglInCQRTqzCs/NiQaHAvKzJ94XuldTcgCWxgk7ARQHE8EXD+5HmVaLe1kACqqXcH1j8FVcq9/2mP1xPf/1JCGsLqoggYsILyJuOAokyIIUpMyqQkeVmwokMGq9iI38LC7e/nfMrFyBq+1IB0Hs4JwYEmYfjg6+h1PjH6EtMSBhNSJTDkKpVEIhhUW07gpVCSFIqHVYayAhIM080bFRz1XSa7WYsMsgP4s3o8ZMAiBdzOD+/CVcnfpXdPT04IN3/x806BydRmF4JjSHYls6MORRwhb2S9OYWb6Eu1N30d12Au+98d/QHJ2A75IbS95tWaLWGVQzv3EdV6b+Det7c4inYihWiuLVbFo+GhKkruiwi74UtT2tEzg59iHG+84iGmlR4UCBZahyHWA8PLsCIW1KLQK1acvBQkE1nl8eBnwXt27I6XyCTiPhEoq36TDxVMjMZWQK65hdvYXphetY3qYlYlkmCprJwD1HiiFx9nMJEpJIxDswOjSJiN6IyYkzaLQ6EUO7hC2pTZNza15UBjzDR0nLYo/0sbnPcXv6E5S9dXhGARKaTBG6m0Tc6EBbYghvTP4E/R1HEEcbDLp8yPmpO77y24BqFS7QorcIH08CgGcf4xrkqucoP/VsHiQuHyhP6t//WXSn7+I8v37PV3cEntWFq3cXCwGnXIGeJwU8bSfzxRzyhQxK5aJ4x+/u76KltQlHjh6RCSwpd3Pzs3CdivyyLAPNzU3o6uySYmZtbQuZdF7WzVKxjGRDEvG4heGhPmSz+8jmsshlimI93NM9iK6OPphGXIo3Ag6b7+sXoVkFMRBY353B3MpDLK0uYz9DPnxCtAealUa+sgJoGURiBDnUr0UR0VsRMzqRMFrQ3zaEN06/j8ZIl3DYY5EkQEE1u/x0kxN7JVemt3MbdKv7d8xtXUeq20TBzahQMbozuaY4o0X8JGJ6C9ob+3Bs9DRGeieRirYrtyTwl3JpEmMIAerKzllky2Huyas7zS/xTmGcmlp1+LlkKQjWnuoSFHD2ZbhcvZiClUT+zLWW4VjkuudhmGUBCtOrd3F75mtsZO/DjWZg6xlxjqLonAn0TKL2ihFEvCa0JgYwMfIWhvrPo6NhQEACh8PMOFAW3QQqrqzdZexjv7iCK/f+N7LOGhbX70pWEXdqu8xBbyOSRi/6OifwxuS7YkctzknMnhHKF2sDruGBm05IDVLiBOWF/soeYb1RX0j/rjfn88OMATXBE2pwoDKvCq5FGxhOehRoK5E6qznQrbJo6Nb3HmFx7RE2t7ewtbuNnew69AjpRnlELA9RUvEqCVw49VMcHriApng/LK1B9iTu/TWQEByvECSEWUlB2vJBatxrkPC8S+c1SHgqSOBfWgdAgvDd5GZ4HCSQ81nAWmYGX9z4FeY3bkIz04BVlhvYt2NIRQdxYvQjKYiZtkyxL8e/MjFgl18+g3IuUGVu/STh24EEGS/K2qE8v8VOmYslx9k6/QSAgl3A7OpVfHH1f4oDx9kzP0d3yyjakj2IGaQc0VGAVm055Jx1rO/dx4OZK3g0u4ATEx/g7dN/jqh1CK4dVWNOjcnJe1hPP8S9ua/xcPESHC2NaIOJXDGPSoXezRoiliGR8yJUTvZhpPc0xvsuiD2s59Pvn5uUoguo46CcQ8gvrHaCJILgIBXlWYLX5138f6h/D7nUB6kyQWqxbHR0UyGQ40Qhg73CEmZXbuLe/HWU/Cz28ptiXSqCZLcMw9OEEsDwI8+NIp5oQVRP4tTRsxjpnkSTNQjLb6nSg1jwOKSQWZQzlOBqaWzk7uPLq/+M9fQDFNxdsV3U2Ym1IzDcFJpjh3B06E2cP/4hYmiD7sXEWUpAc3UfUXS7elGaYvA+DxzUAEG920T4RmHPT1Gb1Fk6sA2qG6aOQ1s7k/UFZg1U/6HO9Ouf8yqOwLNAgjrrgR9O2DSUtcKt6gwKpZxkuhTLBQEJ27ubaG5pxvHjx1CyK1hdXcHW1gb6+w+JWxHX6GxmD8lkEq1N7ZI+XCo74pO/uLgkkwTSVMZGB4UiSLMJFjera1vSfT88PglLj4uegZ+OJaHrZ+BpOezl1jCzMIXZhfvI5DKIxZuQauqScOZYAw0v9rGfWcFeepVEQAlPM7UWdDaP4VDbKLoa+zA2cEIExjYDFSla5TpBIwrNQ8WriEf/bn4ZD+Yu49bsl8i6K2jsNJCx06L9YtHqlnShL1Eb15LsxfCh4zgyeBqdUtwm4LuUyXJiqxx9CD6EpCKyKrWPkHX/Q3iE10YVJNTNDyW/Jpj6hyLasKlR7StU6S9ekBtTgmlxyl7EXmkT0ys3cOfRZ9gtLUhmBTV2QmWjONmPSHaFaSdkituRGsP4yFsYHzyNqB5HjEGfAriC40gnKcOGY+RRcDbxaPs6ytoWbt37AruZFUC34TDslOYdbiua4704f+I9jA+cEJt0C5zw8LwwC6L23arnQbr0VWHXK+qP1eqNAzScZ578x0ECm6whSOAkgfcFaxveHvUUNVLAlB0w80JodlKyd1GspLGf28ejpVncm7+BircNmGVYhoOolUBhT8dbp/8MhwffRFNsAFGjUcTpqiUafHbRzimHMuW2pzIlFBcjBD/hjvLDuK5/CPfWsz7Da5DwwiBB2beJhl64bso7m4oEzyhiJf0Qn175J6zsTcGI5ISPSmGt58TQmhjFqfGf4MTI+0jqXeIWo0ACC/rAe1dAQhBo8nuCBBHJeUxsNFVOAhsnAUjgol/xSljeuY+vbv0zltbn0Nd7GOMjJzDSc1xyEpSTjoOKp9D99KObWFubQ7no4q0LvEEvQEMLDPHO5r1Xwl5+ATMrl/Bg/hK2s3Ni9Sa8TriS8CiexZxQ+BZakt0YOTSJ0d5z6Go8DMtohudGgqC0+ks1cBoJwFOoOXicslITbr/Kjsrvf9vWg5enAZmafoTniIFQFUAvooI9rGdmMLN0W7jG82sMXluHqxdkY2HjSLljMYiOEy1LCpXx/glxyOhuPI641ilOUYoyYMhomwOZik+uchk5ZwWXbv9vPFq9KmFL9Amn85JdImc5grjRjoHOo/j5e/8djWaPOHJRbH4QJNSAjggpJfdIBU/VEi5rGR7hEa05ZkgvMIAA4f9Vxyy0RlSbvHJEepKqFOolD573sJD4YV0Nv//19J/lHZ4HEmTJqT5JdWwZhEUHN/Ku6bJGWlCukMb27ra4HA0ODSBfLGJm5oFM404dPympw3QHWlqYh2Ua6O3uRyKeknulmLcx82gWh3q75fntbc1iCFAulpDJ5rGznUUy3oKRoSPS4CElhPelpKVrGeTK25ieuYuHs/eQK+yho6NNRJnNTd2iECKmoF5oK72A+zNXsL03B8910ZDowcTQBYz3n0TCaEZrshcaxcTS6ecVzeK2INz6Qmkf6cI2lrce4vZDdsBnYaUqsM2c6BR4v1heHJodgeUnkYp1YqT3BI4On0NHoh9RvRm+HRGNA9eTIEhH9iSVPKFa8ZzqUsT8iqrQ3/sy5ql/EiQEYudg0lxtyAR2m7U/K0MJ2X3Z2SYNV6fJQ0GA2m5xGTcefSLub3uFFZT9HAxLOWWRSmTpDLiLoJRlikIbxocv4OzxHyFpNSMVaZUJACcznCa4LvUiNvRIBSVvDzvlOfjaPq4/+C0eLlyXa4U2u54dg1dqQMLqwOTEBRwZPgvTSaE52Y2IkZRi15DQr7BYqVsrJWspWOleyYL3bUFCWPir16mgWbpKBZ9RGnyha2OoFVFtH9LgdFOZbNjIyC/+vlDOY3rpPq7d+xJFdxW2n5a8iGQ0heK+gQ/e/EtMDLyLBuuQTBIIpMLKSe0nFP/V0r3JoHgNEl7+tnsNEr4NSAgchhhMFd4SpNmweFvZf4BPLv8j1jL3YERzolMAQYIdQ1vDOE5P/ASTQ+8hoXUFsetcf1W4jfJZC32ow5s0+H/g7xvcVsGZfpJuVLsEAvNUj24elnIHoiUf0b2hvLsZib6ensVXt/8Fd2evobWjA0cPn8TRwXPijc8FjgCm7KSxsvYQU/duYnd7B5bZgLff/AiDfZMwaJcqvEmOpIvYTE/hztwnmFu+gby9C98siBd1NGogHmmE5kVgF13AjaKndRTHRt/ASO8pEcwZzEpwlaMIx7aKThS649SsMsN2cihW5HdmINIPVbj6PMceFfbD9SuIiZcUVnb6c0iXV7C0MY28s4eZpVvivuFoOXDiqpNGwPRNl5xVC+UKRZsx9LX1ipB5pP1NNJg90BzSgziupvOQLmmrtpeHYxZRdLcwNX8Jd2Y+x05+GZqlQIJD142iDstrQFfzEP7Lh3+LjvgETE35poveOrTNE7pcMF2jgL2+i1fdu0I+8OOLVLCYy3YfPifo8tTte9VJQhUkqDvhwONFJ+Mvv06+fuUf8Ag8CyQ8i25EbY9ob3QXFv3gJUCrItOE7Z0tOK6DQ4d6UCqVcPf+HdEonDh2XFKaHa+Mhfk5RCwTvT0DSMQb4fkm8rky5ubnMTw8JIVPYzIOT7ORzqQlVDKXt5FKtmOwb0wZBUjHlxdpCZ62j1xpG9dvXsX0zD0pUEZHRnF04iSaU92AbonLHKcBm+l53Ln/BeaWr6Hi5JFq7MeJifdwfOQcImhAVGuC7zWKXos8bjZ7GJhG57JMYRvp4gbmVu7i+t0vxWQi2uxjv7gFM6bDqbiIeAnE9CYYbkIAx7GxN3B06DySers488BVGQ+hxXc1LFEXlVk1GJKi7hfrLH/3F0q4Q6r2QW2/rKcbBR2LABAwlCzQ6gXrlyTx0uJU8hOKMjFgyFnR3RWR8Y2Hn2N99xFKfgZGRKtmZFAT5ts6CmkXhpfCkdELOD/5PuJGC1pizA5qhu4mhJrpOHJlQrcqcM08Cv6GUNDuz3+N61OfoeTswIrS6jQieRXxSAeG+07g6Oh5GHYzelvHYJkqgZmTeMUqCiFSsA5KEyXohv/BQUI9oAjcGA+AhKCuIZU6TCSRaQJPBr8P06NJmyvBQU72N+Z9FCo5PFiYwuWpj5HzF+U4aZ6DhkgKXqkRP3n3r3Gk9z1E2XBloKvQktXVoB4KJNQm08EkQajcrycJ3/YOfQ0SvgVIUALZYJIQOGiIGFgrYmX/Pj6+/PfYyD6EEclKl0AEOnYM7Y0TOH34pzg2+I4CCRSHBYW7TBJ494seIRgfSuH0MiAh5ASGXVdOBDjWI2qnixJBggp/2yks4trMv+Pqnc+RbI6ira0LI93H0NrQJxatLFzL5QxWV2extLQsyZOdnX04dfIc2loOwdCTcKVDQBu+HBY3Oe7+DZY3pyXuXjPLyBY2EE9E0BhNQXMjKOXpO9CMoUOTODZyAYfaDiNmUotAVw3qDliGBhHxQbT8gXowWATDSHRVlD7dBefb3gjfxfOfR4OSMyw2fep0M6iJrhu2l0HR3RO6Qsndx+zKHdyfu4a8vY1I3JcRtm2XhY6lGzEUip5MYdqZNTF8AacGfoaW+LAcc9rTSiInp1+6I9kXtlZAydvF/PZdfHPr3yRV2+GEwlKBPbBNmB7dk7rx/hu/xFDrmzD0RqE5qUQM9V/Ro4iugqPd0DJShfcJ+NEVV1RZU6qGVw3Qhd2wxycNtZ0u/J08Uzi+j79HeNbCf/guzuLr9/xDH4EXBQlq6eazbeGX81pUrl40UXBRrBSwvsHkWxvDQ8OwyxU8nHuAQqGAnp4u5Yii+1hdWURDMonB/mHEoymUKx52dtPY3tnB8PCwJPHGIpZYjS6vrCCTyYiDSntbLw51DwV0CjYrWAqVRaycyW/i6rVvsLK8iJaWZkyMHUH/oREkYq0wpOAnrcdGvryLhfWbuP3gP7CbWUNLywAmD/8I4wPHEdUSsHxakjbBMqKwHTZ66K6UQcnfw+r2LLbSy7LmPly4DT3uiGA5b2egsfvNLm7BQoPVJmCjt3MMk2MX0NM6jrjeBstvEJBQ7x4t96jgAZUBJEJw+tBLiOUPg5pRf30o5z/1N4FC7TFqYtCACNx05JoJDCVUKBnNSjjBdQUElv0MVncf4taDLzG/flcF3Bm0D6LI3VZrtEstgQ/DTaK7ZQgnJt5C0mhHT/OY4smDqdgRuB5F7K6s15zelrGLkr+JlZ17uHzjN9jJzsOMOAIynUoEUbMFnW1jODb+NiJeO4a7j8OSIpiTHkWdCW1eqxPYgFpTdwB+z9v120wSngYS1LSgKi0Pmp8hSKimoIo9OKfPStdJcODpBamlSnYOM8v3cPHOv2HHvo+Kt4eI4SOqNwLlZnxw4b/iaN8HiImOMglL55St/kFno1rnSDlRBtkRr0HCt74+XoOElwIJvBFUip+Ep6CA5f17+PjK32EjOw3DykrhbOrMBUigo/EITh3+GY70v42E1qkmCeSWEnXXg4QD9gTB4vetJgnK3ks0ThrFcJ7wyIWyQXECF37DgeMXsFdaxK2FT3D59sfwrLKErrWmutGU7IXuNMGwo3BKRWQzO9Kx7u8dx+GJSfT39gW9X0u8oLiN0EbuweIXuDXzCfZym7AiEREqZ/NbiER0pCINgBOB5jSio3kYhwfPSWBaKtoNjYJY+j9TAyL3skqHZIH5rG7x8zr03/ou+J5eIHa7vjo1fFDf4fm06MuJ84bjZWVKtbD9ELceXpSigFMG3ywLn1bOsxlBxeF76EhZcfS2HsabE3+FvtZJxLSUCNG5YKqplSvJq8y/4Ga4np/DN7f/F5a27qPg5MgIk7E6z4HhWWiMNmFy/Ec4PfwLEVQaLBaEnczuIwEiCxZaunKxj8p3oRU9KR8yJ2ARRvoRRZYBcFCTH/V9Q6eq+sNftfYN7P1k+w9TdYNJhcrKUI9q6JLsoN/TiXz9Y1/pEXgZkMB1mPakDqdxBAvQVSbI6gIqlQqOTByBYzvY2t3ExsaGj78bnAAAIABJREFUiIxJMWLRRY1Ce2sbRobHELcasZ/JY3llFVYkhtGRcUjcDNN63RJWVleRSWeEv9/S3I2urgGYZiyYDIjJMFwvjdWNWVy//g3KxSKOHD6Ko2OTSMVbZb0jwGAqbNkuy3Q36yyLicTswi00N/fixJH30Nc1Ii541CMYDFHTLFScCjQaYiCNveKi5KosrU9jv7gptCOrQUdZLJU9KU4bY83w86R39qAp3oWxvhOicYgarbC8lGiafIc6seBeDKxexXtA7EJVKJmEVYkl6g8NJNTbg9e0fAe0SKEGoWq4EEypg668OMz5zMmgBoOQo4x0eQ0zSzdxf/4GMpVt5O00Kk5WXOBoSKJsdnXR1qFsYqT3OBoj3RjtPY3+jkkkrG4BCWzOcdnjOaYWjHSair6HTGkZ39z835hfvQnfID3NBR2uNS2JxmQfJhjUpvfgyNB5JHSlN6PttTIgIUUq1HwFU4Qwv+aVrH+/D0gIbFMEJARFujQSVT5IeF9zL5JlXep2xaZQTlNFmSiUvDwW1u7jq6lfYa1wC7AyiDAjyYnDL6Twzpm/wLHBD5CyBsSiW2qcqiaB7/ysSUKoSahByh/KNf1KF9BX/GavQcILggSIX7EqShTdpR4k5LC0dw+/vfL3kjSsWxmZJFhGREBCZ9MxnB7/OQ73vYk4OpQDghCzFadb0a6pSQiXt3CkGNozhJ2ScBV4Ft0oAAlBh52+zSogiFZr5OUxRdkRnvta+j4uTv0K08vX4OhF2RAsIwbYCUT8HvFujmgRNCXj6G7rR++hMXR39yMeM2WEyk+S93Ko+EXh1U7NfoG5tZuouBVxJYrFInDdIuxKEaYNsfTrbBnFxPAFjPSdQUsydCZQ427SjFyHFBqO7g1otNx7bNFT67xyeKh/PM07/xXfJ6/07cLPq6zZ1GKpdCP8gxNYKDKNuwLbz2Mzv4Tp5Zt4MH8De7lVAQ70+ObiSj2yJx0ZIOJBwnjOjP4Cx/p/hPZEHyyHYkdVsMNj7gILqRIqegmZyjpuzX6OR2u3sZNfh42yuh4dVzr3US2KoZ4zeP/s/4uU1S/J2oYAuhg0uV7Je64oL3LQ4UVt1CrdNqSCMSlbhVzx5uF3VNMFNWGoP3chzUz6w8FwQGGEx58XMFAVglBA4WlpmK9k03ylp/71m73AEXgWSFBnO/S+qtlaEhSQW059AVVi0jkkfHUqWF1fQbFcxNjYuABVrjN72V3YlTLsclGsUHd2t9HW1oq+Q/1Cedze2sP62jaGhkbR1dElXvWeVobts0BUGq+5hVXk82UMD08g2dAs17hc1yjDdtN4tHgXt29eQTIex7kT5zB0aAy6F4XrkddOq2dm4/CTO6hoO1jauITrdz6Hr8Vx4tg78nyChJjRLJMETTNheyykOKXewdz6Tdya/hpr25wCMkzNBUwPxUoZmmlJqnJMT6E7NYDBrjG0NPSgu2lQPOY1JGD6DM5kMBuBf50PAO8ZGRArUwKRMMuw+4dFN1KXUZABoEaNdROFp934AcAJ8wC4zgk1xpFutrKCY0Cdi7K3j93cKh4u3BEAtra7iN3sOhwtA89UujBaxNLK2yt4aEv1IqF34PDgeRzuu4DmRL9M4ykIF4KLobrlDF3l68vONq7f/63YkOftDWgWczTYIIrCMlvR3TqBhNWLs0c+QHdiSBKYJb9IPiKBgsoIUrNYbgBB9sEroV3+viBBrdWkRylkoNgGysI1mASLeI327DRToY2vLhbtLorSXC17Wcyv3cXnt/8RG/YdIJKFpdN1MQ6t2IR3T/8ljg18gKYIDTqSMtlWlvJVGKI0CcGeoDRyav950vHuhwF8X2BZ/N6e8hokvCBI4GIiRVAIEoINS00ScljcvYvfXv47bBUeCUiw/YIIhzUnie7mSZw+/HOMH7og9pQKJPAHqzFYPUhQGPfFQELNaSm8fgKQwA1L16WDFrEIEphOzI2URaWDoruPxe0b+PrO/8RWcR5lp4BESiVA5/c1dDedRmfqCJpjLehpa0d3Wy8SsXbxBqf3M+lE7L7slNeQc7Yxs3xL3DUK9rb83Gy2gkQiiYZkAtmdXcS0KKJaI8YHzuLExPvobj4iITR0LaKdXyjIE+9vV3WtqiChfr3/Iyv6fhd4UYEuQUdFKEc1ezsJXCONx+T/S8jLprWM27NXMLd8B9nKltjusjAoexVolgnTMqAx0dluwFDb2zg3/jMMdxxFnBZx1HuEnXadNrj0cC+j4O1gdu0abj+6KHarFOmRo8sgPVP3RajcmhjGj879f+hOTUjysgkGOiVVfoXPNFl2NukNnlC9I410PE4YFOdUQFBY5Ad0I064VBJ1UPwH1nSPF/s1m0tl96imEmFYIIGJ4hhUrW/rkUV9s+h7W15f/+CXOQLPAwlyaoMnyT0mwsSKTNd4XdmeLcJl/tre3ka5XELfwIC4A8XMGPKVnADZcqkouQn5fA5NqUa0NLejXKhgfXULxaKDEydPq+4ywbXvIFtKCyOUXPO5+WUUCjYmJo6juakNHgGwzNXor7+HmZlbuH3rGjrb2nH+xBvo7RiG7lpwXCBqJcVFyTQjcDwPjr6PrewtfHbpX5HLl3Dm5Hs4MnISFmJCXYHfIEU6gUrF30PWXsLN+5/hzsxF7OY3EEnoMGMmSuUSfEmfZRhaQgIXT42/gWPDp9Cc7IThqyyEiNYggk8GfbJPISAhXFuD5nQYHa3oPIpi+EMZ1dWuj4Oi2fBae7qrWR1IkO9K8KNm4WpoLUav8ueKmxWwt76/IPqORyv3sbgxjZyzCcdIi8scRc/cw51sRY6n6TVjvP8sThz+EXpaJhDRWmBptAhXRg5MbibI8/WygJDZtRu49eATrO3ch2NmJU/B02g0QUejdiTNQ3j7xM9xuPOU7J20sZUEbAnaDiwLv1OQ8CKIox5Q1EBbFSTI4h/kJEhTNQQJ6rnUbIYLOI0HOE3gtMb2sni0ehuf3P47rDt34FlZGWwJ9a7UinfP/AWO9jFgcECE4kKplWZRmM0TuBsF04xwr1UZVPWg4EW+48usYH9ar3kNEl4QJHD5l8UkuNgVL16h+pKXxsLObXx86e+xX1mAb6ThGUzI9WF4DehrP4NT4z/DSNd5xOlh75sBSFAbXBUkyF30dJBQv/Bx1FnrutYqZ1WUqsJTskRdB6aEkKopiHB1PRv7pS3cXfoMl+7+AwrYktROCqgcO494pB0nRn6BgbbzaIt3oi3J9GN67kdge8wOLQotpuRmML89hb3KPB4sXsHKxjR0i45KFuwKo98jiEdjKO4X0ZXqQSrahcnD72Ko64yMYyH2nbpKUaasliNy25ZJggiu2fl+HBT8kYGE371UhKPysNpRtrXK85lHhFQ0ZluwMEij5O/j0eo9TD26gqXNaRldM8ep4BSgR3i8XEn2cHIGmowJnBn7GSaHzqM13q3G4nJZiEpaOLJlv4AS/btLi7h857d4sHRNKEim5cBzS7BMBw3RGCr5JCZHf4nJkffQFO+Ejjg0v0FZsErWA61+DSlACPJIL2PhJd1HSfesdXe4WBMg8N6JxaKSDq5uvxAgKUDhyqROHQfHIQ+Y17sOgwA0l5M/x6JMnmXoUzCZoObCY6qqshEWMMFr6PXjj+4IPI9uFIKEMGmeeSOSGk4DUrss1qecEGTzGaytr4oF88jICAb6ByWPYGlpCdlcJgCqLpqbUpKT0BhvxN72HhaXV9GQbMbQ8DhMphTTxb2wi43NNVTsCvKFomgK2tt70NHRjUiENqkqRMsmXcLdxuz8Xdy4fgUtqWacO/kmBrtHYfpReNT16KRWMgHXgGlZqGAXa7tX8cVlgoQizp58F8fGz0NHUkwdDD8p1FU68OS9DazvUUv0G8ytT6HkZRBJGIgmo6hUmKibQLmgiRB2uPcoLky+j85UP2JGo7pnheoaEYCgDCpUWnD1IftEOMYL1yjeYz+ce6m2ooS0G1WsHgzce3yzeBIkhBkvAoQ4DaXDk1iSs/GXh+MXkSltY359GvfmrmNl+z5sKw0z4cD2ytJ4Mx0NXokBGXF0pIZx6sgHGOs7h+Y4RcxJmRapCSuELkZbWgLJ3eIirt75D9yb/1p0CkbCYd4dND2FXFpH0uzBG8d/gjdGP1JmIhSYk3Ik9W8NJAiAE95/8PiD75EHgYIC7V4A4hVIUB39YLIg5nVBnULEzL83DNhMBWeDyqAT1C5mV2/gs9v/hLXKLXixvLL9dlPQS214+9QvMTn4vky3TSQUeJJpQci8OMi0oPuZqqvUPqLOxoseqG8zWfmjW2pf6APXgwRxGLx69aofWg2Sn0zhViqVeqE3+6N9kszBVLiVFGfyRQ7mJDwbJDgBSLiD/7j0d9gvLwAmQ1gqUrSYXgp9HWdxauynGO46G0wSTKWjkYv6cZAQ5Cc8Jlw+2B2pv9Afd48JFk5JfWQKKVOfSXhUAIF0IHaf7iz8Ftcf/QscM4NSxUMkbsF18mhvHMKFyb/BcOfbSKAZMS0iQmseD3boaL/nmw52iquYXrmKdGUac+s3JPiEGx6pTdQXGHpEFjbLTeDY4Cmkoj0Y6T2LttSodMdcW43ETZPOEQok8PNykqCz+ONqKItLqM2ouRX80V5nj31wdZ0Fi5BKBVLpqFW+PtNZyTGmPV8RO8Vl3Fu8hvtz15Epr4uWhFoCggQmV5oU0ed1RO0BnBr7CU6Pv4vO5CFYHsVdBAocg9nCN2agUxlp5N1N3Jr9Cg+WriJdXEOlkoZtZ2HqpKqZyO1p6G9/R2hHvV3DaGnqQWOsG5bJjhdPkaMKHyaSciTMCQi7ow6BqbIO5LkkIGCBJmsLKUc6QDqcou55iEQs0aKQEsLXEQiEAnVdN4PALEfocwbbaRKipQh6omGRQMIDHKVXHDL0p3LV/fC/x4uChNo34TSW0ysFEvazaQEJhUIem1tbIlzu6+tDT0+fOBwtLS3KdIFT1kjERHNzCq1NzbAME5l0DrlsGc3NnWhtaRUjUJoE0MVuP7OHze0NOI6L5uZ2tLf1IB6jGxJguyzQuXwVYHt74kx29coloeidnjyHscGj0lm2bfK1I4hSp0VQYVMftIPlzYu4dudT0TqcPf4+RvpOAUjCpPObR/old6A0sqVVzC5fwpWpj5GxN2HE2bgpCfHGsTUkoi0o5nQkjC6cOvI2Tgy/gRQbBVJMKWqnJNFS+8Xiiro5aXiF+4Y4DtSKqGAS+ENykHsSJISthlo+y5PThHqQEJJ1wu/NdyRlU60r7Gq7HnNpSAYrIl3cxK2ZS7g7fxEFbx0VMyPaDz67JdmEQroMp8yz2oqJoTcxOcZAtHHESRUTRzilyeKeSF0YbdOz9hZu3PtE3OUy9gJcKwfbpEA6gf09twoS3j78UzRZXbDcBskRkgmsiMoV1UpoNt8rSAjvwnAqrs5OWILXgjFDkKCs34Wzx/2AejnTgu0wp8eDZpYEJNCC9tM7/4TVyhQQLYgeznIaoZfa8c7JX+L40I+QivTDZL4SG0UCEpRNPW+W6s8VwXooWn4NEl5m9X8NEsI67YVBggqZESGmJDcSJGSwsH27ChI0iyInggRNRmQDnWdxYuxnGOo4gxhaYfqPgwSOJ0wVYS4OGSF6rWkSngYSJIXxiYeiY7BeYhfWNMlfrMgGym6b7bnYyqzh2uyvcXvh19ATFWRzrnTMKqU8+ton8NbJ/xv9rW8g7jcjbsZErCrdL8qUfXZZSljLzuHu4lfYqzzA+v5dZIu7wnunOJCbr18xUM4Dbcl+nBp5Fy2xPvR2HENzYz8svQGeYwpFns1ew+L3tMWPnMeMRZ9sXgISVIdIff8/LaAguECwQbCwBjzOsNEi39uowNXy0qFMl9ako3V7+hvsFVdgJmzx4XYNen5XYDCduWzCz7eLSP78xAfobRlBxGuESb90UoQkgptJoDby7q7QF+4uXMb9hSvYz67A8UjFKMkmSRBQyhroaj6Fvu7j6OkcRE/HIJqShwQUcMRr6fwvO1kULtNvKfTCZgdNXc8Hu3zhFk8KkYeiXZZrNWax+DfhBHoGAg7pDJK7ynG96C5ot8sBHd2cVAq3TA90Q14b0pNEqP9tmkUvs3K+fs13dgSeBhLqu8RShNTRjdgpVKJ/F6VyAZlcGuUKcxLy2N/fkzWpo7Mbg4ODSO+nsby8rEBCxEJDMo72tlY0pZrk+slmcigVXSQTTWhIpmBZ1AKUZUqxu7+N1dVluWXb2rvR2tKJWCwh67boiQRSFKXbv7Q2jStXvpaJ1tlT53Fk5LgUNDY7+H4MTKI1TWUf7fs7mF75BFdvfQHTaMSJYx9h6NBJRLRWWHojXJfgmO+exl55ATdnPsXU7NfIOpvQIhU49PrnMdCjSFod2NmooCk6gDcmf4zjw2+ikanK4iWvKCtyW7FoZQHLBfiA5kfa2QfW2sdZfN/ZiX+pN64Bg4NOR+HeGE5ADk5CwnC1+oayymLhEklzjxIM04Wnl5Etb+PGw69xc/pTFLAGxIqSN0NnrISVRClTQUSnbiCBoZ6TODPxIQbaj4nFrDQvHKZpe4jEUmLHy9fRve7Wwy9x/f7H2Cs/ghbPwCaNybCwl3Ek9f702Ht4/+gv0BbtlwKZYW5suNDGXIEERdchM6H6eNEG+Usd6+e/qJ7NoJ4dLsQKJKi9nDWJK9o37umaEREaHkECDIKEbcysXMWnd/4Zq5V78KNBgKibhBGAhMmh95GK9MH0YzCkN+RAo5GG8Li5J/F8B9arghFU3sfTGBhP/1aPU6n4rB/ONO35Z+LVPeM1SKiCBF4UyhnjaZMEdRGqVUQlGiuQwM5AydvHwvYd/Obi/xC6kW7lFJ/cZf+9BYPd53Fi9McYaDslIIGOMyJCCkBGTZPAi/DpIEHdbvULH4GA+vNB7rsCCZJf4FFHQd54XoR9Fa+MklPGys4iLt/7VyynLyLS6KFYZoEWhVd2MTF4HufG/hIdjcdllGexe8HOE/m2Lq1NHRHTzqzdxK1Hn2LPnka6soiykw0FG4hZUXgVE24ugrFDZ3D68IdoivSipbEf8UgbdOYreEyDVjeiaXHBY1fZUUnRuhnw2cObUnXZ/9RAQnA5BWtp2IFRAE/EzHLSac9Xhq3lUXJ3Mb/+ALenL2F5i1zWDFyTMnIHvlGCZZWV9V6uCYdajuPk6DsY7zmFZouUIxZB5LwqQSKBR9FN05sK9xevYmr2G2zuLcB28vA9ZfWXamwEnBg8uxlw42hMNGN06AjGhyfRlOpU41v59PSpjkt3MsINzHeF583chagVkdPmEhFqStAmtDXHEcoQR8/SrXUqqjPGhZxTBJcBWR6iEXWtqMTaBCJWVDjh5GgrYKBsftXvVVO06n70PW+Yr26Z/s/1Tt8GJKhJlCuFlxHoEdhs4Kl3fFemCLzkGVolicW+JhMsXocMqKIomcW62KGydHF8eI4Oy4rDEFsjTSawhunBdssoFPMy5YpEErJmshBh8SEdXpCGkoOLNFa3H+HK9YvY39/G2NgYJg4fQ1OyE5beBM0nwLZErFl2d7CXmcXtBx9jfvEhujuO4Nzk/4GuNoa0JRExYvCoO6JRAWmtuzdx5e5vMb9+B26kACvB7JOSTO5MLSrWpvldHYNdZ3B+8sfoZ7GqNUogl4BpftaAjifHgL7/VZqq4mz7vAeVelk5VgaC0x/uVVijLVYns2GBWm2kPc5Fr/s2wTrBPqGABJcheyWYJu3aHLGhVknMX2Az+xAVYx85Ow3Xt9HW1I5ysSJNtEpWQ3tqFKcPf4CJ/jfQaHVJ/oTJa8hxYUWScKRjrqPi5TGzfANX736Mlb2bcGM7cKwyHBMolD1EtWYMtU3ip2f+K3qS44g6LTC8GDROVYnzxFlRCZh/eCCBx7begam2EIuIWLSYCiTw+Gh6FI4wCHijllByNzGzegWfTf0KK6X7CiTIJKEBRqkN75JuJCCBGUu0+SYk4OSa6c3U1BHoqnBaZc8dQJWqXfqLdJBeg4TwDnkNEkKQIO4GLwYSxFAgaANzzM1FZJ6ThIt/jz17HkakABg2PIfevq0Y6nkDJ0Z+gv7Wk4j6vNnZw3kcJBD1vlzi8lNBgtBWeDOW4bos4AsoOTnkKgXMr8/hm6l/xXb5FowkRXkNgJdExG/EuaMf4fjAj5GKDIldn0m+eSC+st0itIiNgruN2zNf4ebMZ0jb83DMfQ76ZWEgb9z0LGiVuCD9s+MfYHLwPcStdrVBSnKoKu4USHBlA6ZneM0VxxQ3DzpIqNu7HiT8cLeqb/3Jwm6olMfhoqpG3uEfBeiZFfhaSbpXu4VVPFy6gbtzl7GTW4Bt5AFTTRt0q6BSq+1mxHAIoz2ncXLkHQy0TCLitwPMTZBOvA/bz8A1ivD8Au48uozb9y8hV9hBY2McyWQS0VgU7a3t4um+t1nE+voOstm0UDAmxicxPDAeBE8ZMPUkLDQKKN7f28De3jZKpSJ6enrEI55FFfm42Vwa6+vr2Evvyfu3traKXz0pINt728jncnL9lMtlGKYl3vYRM4KNjS1sbG4iGk/CYqHnaWhr7UBrazuikZh0SEmdkElCHXT51ufj9Qt+EEfgZUCCYShtCot+3ksioKftbzCNYrefQFL1FBVYFSDq0v9epdmyuy5aGDZGtIj8vlJmPrIjls6UJ5AexE67Qec6NjrEHpRAgQUmc0hK0JhAX1zHranLeDg7BT51cGgQQ4OH0dk2CJdNIjAnoYxsbh0PaUiwcFMaI0dG38bh4ffREO+DrsXk70xUhGrkuNu4Of05bk1/he38EoykCzPmwfYKMjXWXAtRtxkJsxdnmMsz9A4ao90AM0yCCa18VmksufKZOQAJtUHq5IfdVkOsjaWnEFij/iAujmd+CGXaoR41QtJBRbbAHfWMuqeEOEIkVlwfmZTsMsHbgx5Qjray87i/9DXuLVyUKa5tkOJlI9WYEhol9X/FjIsGqxdHht7GqdEP0NM0LlkVOvVRnDYZUakJNNOQafxGeg43HnyKB4tfoYg1OLECytQyGqa4IzXpPfj5ub/GSMspJP1O6F7DYyCBBTcnCXUA6HtujKjjqiYdtYdKuVanJQQJDnzXFgaFDloIk1JHUBaAhLVv8PnUr7FMkBApwfR0oVwZpVa8c+rPMTn0IzRFDsEkSJBVn00oUreJ9ILpdpDtIfq0wFTj9STh29/Fr0HCy4CEKpNccWFLzh7mtu+IcHm3woCUYhUkxMw2DB96EydGPkJv8+TvAAlhByfwh3xMk6CWt6dPEg6e9oBuxAA1ju+YAOpl4Gs5oQTtl9JY2FzAtfu/QV6bg2MUoCEJ325Ea2wQb538BYa76NPcIZuO5CCLiNiF7RaEM0gHp6v3/gP3ly4j42wILxamozZT34BTIOpvxljPWyK+6m+ekLG52qzM6qRALeq2EtPSii500pDUZYpSVTdLPb7n1e/b31vPf0UVJFAHQ5Ey11GVklx1cxNRtw3HUyNuUttWdmbF2YTdxJK3AyvpwdXTcLWMbCKW3wy/lEJn4wjOTnyIo73vIu71wLMjMDUWNqQo5OGaBexm13D91kXMzN1DKpXAxMRRdHYcgmlGEYsqwWS+WMLu7hamZ29je3sd7W2dmDx2At1dg5J4GbGaBGR6joO11QWsriwInePoUb5Xp/CpSf/Y3NrAzg7tJtuQLWSRz2cxefQ4NnY2sbq+imKxgK6uTpkelIoltLe1I9XYjO2dPdG7uC6wvLQi3du2lg70dB1CqrEl8MlWnWAFEjhF43H7E7xmnn9VfafPeDyjJPxhr5Kz/m1AguTCCB9ZabzE1z9wOqlRlFQ3MdS2yEqq8e+C4Ce5TFS7Ueli2MDQRZPDzi9d4di1JaUptFdlp53PEzkk7yl5L0ecbwjoaeO4tDqDqekbWNuchxEFDvX2o+cQE5w10WKVihns7W5jfm4anlfGYN9hHB17B12tTLRPifsbQzAjFkvKTeQKi/jm5n+IYLnoZeAxyZe0VrEidqBVIoi4zRjpOYfzR3+BvubjsAxOEVSzRSYeMiUImxKqyOQxqy/o5FxKoaXKLwEJT7MY/k6vtG//5mo/qaNuyls8hSIS0IpCN1SeXekRBt43fBuPBSz1VrR4NpjEvIO5rVu4PfM55jfvQYsrKhKnSwzb0zwbnm0iik70tp7CyZEPMNp9GjGdGUGOWHgSqAlXXjfEbjrnbOHu7EXcnvkM+5U5OLEcikYBVtyCb1swS0348Pif48Shd5Ay+2B6TZLWzdNJeZnSJCja2AFc9O0P3St7RQi+xDq3SpsOOvdiRqG0n0q7RpBAl7wYPJkoECSUUfLWMb16CV/c/TVWSg/gRcowaR3sJmAW2/DOaaVJIEiwOMWWc0eQwD1UidB9AQjBNOE1SPi9zu9rkPCtQAI3ArVsqmHUYyDhm7/HbmkOZrRUAwlWO0YPvSUgoafpOCJ+s1zwQjfiBc3ER6kI1aIcUjiqC16d/3MNKNSEy9WOSPUyCGzFKAiiwMkvwPezcLGP9d0FbOxvYWV3FXcXLsFLrKPsMT00CtNpx0DrBbx18pfobT5StRbjN+UYn3SrcJT+cO0yvrn9K6xlZlHSCjATBjRShnwbumPCL8bQoPfjwtFf4sTIe0hYTTBp70YBXjCeVxtRaENH3+ngRAR8WJkkCNedx+VPEiIEG5qiWqlfCiSQpEagwL9Qda7arCh4Y7nALuX9xWsCFPZzS4g0eHDNDCr+jhwoE43ibtJodePEyDs4PfoTtFrj0Ny4HE0WMR7pRv4uHs7dwY3bV8Wz+vDYMRwZP4FUQ7d8BnYSSQWCXkGpsouHszdw78FVKcaOHz+BwQFa/TUjYdFLPk7xAHK5LWT2d7C8soyBwQF0d3bDMHVk8vvY2FgX2tHoyAjyuTzuPLyD0aERbO5swrYr4pfd3dWFZDyBjXX+nYPDoxMoVMqIRGLQPBMzj+ZglMT5AAAgAElEQVSEUkQ73g7ywps6YOnkWwcggXQ1Zm64Pthdft7jWUXv815X/++vskB+3s/9Pj/v8372qzoOTwMJanWo/Us9iFYggedaCeNDa2F5jVwCqpMpVBp5iyDQL5gGS7aHdDg5JNDhsjMrLmu1AlOaGLS9DH4wJWmk8IhHOwGHr6ahzDYhjYhC51xpH0sbs7j/6IYImWkW0NSWgkYdkZ9HpVRBOa/D9JMYPHQEE8On0NN+GLFIexBOSDvhMiJmBXl3Bcvrt3D55m+xm1+DQ/66cOZtSQpmIiNzDxJ+B96c/AWOD/4EKatXQttkeiLfvz6dvq7zHkQu15rrNWpnSIIMZ9zPuz6/z39X1+fjIOHpa4BQOuXS4JlXIElNuEVwKJMBXWdisnLdYYjlTnERD1a+wa3pi8iSbmQUBAyaFq87Gwb58XYrmiKjONz7NiaH30VbQxfIWqIo3nd4bVKHosEl1czfx+zKddx48AlW0/dQiaZRMLIwYjp8W0eknMKZ3g/wxvjP0JU4DMtvAfSIgATm44RVgxAt64cn3+NJCOsR2TdCxykZXYWAmhQpB5rkU/CXBZ+hfqS3EeTLJGEND1cv4qt7v8ZqeboKEkwnCavcindP/Z9CN2qK9sokQbklhSAh0HcKSLAUKBOQEDjoVV26nrc3vKYbhZfRa5DwDJDAYk0wejCLVJoELgaq43AQJOxLl+G3V/4BO8U5GAISKmAzIhFpx1jv2wokpI4JSDDoWy/dmRAk8IYKxWKKNqF8nNndOnixHhTwKoR+cPMOxnxcRZiY6VFglafsDrOrd7G4uYjNzBbmNm5Da9gX2gk7TQl9ABM9P8cbE/8F7Q0DKsshCCiRNEphvmdQdDZx/eFv8M2dX6Gk78M1ffimpnye2c2yo4g5HWhPHMH7p/8GQx3HZbROoWmwTalrL+z68L0lqC4khoYAiD/9Tx0kqK6KpBbLL6pUlJOUOFYEIMEXPj+vFZfRSyg6aUlJvjL1CVa2puHzeosw2G4LmunDcyMwvCRifgtGek7h3OGfob/5tAjpWExQo6IbeaQra7hy+2vMPJpGT/sATh1/G93twzJZYoIyRwDUoRhWGZ6fwc7+HK7f+RLb+6viFtN/aBzJaC86m4fhi3uKBsfNwS4XcP/BfXT1dKOrvUvoHHsEDquLcNyKCEidio2rt69haGgIlUpJ6B4EE6Q6kVK0t7uHctnG0YlJWFZUeMKVsof5xWVxl4lGG9Dd1YPWVDsMEWXqYh9LKhWzN15kkqAm40/vWz9/n61tMq+qOH7+z6zpj17kuc96zst83ucBBCmyXlG3+duBhKDZElBo1MBReZsIoZMaMllrw3U1XDPVOqm66sEaK9bDXHl5LamU2GqGgLyPmnYGhKXAiSzI6xBAou5ldjTFKMKvYLe4ifuL13Hn4SVspBdgJThtKKJsb8PUYvCKpKOewcmJDzHUdRxxqzmwJrVEsO/6RRh6HpnKIqYefokbd79AGXn4XG9F6EnQbwu/O+I3oDU6hB+/9X9hoOkNmCC9M8hIkeOjKFnhIyyq1XlTnd9aQyY4TsFR+uMBCerbPe9aDGkxKjAudDRU+w0LWAqNqUmRSRX1cnoRJX8bS7t3cWWK04SHQKQMV8/AMyg+LyNiJOAXm2G5hzDceQ6nxz/EYOcoLF+FhSpNLW2ded4c0Zktbd/D9QefiENg0dpFyUzDEft0DQ1+G4YbT+H9yV+iP3USlt9RBQliVFdNd3iMYfX7LA6/52trIEEBL7mm5JpTTRzWUDSBFV0CQYJnwnNjcp3Kd9KLKLgreLjyNb6+/2usVx7Bi5Zh0i5dQAI1CQokNEd7JdyzChJkGk/AZMokgbRBUXgKSGAjIXQ3epEv+RokvAYJ9deJrIwKjXLBUBiYC8bjICGcJEg/NpgkOCg5+5jfuoWPL/8Ddstz0KJMMC7LyDputuFw31s4OfJj9KTUJEFzg9DyACSozpcKHann4Sueem2Eqja1QLAciJOrPfZqsUP+ow/PZmIvPedL0C167dNB4yYebUxLuu7S9kNosayy2HR8NFqjONH3Fzg7+mdooR8+Oaz8eeJzKZI88eYvOeu4NPVrXL33v6DFi/AjGioM/zI4OvSBcgIpfRg9jcfwwZm/QlfTkAo7CWz1FMhRIVqKIhA6HoQnRE0O1KISAqcXuan/GJ/Db8rFNAhPk6VMLW4qhCagUHictBAxeHB8pjAXsLE7j2v3Psfs8hRsg9SDfXhWWs6D6zDVtRGW24i+1qM4f/jPMNp5XoXReLTCLcCw8tgrr+Hi9U+wtLqMkf6jODXxDloae+F6XHjJyzbhskNplKBxk3R2cH3qCzx4dAtNzY3o7RlDS2oIQ4eOiXCZ5ZLtpFEqFjA7N4/+/kG0tbTLRruX3sbc4iyy2QwGBvtEqHzj1k0cP35UsjKKpZx07azA5YhccHLI+/uG0NzQKlON7f1dTE/Pw7E9oRsN8N9SbcH0TROBPcEEbVIPOrI82TUKtwC1wTy+GDxtg3j8+qp1mWsFyfO6U7//NSpFLxkLvqIcSCn3rKr6GT/uxWr5g99FHZGgS/uMn/e8wuxFv/3v/jphb7v+86l1krSZWnZCrYGiNAii9qwWjyF/PViNqoVl0HOsCh5lmBA465LHL3oHWYiD9Um5WAQ6CPU5pGj3bQmdpIPYzOpN3HrwBVZ256BbFcDKoeJsI2Y1Qit1YrzvXZwa/yl6mg6LUJnvx6KJE2a67LhaGtnKEr65+e+4N3cFrlkUeieF2fxaOq0fHQ9xrQ3djcfx0Zt/g874Meh+Q5AjUjtWjzsVhXbnYSs6dMx5fHb7pKXoi57NP+zzat/n+T+3fn8N9xzZYTkVctU1o7QtNhytiAr2sJmexbUHX+D+/DXo8RJsIw1by0LTHUSNJLxyE7RKu+gPzx75EMPdxxFx6RAoJEixf6aGQTepCytgde8Rbk5/iQdLl1G0NlGJpFHyskKZSRmt6E0cxgcn/wIDTecQ8bqhcTKkixwmAAlsZdYyCJ7/rb/bZ6jlVE1n5PcyxFONvxB2isiYgFsmCZyw0FCDYYEc4BWRczmx+RzfPPh3bNgLYvVNA0TTTiBS6cQ7J8NJQp/YwqofREYGQTp/VkTqt6CCEZAgjQMRLr+oQ9HTVqHvfn3/bs/Oy717OEmgnlCWvitXrsjRCT3O//PkJNSDBCHZPAkShB6jjk04SWDXSECCWKD+D+zbi/CtPFxNJdHGtVaM976F0yM/waEmCkjpFBN2zRkewi66tBgOgARlFRY4GNQVMsoJqRZQEnJGVaEQvIb8WIfFHZ05KvDNMoreNqZXCRJuYyu3gNW9OehRWvtV5PM0aEM4P/K3OD38UzTFCGQU8mbngz/TYVKzn0ausoqvb/0KU7OfQo8VoEd98Yzm+FSQerkFLfo4RjvP4a1jH6G9oUcWgLCjFd6k9e6tTxZ0qucQlEDBlf2neoOqc6wmCjzjgY956FwlCx+LH25p1H1Qn1DG9v4y7s5cw/3568h5m8JZjqQIBnPwfUslqjpJEc+dG/85jva8K5MEsUBEGZ6exX55FV9d+xhLa8viWHTy8AWkEhQ6RqQ7T7cioVnopFGQl7uH2w8v4869y0g0xjHYexht/z9778Ec13ltC66TOqMbjRwaiSCYQDAHSZRE2ZKtYNnvOtz7Xs2rejUzVVM1f2xmauY+X793bV3JlhUsURJzJkEEgshAI3Sjc/eJU3t/53Q3QDCJoi3LgIsWCTS6zzlf2mvvtdeK9mNXzzArJ7EDqZ1BqVzE+MQMOjt7RSVBlpApbGApOY90ehWRhiADg3sT4zh4cFjQkTJpGAaBEaIJkYcGuTKr6OvdhWi4katdybU1zM8tseRka7wdXR29aIgQd1vMF/bdJKULdhwSWXexVr25VNskqyChbnbxmnPpKmKFi69tg9a6ZsHNIOHh4Jr302+3Pz/0W0RzocOUoLRLLNz2vd2E+rafKvabx38JZZDNX94z+y67hB7nSv6ka6z9XPQMbJZJ3frEPca5WGXbj6rg4NePFj+qxw0ev5Wo+LJpk9sPYaECSyqjYK1iYuEqro+dw3J6nnsTaO2Zdprdy0Powb6+13Gw/8foIA8ZpklQ8CT8CugcKSONVHEG5679B6aXbrOqGavnEYVbpjotVXAthOQu7Gp7BSeGqRo8BJVd0J915nlz41l/7+lH6/vzyto88Goo1btm0r/7L07OlJkelCrM4Obk17gz8Q0MJQ3Tn+eKgKySc7Mf0BsAvQldTftxdM/rGOw8jJDUzM3Fkq27fVLkFUPnZhGrmXncmDyPO9PnUZAW4YQyIOd7+my/E0EiNoQzB3+GvthLCKKb5XM9hVrupaBIxduLvgdD5illVelGvP/W9bZwpENVBAOSQxU3FbD8vL9zvl8tI6s/wOjCJ7gy9RmS5Xk4ahk+8lwzgggYHXhphMzUzjLdiLw/xPrzPK4IMhHFriYLK0CCiNu+q0TG92cOv/gr2QEJXhTAp4EoPQrcuRkkEPoVFKB6kEBBiNe4vAUkyMKJlkFC10s4uustdDcOw2fHuJLAe5BM0n1CGlKYaNUqCeJsEiVuLjS4B3s9SBCQwCUgVfm1LM8AxyKNfeK0GjCVMrLGEu5OX8RU8gY29Hms5RYg+wSXkjL9zf49OLP/v2FP+8sIkTMnGVUxQCD+pA1btlGwU5hLjeLLS/+O+dUbaIgTaBcuzKRuxA7KegtafMM4M/Ie9nWOIKhGmbvLUoGu46FAod7k3rKzuRvew4v54UDvxS+PF/sJtVCNggvXfZJpRpTNcrMwMpmViUoCye1yH4xDfOcUHiyM4sbYBTxI3oXpTyMYJxWUHDdUqtQorvvRoHZipO8sTux5B43+LsisqU39DRmsFedw/tpfsLS6iAN7D2N46Dj8UhSOqcKvBqGSKpFRgqYpbNZGkqn3Jq/j6u3z8AU09HbtRlvjLuZS03oRDt/kSJvDrdsTiMfb0NPdj3AozNSLQmUDyZVFrK4muRKxlFzBoZERBgzr6RWUSnmmHtGts+mUpOHAnmFoahDpLOnbLyPgi3B/QnO8DdFIo3BdJoUZAgmsXuO6LZOe+CNAwnYhokgYuyDBpZSIk6V+DtT/Y7uM1PZg5LsECXTt9boh9avo4bD4UfP3UUFy7fVbQUL9b2yF7y9ylTxdZtjjlT8uoq+NDVMPHgqe6eceSKjd0ZPjLlev2KM7cTBCS9iAhQJSlXncnT2P25MXkMqtQPZTiJSHrBZglhw0B3fj5PB72Nt1FlFfJyRWfKNMKwkMkBKOiaKVwoP12/jq+odYykwAWhGy5lZNLBuybcLnqGgKDuDkgV+ir+04Yr4E95r9PTQcv8j58+j3rk8TeKNcp45ETcYM1FwhEcmERbSvyiImF6/g8u3PsJp7ADkq5KklxRQN4mYEkhFDU6gfB3e9jAP9L6PRT6Zf5I2kc0+LMJSknbyCTHkVtx9cwdWJL5Gq3IcT3ICjldmgTzF8aAv14KUD72Ko7SwalAGWQRVcZS9NadckUJ88WV/4o66XhqcPE5U5r5Lgml+6IIEal1lq1w7ws7MIUKhlbFQmcHfhz7gy+Res6UuwlQp8kg3NCMJvduLlkZ8zSIjSecbUXKreCZAgCIKCvuR97YCE5xv2HZDwHYKETy/+Fml9hisJNvEKHQV+pxFDnadxdPAnSMQ9kCD4dy8SJPAH0PqzTehyAav5adyYOIep5RsoOqvIm2tQfOSCa8An+blM/ebR/wPdDQehGuSNQCIMwrjFprK3pCOrr+L2zAV8c+UPyOmziLZSw7LJGRHdKjG/0G93oityDO+89M/oDvZBssmEjQJfUbr1qjA7IKE+l/kYkEDAgDIu1QY7AqakjV7AysYcLt85hyvjX8EJZBCMV5gSZtnUKEeVhCBUI4bdbadw5tAv0d4wwM2/ZDrjKHmkS4u4dOscpucfINHZj0P7T6GtMQGFggtunCad+RKbTlFpvGRmcWecmpdvojHeiF19w4iHEki0DzJIkGwyCtLZ7XbqwSxCwRja27oQCAYFr5dUlUjq1jFRLOUxMXFfOLo3NDCdTZMA3aowIMhu5BDwhZHo6kM6u4Hp6Xl2LD2wZwSyqkEjR2+WyZWhEt/XbU7lg4ndbwWnvF7yzgNl9QFvfahfAwmeV8lWkFD/6qctWz/fBr31t59cA3iKqkW1a/Pha/OSpx5If9zn/TVikqcFCZ7qkGiQfPiL951t+0/q+ete1en5QAKDQtngqt5ydhI375/DvZmrrK2v+ChBlIfmq6CcN9AVH8GrR3+J/vhJ+KUmOKSmxOZw1EBNDrQmsvoyrj/4CpdHP0PeWoakUc8bZWMlOIYDxbYRUkJItBzAj07+V0TUPnZcJsrgTub0EeuvfmLXygfixUQro2dLBR2WqqV+MAPQSLVqHfOpe7h06zP2OVCiOmxNSJ4bhgWFKF5GFAGpDUNdR9lYratxL1eNJOrvYu86t3pMiRc7g/GFm7g0+hnm0re5kkDeF5bjwMwDca0NJ/f+BCOJt9EYIElVCoCFT4LXRyISP99hufI5tqwqSGD5dXp+AniLfpjNIMEhmVmODQRIYLqRWka6PIZbs3/C1akvsGGucTOzAAlhBKwuvDzyMwz3uiCB5jgld3dAwnOM2uN/dQckfJcg4cJvWQIVvqILEmRoNoGEUzg++FN0x0kClSoJLxYksAY2Ze8psHQs6HIOi+kJXBn9HFNL16GrGehSFrJG/HQLPgTQ13QYbx/5P9EcGgIMKmGTHCDRjRxYsoUyilgvLeDK3S9wa+wLONoatLABWTNRNArMMdfUMCJqDwabX8brR95Hi0yym6R/XPM82AEJ9dla7++PBgnUh0BBNY+lLWhHQpqvjEx+DdcmvsGl0XMwfSlIoRQMKcucV00NwSdFIJXD6Gw4hDMjv0R38x7IFplKEYCkoD+FW5NXcGfsJsKhKI4Mn0Zf1xBsm8x/RKM+NdcTHUg3yiiZOVy9cQELy3Po7kqgv2cfIv52NMe6ocl+qBKQLa5gfX0Vc7NJxBvbmC7U0BBlmlRZzyNXyKBcKaFYzKNQKKG3txeRSANKelG4bts6VlfXUC7paG/vYCnWleQ6qxU1N7WhIRIXtDZbgU/xw6/5WTnEPZFYipLKfWTkJgJMrxHePf/r9kOv8U9sASJqqNL26lgXgoJS/+rNm+pfMxATFIPHf7Hj9GO+vHvc7iXb/aqoXj4chXiKIU+6nm/786dplq69N1EOhEa697V1XLa+33Y0sa1P98lA6OFKAn++bKBiZ7jyem3sL5hcvMkVV9lH1dkSFPI2KQIDnSfwysjP0dUwAg2NXAGm6FRQSgha0747i0u3P8W9ucuwtCxstcBGXiardMrwSSqi/kYMJY7jtSO/gR+dUJwGKBJ50jz5Dr7t+Pxd/94jQYLYP3iukMAIGTuy67vOTbXUqJwqzePugwu4NnoORXkdklYCNJ1N+qgXTLEb4FQiDA5OHXwLuzuOC7VAm1yx2ZCDx4+MMitOFjOrY7g8/hdMLF+GHUjD30Cf56CSNRF24jg0cBYnd/0cbQ0HIJNpJV+7qCyLVSlELr4PQ70VJHjVOfIT2QoSRCWBrMT97EDOLeJKEanSKG48+COuTX2JvJRhqVmfZEEzQwja3Xh55H0c6H2d1fuokkC9Hjsg4cWtxh2Q8EJBggTVimGo4xSODf0UPU0H4bfjAiTQXiG9GLpRFSRQAY42IuRE9uPOp5hauukeNLSxEZigTFQQg+0n8dah/x3x0C4oJpm5CCUMukZD0VFCHmuFWZy//mdMzl6GFs7DVnKQfSYqJhm2kZ53I5r8g9jb9TqO7X4dTXI7gwRZ0UTZ1s3s7tCNNi9okQX16EauN4R7iJGMLatGcdWbtlFXbYPoO+U07kxfxfWJS6goKyg607C0HDvEUrnVJ0cgVUjxZA9O7f0ZhhLH4CfjM0VhA0AbRdxfuIdLV75BOpPB8IEjOHroJML+KFSq+riqS6ZtwrR13Ju8i8tXLzJoODxyHAO9B9jhNRpsYaqGbhSxuPgA0zMPkFxcRzzejt7eAQYJZExUMctYTyWRSq0jFouif9cuxBsasZpaw/2pcTZbC4X9iEajaG5qYT+G9fU0Ll++xv/dNbCbQYNtSYjHmpDo7kW8Mc5eDl4XC1cRyPWKvriz1+3u5W+IGkLt/2s89e1Vjqrhpvu72wdcT9cI/N1s4o8OnB8TDG4JiJ6iJcENQp7+ml8EUHpmkFB3uY/rE3ncXdX6Gtz96omPYBuQwLrF5HCfxWzqLq6MfYYHS7dgSmVWHyNJYckpQjIC2Nt/Bif3v4uW0F74EGMlOE5hU/OnZKFsb2A5M4lvbv0Jc2t3IQUKMKQSN/kTSFBsHwJKGE2BZhwYeBkn9r6DANph236o8g5IeOTwPRYkuAIlrhkX7RmGpcNyynC0EvJGEjPJO/jqyp+QqsxCCoi+PzLa82lBBgRWKYDmUD9OHvgphvtehY/6wdjQjtAfVQpEP6CBAuZTE7h+/wvcm78I05eG1kCOzxbMgo2QGcWe7lN4ec+v0RE7CBkhplc+BBKeOE//Oi/wQAJ7H1VFWqn5+xEggQ37qNGYHMgBQ8pjtXgH1+9/iGtT51AmQCwJkOAzIwihm0H1/sRrCGvtXIlQmIq7Qzd6USO8AxK+S5Bw8bdYLz/gSgI0kveSIFsN2N1xAsd3v43e5kNbQAI1hIqmN9GTQJQckfkUiYFv15PAIIGMRMgJkjTukcHM2m0GCQ+SN2H7i5B91DRk8TVKdhCH+l/Hq/v+BbHAAFTLT2qbnMkiLroulVFGFiv5aXxx6T8ws3wTwUiFQQItYItcTh0ZPrkRLZG9GOn9MYb7XkZUaga4kuCZ+YiDdwckbF3OohdGZMM3gwTREEk9CUJlinVUHFJDIu+CDCYWRnFt/BLKyjKS2VvQwiUeM8O0WGJRMRoQ03bjyO63MTzwEvxOGH4tAN3KwkIR88kH+Pril1hdX8P+Awdx/PBJREMx0dBOmU9xpHFl4eboDdy8dROhUARHD59GomMvKybFgs0wTdFUPTs7ifv37yOdyqOJehJ6BhCLxsg/CKVKHkvJRWxspNHYGMO+fQcQCoextr6GqakJZHMbCIcDiEQiDBK6u3uwtp7C+W/Oo1CooLOjk+eZqmpoaWpDX6Kf39sLJqmiQBsaHcT8X9befhxI8DQ3uH7vDsqzZ15/qCCB1+ozPI7vGij8vYIEFjySdBgMEm7jyr3PMJ28A4tdeqk6R/LYRahOA47u+wmODv0ETYFd7KhLKnBUvaP9gJqfS1YKCxtj+Pr6h1jOjMP2FWFKFGACliFBMnwIylG0x3pxaPerGOk/Cw1NLA1JimBCVW7n66En8EiQIBI2ZHzGXjW0J0uyAAm0J2oVFKw1LK5P4PPzH2C9PAPJX4YtF6ETNVP1wacEYVf8iPoSOLbvTRwd/CkCaHIVA0mOiir45NxNvjcFLGWnOCC+M/01dHUNWogapU1AlxGwwuhvOoRX9v8G3U1HoCDixgpbKgnfkyGuBwnikkQH0GaQQOoLOhybwDLNT38NJMg5rORv49rkB/xMDD8BqQp8sOC3IgijGy8feh8HEq8hpLZzj51CccoOSHhhM2AHJHyHIOGzi7/FGoEEf4G5+my2Y4Qx2H4CJ4beRh+BBDRBsoTcFzW31UCCaJSuqv88L0jg8h2ZwBisjvEgeQ2X7nyC6ZXbkAJlaAHRr0CZfs2J4JVD7+Fw37to0HqgWj7e0DgoJa6llGcpv9n0PXx+4QOs5aYRjpIUZwaGmeeSLC10TWpCouUIjg29jYHmgwjZUci2Jn5eF2wIkLB9w3Itd7uZJuLuNy9sIfxt3/jRIIHOeBon0c/hgQTie+qomHnMp2Zwc+IyKtIKRmc/gz9WZoDK5mRQodpRhOU+7E/8CEf3vg7FDCIWauRMFpHI1jeWce3WJTyYuY9wQwQDA7vQ3NSMQEhGLKYhoKrI6wUsLyVx5+4drK6m0NXeh6MjryDRvgeKHUJQiwhVISqR6zkUSgWYZAakheD3hzhop4oUeSRUyiVRFVEkBANhdlKmayWAQOpGqqaw43LAF4Dm98PULaQzaVgmEPAHWPGI+K3UgxAJNcDvDwiQQBQjmbJS4vSnjU00MtfNM9dzhF8j1ACqP+UmRf56WLvnUQQfTwHpuw6OHz0X67LWD73occHg5rVWb0T2xHm/xael9vpt+PvfFi1t94B5jOq7R7a70poCDTutejDvEdfhiU5sx8uoXUL9Z3r1qcc9pYcrCXwlBBKcDKZWb+Di6MeYWx2F4qcGazKSMqBXilyFOz3yCxwcIPfYHmF2yLKbJJ5BhmwEEtYxvXYDX13/CGuFKZaDJFM2mqe0dzu6HyGlCQNt+3F03xvoaz0MDTFo0FjGkxzY/3rz84mz6fvzgseABFJ0o7nCfHlBvIXl0JgY3ESrOxtYz87jiysfYnr1DhAocZ+JYRWgKuTU7WPH5KDcipGBN3Bq/y8QVjq4wZiABzUv0/5L1SZTyiNVmsONB1/j2sQXKMorUALU9G6xn5LPDKC7YT9eO/jP6Gk5BsWJutdFgbEr7cnX+Axo/gWOggcSCBqInoR6kOD2XBPE5Wo39W2S87mPfQ0o5NClDFZyN3B14gPcePANzIAJwylDg4UgnWVI4OXD72N/96ui7wYK1B2Q8AJHVJylS0tL2JFA/Q7UjT67+N/rQIKbjdgEEg5vAxJEgw+bZ7nqP1Xc8jyVBHLLlQRIKDnrmFy6got3PsbMyh2oIQP+kAzLtGFXqE01jrde+WfsaX0VYbUDqu1nBSbOqCg6TLmAtL6AscWr+OLKRzCcNIINJorlVZhWkTO7ZMDll9uxu/s0Xj74PuJaDwIWSW4S1cgzhRNzeStIqHo/1E11T+N40+z/fuyDL2BBPh4kWOz+KZq+yR4paV4AACAASURBVCSM+fFULbALSBVXcW/2NopYxoUb/wNatAD4qYmuxGlgFRH4rE70NZ/GmaPvQjFCaIq2kgo7Z8Z0vYTZhSncm7qD5ZVFSKrCVKBAyEZjMzXtGSiVy1hcXEalZKCpsQ27+w9hV/cIosEOSHaAjfc0lVyOdW5QpuCcJFFNtgV1B02m/gDy7SDpRpvnjGlTlYRK8GQwRNUSui9RpvY0yunnZERE78NqL5IAApSBUqg3QSZFMKET7k0Pr9m1XuFCvMAjGtUFlG69zhX09sLM6qHr2XLVItBadOF5LIiYtH5yvqiJ+jiQsPUa6qfpFpBQW4VPMZcf3QOxnUzqMwekj3z7zf4w20uW0n151Ukxvo8mCblEIp6Ptd+r9khVn8nmCxL70LOBBHbVlSrQ7TTGly7j/J2PsJSeQLCBvA9syI6NSqGEaKATZ478Ev0dJxDVOiHbBBJIlctgyU1bpj6gVUwsXWKQkNEXeG2ThS/10tqGxpSliNqBfb0ncWrkTcS0BNNdSEpVgKJtki1PMeo/+Jc8ESTQ7KZKpMbJPuFPQoaiZQ7sC+U1nL/zCW5OngcCRdhyniuz1LCuUj+UITPVeE/iDM6M/AbxQC80h6hCVClyYNs6bHLmlgrY0Jdwe/Y8Lt39M3J2EkqQQILJ9CRN96MjvBtnD/0X9LWfhEo9jeylQ9cjzoLvk5/QVpDAYJYrCSIxKDQcbZBBKClD8vlgk+mZCktyUJEyWM5ew5VxARKcEGCQUZ1jIQgBEl45/HPs6zqDoNLGY7QDEl7san0IJFy5csXxDllSCPnH8kl4jAQq6dW7Pgk8JK4JGG0cFcqyr4/is8u/RTI3DjVc4WyuTQkfI4i+5qM4OfQ2dnWQIUqTUPzhwNnrSaDSpgAJ/IdPOi+jRX0DzyiByjKZhDxsGBKVR1dx68E53CRJsfw08ypllRq0FEhmEBGlHe+89l+QiB5GAM0ssyYTSKCAjTIn2ECqPIfLk5/j+tjXcLQ8FK0Mw8oATgWq4oNjRdAQ6MfBwddxePANhJw2hCVq0laFmzAd4FWdYsEVr/J/+TCrZYHF4/1HrCTQsLvzwD3EhBq+eHZcunVBAm2wxHEmxZTF1CzyzhI+v/D/QJeXWYXDlkhFyIFk++Gz29EZPYyR3a+yJO9g1x629mFtecdGoZzD3OIkpubGsbK2grJRgqwVYalpKBqBXRkbGznEGpowvPc4dvccRXO4jxstZccPxSFHbWbusnyjyOD7YJmuPrZLlRKVEJJ0JfUWlUvQYp5SYES+HKL5lJrtOcvPijRgkEBAku/dBQT1DroPh+Ti4TFI8Ew46EDlng4BVnh18WcK8VNqOqQ5SHueAGOARU6ddLB50qps2EUVChkmlTZsG6qiVH0ZxFYtrtmhXh+FgBMBvFqF8Pm2cwoOhRa/kFFkqRR+JvQ59F+qptAjomdF10/XZ7LjKJgSRmZ1JG1M70EUMvp1YT7nASfBmzZMAnueoR8d8nSwE5VL3K83blvvp6qK5FZ0ngga6oI1/ivdDsflNTlKujbxHF1A6FaKyDhPVVRUdB2BAFEWREXJ22eYAkcO3KrIpnMdjsGkkGU0dOHtwkkO9+eeh4RXY6rVmlwwsvW++N/iWtlsjceF5BzLKForuP3ga1we+5R9DvwhCBECy4JTcdAW240zR36Nbqq6qq2sXCMa701IilBHSpWmcWvqS9ye+hpZIwk5QN46pOAlwdYVSEYQLeFBHNnzBg4PvQafE0eQBAu8+fFEkPN8M/Lv9re3AQk1czU66ykRQSCBKpc032lqmhzYmxCiD2Pz1/DZpT+gIm2wPKrq0+HIFUgUK1gkWhJBT9MxnD7wG/S2jMDvUoVskp8jSXWZmqGLTF8aX7qK83c/RjJ3H0rQFCDBkeAzNLQG+/DygV9hsONlBLQ2yMzhF/sYzz3m+//1weB2ymOs3OSQfLUH8ukMINAszi/6f+GTQPuVCYf8mNj8TIMp2Sg7KcyvX8Ll8d9jjPonA+BYhWAEAaYGqQdvnPg1BtpOwi+3sJkaVd6ETwJ9JlVV/IK26zJNvUpzLf74u521f5ML3wEJXjz+pEoCSVHyAS2+RDac5EF1lK00FtNj+Mvl32EhcxdaRGezG9NwIBkhJGIj7Hq7t/s0NBckcKmw6rhcqyR4dAcOqvlE+7YgwVPHKCNrLuPq+CcYnf4KOWOZKwN0WKmSj+kojf4+vP3aP6M9tA+aHYNqBYSevmLDkouo2GtYK03jq7t/xNjcNcik5iBR1oRKphU23oLZiOaGfTiy903s6TqJgNOEkBQTvkBUvqVMspsN50BqS2THDqN1EoX/eCCBmhVpYpGZkgjOxDyjQFXINFL8IHxh6Ht0YFVQtknKdA05ZwmffvN/IVuZhinn4ai0aZqwTRU+pwUt4f0Y6DyCBrUNR4ZOcDaKYzFqHIOFXGkNydQ8FpZnkFxfQtFaRTJ9F74gHUY+VMoW4tFWHBs5g8HOE4ho3VCdKBSHVI0UODYFlQL4ckWM7sO9FzHWrnt4taGNvidK+Z5tYPU1Dyn4ePncWgZYGKg9KsvrmudUQYL7JIleRwEz4V/XcM3zHyGQQAEw9zKwza6oXNC1USDKLeP0M3csqFGfwA4F4SLodIEcVTzY8cyBpvkE7Yl7cp6UkX6a/Z8mgDANo+sV7yvmBqmUiaqKKA9732egQr9DgTbfu3gN6ed7SlAU1BIAoHtxsx8wTNOtELq+MDb1wlCFxzMkogdRozlUqzcu1cdby88MEry2cgaKYo+lp8vjo8hcdfK2CcMQa4ZmheajZy2eDYMbeg6mAIX8nFwQQPcs8JAM06RnJnj7PJsUUdVyP7jaDC/+LcZv0x7FIFYowfP70/yif8uKAPDmMq5P/AXXJ/+CrL4A1W/CtgyWOaW+r0TzAbxy+NfojA8joMRZqYWADa1HVbVQsVNYzN7DtXufcS9ZzlyDHLDh0P3ZMqwK8TNCSDQN48SBt7EncQI+uwEBOQzHEvO5lnR6mvn1D/SabUECd3q4xpZ0PNOYi6SNSCqIpnMaWzKWpIbjj774VwZvFsnaBkmKswQH5JHkQLXD6GgYwfE9/4S9iZcQlIgqpMAyKKgls1Paw0so2SlMrd3ChdGPMbN2F3KAkmoiCeE3FTQH+3Bi9/vYk3gNEX8XJIfMwmogQXjquAnGv+IQbrfGBUgQqnhi1xXXRX5LXtVPgAR6BgZsgwBxgJ8z12mcFB4kCVj/AdPrYzADgM9HK8MBigpiWj/ePPUv6G06Cp/UDJVMPxlw0LOnsRMJKgESXBep+rji21Ii/4rP9fv2UTsgQcxkl4rwuEqCAAketUCwwwVIqBBI2BjHF1d/h7k00XnKcFRaAA4kM4Lu2EEc3/1T7OuhxtFmt5LgAgCZDoXvHiRYZIamUPtpCRljEVfHP8a9GQIJS7zJ0UmpyUGWaG0JDeGtV3+NtsAubkSVqZJgq6DuZcqQFJ0VJPPjOHfrQ0wu3oYWoF4KMoYhTmGFA0LZakJn02Ec2/sWdrUfgc+JwY8GqhWyH4SgHLlHOu8XtcNYfFeYX3kbSc1xuW7JvCgWx998VdK880CCy4OtggRyEBbPhUGCGzvJNG+Y0lBC1thA3lnG5xf/b6zmJlBxMrBV4jQbcCwJihNHPLgb/e2HEFU7cOzAKWgIMxVMZp1pMswroainsZxaxOL6LFKFKYzNfAlJowPPB9OQ0BhuxpHh19hBPKr1uyBB4yoCOWjKnNFxK1TshEmAx83AuiC8Rvmh73tBqQca6ea8w0WE3rX5IAK16hR4bEeteHgia+xNNcqsW5yR5iCZAk4OeElu0H32kFielYJKllD16nkU83M23uGsOwWCTAvhzDTdrxc8ijwZq49QPCErok+CZvdzZ/rcSoibrdZ1vS5DLlSv6GboGuk+6capWkMVAaoekB8KA002jCMMQ1UBUTWgvYJADb2egRcf9GJVcmWirk/DqyhwtagOJPDz4arLM4IhkfwXWT+3giqCfRJfEBQiesZC/lcsVK6QuddE9+fXiNpmulUgcW9crXIrOKTOxYCIKi00rhZgWmIsOaAnsEDhBVeFanQk0ZHgzbiHQYK4GtdTg0ECqdYQyFRI8Bc5cxHXJz7Hrft/QdZYhKIZDBLI4d5vh9HTPMIgoSO2D5rSwIENgxgKopQKa/IvbNzF1dFPMZ28jTLJVpNjM89pBbYuQzZC6Gk+gtMH3sNA+yHuL9Pg58BJZJc394P9zbe679MFeEDBHWLxzzqQwHutBxJENQ2078o6y9tSw/Efz/0WqeI8qxRRLwHkImyQZ5AB2QqgLXQAh3f/Agf6X0VEaeLMN1USqGoqEj1llO00ptdv4/w9r2dQZ2oTzRWfIaM52IsTQz/D3p6zaPAnXJBAc0AkXkQy8btKRDzfAG0GCUwc5X2eQEKtOudVEnQG8gQSqFpDNZqyvYb7y1/h8r3fYzY9CTuosJmnRsmlApm+DuLNk/+CnmbqvRHPU6Kzc1uQ4JEyaojwiUmL57v9H+Rv74CEpwYJ1IgssrqcCff+RyDB3sDixhjOXft3zKRuQQ4UueGXNgPFiqIregDHBn+C/b2vwI8WSBbJfQl1AnJc3gwSxCH1vJUEklDzQEJan8OV8T8ySMgby9ywSgeIJoeZ/tQVG8GPXvoFWpg32QDJCgjTLcmEqRSY7z6fuY1zNz7EzMo4Z0xkiYJCt/nI0qDZbehpPYFj+36C3uYDUO0QfIiw2Q/J/nlNVryKvMiN1644fAW1hL7h/nu7Rqx/BJDA2W/BwRcPxssY1UACWyUw8CIqGNEaCig4S/jy8n/H/PptFK00bLXClQZ27iQFIn8fetsOIqa14+TBV+Hn5sYQU8toLlCTZMXJYS2/jKXUNFZz93Bt7CPI/jIsU4FtKoiFWnB4/2vY130WMf8gVCfCzXgkQQdHBwEXUZeng5UAQn3jsADFgkfrRoUOBeLiPr0AUUiUigx+zU+8Omk29R08aUf2AsvawUDZcJcS4gakCvVDsHqUCEYp6OSKAofTBNBUGBb5N9jcAxHQ/DCoakKHMoMjysqTmpIDk9xvZYWzWyJjLXGAzhCYKVPPGEBvukEBEqgCSOCGMutMo5GpikBqVqRGRcCAgkKBjiyb+oZKiITDfA90sZxlJ3Fb7gEBFAY9dJSzJnPVnI4aCvkzFI3pYx4VSAQBcKsMgnYkvicqKc8MEpg65D5HLoyITKSollH1gwJ8k7P8VL2hz+Fn6zjc4E6AiP5N9y8a20mKl+QoCURp/Hu6YcBkgz2Njf0om1sxyB1cAGSPu88VBTeY8QBCbcyeDBLojegayRdGl4rImQu4Nv4pbk99wX+XNQLtJmRLgd9uQH/Lcbx86NdojQ5BoeiflV5o77c4w1y21jCXvoHLtz/B/Po4DLUMyecwfYzHxJAgm2HsajuB0wd/gUTjPvhIItMUPG2xWGg+/GA3zidtAY/5+RaE4LEDeKZT0sARRVGv2kkVQjYIo8y3CR15rBRm8PE3v8NS+gH7WciaDigFOFSpt3RIhop4YAiHd72Pw7t/hKhGvWCE8mhuu9RLTvRsYDY1igvjn+L+0g0hqSrrsMwKfIaEpkACJ4beY5AQDfRBcijzTsMqKh8CJIhg/G/9VQMJLi2Sr2krSKDECu1HFaZlSjKtYxmGZDBFb2LhC1wZ+wCL2WlYQQ2qJkMjNkJBZbbDj07+RoAEJ86MB6Le0l6xtZJQnfY7lYTnmhY7IOFpQQKIv0vZLDeI3wISljJjOHf995hZvwnJT47LAiQQnacjsh/HB3/CeskEEqhRhzNknF0nOUu3kkCHhPf+z0k3ooyWI5OPbRnr+iwu3/sQ9+a+QsFYho0yBy2aFIXfbkF/60m8fuI9NPo7oTlhUI2PQIJMlQS1gJyzgOn1azh34yMsZ6ahBURQSDr6CpVFDRU+uwsDXa/gxP630B4dhGoH4KOuI2peZW1wOti9LLGXIN6OMvIPBBKq51RdJeFxIIEUa0WSmAEcVXMMgglOCQVrGd9c/5+4v3QNBTMNR6vAUkh1w4ZshZgelGjdzyDh9KGzaJCahS67FRIsUakkQEIuiaX1B1gtEUj4PbSIAUMnuUUVkUATRoZew8Get9AU2AvFCUPhBmIK3soMXMh3g8EBVxFqlQQRuLoHh6iPu2DCA0PePiZAxOYjvFaqrlUSaq959A5Ya1AWGVqqAIjIXjeoabss6CKKg2AwwDxgOnjJMTpXyHJWOBgMQ/NpIvjlM9lGWS+jYlQ4SI8EovBpfrcHwOHxqVR0mLqJWCzOZm9Ci0lUGbzKyLPv2h5IEIZ6XoMgBfsURBfLpKyiwOcXPQf0R7fKyGYzfO3+kJ/3LlWlHgVKeABUjdB1Az6fH+FA2O1NEFUQU7eRz+ehSCpCwQjTeSgwFQpS4lHQz74bkCBGWzxi2icEECJjvVK5wE3tBH4UogMxFUxUduhPuVLmqgEF542xGN9fJptBiVS0ZOo3oOZ7MVcCgRBCwRCy2QIDCQ6qCPj5gvD7gwzoCOBxhckds/oqCt+3C4bE+Hk9EC7KJZBAAaCiQEcBGXMOV8c+wZ3pL1EwFkUQaVuQTQ0+i0w2X8Lp4V+juWGAqUYCcVJARUo6RRSNZUytX8OV258gmZmGTX1umg2DAA89LOphtsIY6n4ZLx38FdpCA8x7h2FDU4WZprjHHZDw8HqrS1ZUm9+9V7kggeR2PLoMD7UACeSuTH0Jq+VZfH7xD3iwPAbDJt+hiqDiKgXYdgmOoXDF9WDfOzix/6doZF1/P++RTAt0RI+DgQwW0uO4OPEZxhauAb4KJDLbI98FC4j7OnF08F3s7z2LWLAfEp2r1cSKcOgWY/y3VzkSFEYLMlFPGfC74IUqr9wjQPuLiHskuyySQZIP5CFoSiYylWWMzX2KG5MfYaW0CMuvgYqWMiU5CioS8RGcPfYrJOJUNaOeOOrBon17ByQ8+5nydL+xAxK+JUgQagcU+JBpDpUex/AlVRKqIEFnCTqi77QF9uLo7jcxMvA6AmgFbJ8ACZR5pebRKkiobejPW0mgTKgtUcajyIpLF8f+AxPz36BornDWmA580ukOWB3Yl3gVLx35CaJaC1TagAgkOJRBtGEqOaSNaYwnz+Ob2x8jXVqGFqCFbnADkkKa/YaKgNSDPT1v4Nj+H6M5mOC+Bo3ukzYJjhW9TcMN7tyKzNbsqrBvf4T04A/trKtWQT0+pZv54z4BcbMet5N2WGa20MHFhwyVWEl5SocuVTgDc/nOh7g7fRE5M80OoJZCqhuUvfQjILWgq2k3Yr52nDn2FmJyJwKIQzbCguZAFTGpgNXsIhbWJ7Fauour9/4H/FHKwspwLA1BJY7hXWcw0vcOWkIHeK4oVIGXt4AEr5JAQMELUOpAgldJIEULr5mtjkfkAoTNg10DB+7GVpcdqsKLTb/iNSkLyCF6CERPQaVSYVfoZHKZg+tQOIB9+4agBSnDXMLS8gL/TDd1RKON6OzsRku8BZZpYWl1Eaurq8jlcgiHw+hO9KAp1sxZaaJ2FfJlzC8soFzUMTw8gmiYeMiUofYqCd92ElMGnfqcKoI7r8gol4tYT63y/aymVrh5N5HoRiQSRlEvIJfLYG5hFhsbG9izbw8HzY3xKGffs7kclpeWkc8X2JOivb2TDeqI50+c6dXkOlaSqzAqNrq6utGT6EVDuEE0kDMLSBb3zD0Ygmr0bRoDvSUgsvkEEYjWSdUcoKIXkVxZwuzcNEKhAPp6+xCNNojKhW0jubqM6elppgvR8zh2+BgCfh9Gx0eRSq9DImChiX4Lqgh1dHYhHm/GhQsXeH1pip+RCY1xb6IXzU2tAiQ4NF4C2Hn7k8e/9vYnMYfdCgrNYreJ3AMJFeSxYczi6tifcXf6HIrWMiSqBDgWFDOAgBXHvp6zOHXgV2gM9XKPAe2RRH+ifdtEHoXKIsaXLuLK3U+QKi1D8gGWSsZeJhSiTkGC34lgD+3fw79CTE0g4ISZ5+3T6CzZAQmPDoM2g4QaIYWGVdAmpTqQwGECCx8YkEjxDyWkKgv46uYfcW/6Jgy7AksuQ/GVIWnU81fkgkRE6sXexFt46eC7aPR1sX+FW+gTYgAMEnJYzEzgyv0vcHeaXLULkDUTFvku2A4a1XYcHnwH+3vfQGNoACrCvO7E1sraQe5tfs9BAnMKRa8lPUeZZGA5/0PVTKromiwHe3v6z7g1/TGy1hpMjboRLMiWDrkcwEDbMZw59HN0xQ66lQRaBUTzcqmudT0JO5WEpwMBT3rVDkh4JpAgDkNemi5IoFKX7mSwnBvHl9d/j+mV67C1LMD8U0BzYmjSduHwwI9xZPcbrJcssqwUP9eDBOJwuxQG+tlzVhLo90ni0kAJK6VJXBj9AyaWzqNkrTL/XVN8UMwIAlYnRgbfwokDZ9GgxaEhCMck63fKnlqsW7xaHMPthS9wafRzFM00tBBpG9tQZRuKrQO6iog2iOFdP8XRvW9wcyz5IyhkpEbpA5+X1XIzoCJZ6QaINQqGRzf6xwMJXhbEpVs9EiS4D46z9W7jl0za3YZQsJr8FFfHziGrr8PRdJhqns30bEtlOb6O+ACivla8fvwdNGm9CDrNUIwIYCtwqIQulbGWXeSGvOXiDVwa/Vco4RJsmzKsQfilKPb3ncHhgZ+hLTIC1Q4ySBCAhZrZTQ6wBF3KqyS448v0B9FAK9R16I/rjOwWFrzsrEc3qt+8PG3/x7kFb25TEFQVIR3rzTEBFjKZDObnZzn4zOYy8Ac1vPLaSwhF/FhPJ1kK1udXOSDNF4uolA3s2jXIjqoLC4sI+PyIhCOsqlMolhGLxOBTAygWysjni+wloco+nD37I2gy8eUdaDL1bjzPIU4PiYIBeoYWTNtg5+r5+RlU9ArWUquINUaxZ+8QYrEGLCTnMDExjsHBAcbps7OznJEbGOiH6lMxMzMLTfOjr6+PgUJyaRU9iT6sJFf4XgrZIgMHCkUrJR0NDTE0xZu5GZvkNUV/CNGsatn15wEJtbEXKiUUTOdLGSwtLWBicozN+A4eGEaiq5vdhlfTK5idmWFjv56ebszMzPDe3NfXC59PE43mRKwsl7GwuIhUKsWgjR7GhYuXcfzkSdengxIZFLso0OQAVJka+kUzumho3koz8ubu9iCBzgUCHmQ+SSDh0ujHGJ39GmV7GZJS5ABJM0MI2i04svsnOL73l4j4OkRFhtY0GQHChOnkkC3N4dbMl7g+9gX71Eg+mZl8hstpD2q078axp+sMTuz9TwihAz4nCMewRCWB9wjqHfm2wPRJ4cPf68+9teQmZdzup+rdeCCB6UZ0dgkqHp2bwtuIjNVKyOrLuDzxBa6PX0bFrMBwikzPVLQiHBL2sBwE7E4MtL6OV4/+HE0BAgkkCuLKWXOig6oSOSzn7uPa1Fe4OXUBFTkrqGl2GT7bRkRqwZHBdzDc/ybiBBIk8qXxQAJ3q7l7w/PsL88/lh7t8JGVBI9ayquTkoxUzaPlp8IhwzrHQDI7hZv3/4jR+c9RlnMwqPJJTfiWycZye7pP4+S+t9ERHeZKAq1b8h3hCg9XL0Tj8ib56x260XMN7g5IeAaQwIc0bbjc5ycqCR5ISOYn8NWNDzCVvAJTycBRdS7L+5xGROU+DCdex/G9P0Ys0MONy3zEyG6ZjCsJ3y1IIMROdQTdKWGpNI4L936P+0sXuBmOlBMYJOgRBO1OHNv7Lo4MvYqQ1sA8dZghDvIYJGADS7k7uDHzKa6OfwlDLUDzy7Ati3mvBBIkw4/G4F4c2v0ODg+9jiAaoZCJmkEZaAeyX7hMVjO+Ah+4lBNxgNVUQ2q84Idm9g/trKumrx4NEiRupKP5QdxpV5LSVZBgdQgCmorBzqz35r/GxdufI11cgaWWYKoFbqB3bAWyFURbtBcRtQVnT76LNt8AAmgTIMGi8QFMpYJ0KYmlzBRWitdxfvT/he3LwnF8kCU/ZCOAPT0v4diu/4T26GHuOyEmGTWOSTK5MwuXcS4dcRXBk/VlWC3oRhTlewoyLlj2lqAIggViYDWMuqi/aly2KeW3eYZsBQksp8qZtvqJI7jtxVIeKyvLmJmZhqoCJ08dZe7r7NJ9rKaTaGmJo7W1BevpDWSyWfT09HKgubC4gEgojMG+3ShVSphfXEJznDLxXVAcDZbhILmyisXFJA6PHEEwGGEVMQo8mfe/Xa/NU23hIrARztyiiZp6ETayG9CNMpaXF+ALaOjq6oCiSphbmsXq2gqOHj/CTcsEEujnhWIexVIJiqaiubUVTfEmZNJZrhq0t3Uim8kyDUxV/Ohq70a5WMHc3AIaIjEM9A0g4COqA0k2k38F9V6ItVsvT/pUt+O+iPAuDykPEf2NEiciiKgYRRSKOaYc0Xg1xRvZw4NAEQGktbU1JBIJrpwkk0ksLi1gcHAX4rFGt+FaQqlSxkJygYHhwMAgLMfB9es3cOTwcTREopy5Z0MmaoCkCJzpc0IylStAHhXF7b2oSU16Teuu5KpbSaiCBCeDlD6DS6QIN38eFSQ5cCTDQc0KIWi24tTBn+PI4M8RVFpd9SXqRaCQz4TlZJHOP8CVyU9xa+IrGHIBjiZAgik0dhGPhRAPtWCw5WUc7X8fGlqgOX7qrYUQvtoBCdvPRQ8kuEkZV72odkCJn3sCBG66W6j0EUhQBEjImSu4M3cRl29/g7Kpo2TmIfuEfLQj5fnI04xW9MRP442Tv0JLKMG0MpptAmDT5klVowJWCw9wY+YbXJ/4GkU7xZVgCn59jo2Q3ciVhIMDb6IpshsaGsQuWWVq/n2BBFGpIUohCZ9QnxhR7BTodgWLqTFcnfgQk8tfwvRVoCvUY2Sw43JEaWTK9pGBH6MlvI8TsOzY7Kob8cTfAQnPsv0+1Wt3QMJDIIEOKCHd5dDBzkQ6Kk57h7MIVwS/ngIfk/Wsk8VJh2gV9AAAIABJREFUfHP7A0wuXEJFSgEKOd4q8EkxhOwE9na9guP73kRrZIC160XkJ8yjRJTsSoV5zY1eJcENCKoBNlOq3SCqboi9EmY10JIoRyGyG0vFcVwY/T3uL1+C7qwyH1CjRjk9hKCTwMn9v8DI4BkE1TA0KQDHCDGQUVTy/SQZvlu48eBT3Jz6CibzLh1YJEkoOaw6QCoOTcF9OLz7XRwapL6LKGRLg2yqQgJSow7JWrqYCUd1IEHIe3ogwgUJ3g7oBYU/NIBQi4xFUOTy9QVXv16pwgUJ7lgT3Ui0dggVDlKOIkoRBRUTyfP4+sbHWM0vwyCVDY2a6Yh/rrBfR3NDFyJKM86eeBdtwV0IOgQSotx/Qp9PlYSN8hrWinNY0+/g8r1/Q0VeYzoH9dGQcdNQ4jRODP0TuqJHWOKPc1fcOFZhkCCAjBtwPRYkeD0JLrWb+aqCIiQmh5v9r6syPK6KwI9z0xwRlQsyg2PqFje8ChIX8dupEraR2cCduzcgqxKG9u+CrFlYWJ5DNp9Ga3sT4k0xpg7Nzc2jq7ObqTheMNzd1YN0KoWlxSQ6OjrRlxiAT/UxbSSVzmF+bhGHRo7ApxDgloVUn9scXOu+dm/Vu8dH/VegaAYIlFUTngHUPEyNwxYMq4y55VmYto6mZuLly1haIYfMRfQPEEUnjDujd5iWRH1Q0cYGdpCNRuNoaW7FanIN83ML6E30YyOd4THsaO1CW2s7g777k1PQtCD6+3ch6AszOODmZTaaekaQsOUePdKHuwm6WuekE098ZZILNZjildpYQ2dbB+JNce6p2NhIY25+FpGGCLq7u7EwP4/l5BL279+Pplicq1VE5yCq1XpqHYFAEJ2dCeglA19d/IrpX/Q9GpO21jZ0dfagIdgkaJasvf5wJaFGNXKvVvD/BM3KVXXiXgm3kpCuTOPSnY8wtnAeOparIEG1gvAZzXj18G9waOBn8MutwnuCdfhFgyyt5/XcJC6OfYw7U9/AVEuiQKe4PhyOjbamOFpjnRiIn8JIzzuQnUYoJCJB5xbvt3Q+ecD0h7iBPlWM84gXPY5uJHyCq1LUXEUgUOiBBDI7K7O/weTSDVy4eQ4lI4+8ngHIg4hAAkpMV1LNJiTix/Cj079CW3CA5xaBBDaHJDNJas6X8lgvzuDWzHlcnfgSeWMNkka8fhOaDfjtGI4O/pRBQnNkkM3yhPGqd2u1BNy3k1revAo9UPSsT1dUEmh+0v4k1Mm8ngSKpwQLQ/QmUjxFxnOUZbDofFIUlO0S5lbv4sroB5haOQ+ETejUemPo8EtgOvThwbM42HsW8QAJZ0SFl0UVJLDuFyepSOK7Bvpqf322otrW5+K9z/MIUDzrU/3bv/6RIIEujRrz/iHM1PgQpkDN5c27XFQ3nyBUQdwCNsf2nvQhaxXb0J0iksX7OHfrf2Jy6TJ0JwVFI1RLXfkiW7+78yUc3/sWOmJDkCxqXiLNb3rIwqCJJzfP4K0T0PVLEKhiy4wRk9jLsopMXM3dmJpaxbVN4sKdDzC5SIdVEoqqw6cSSAhD1bvx2rH/ij29p+Fz/AgoEchOgANLUl7S5TQWM7dwdfxPuDt9HlKQDjJy9CXlE5lBgmT60RI5gCND72F/32moJsnwBSGZwqlS86ncHCo6l+obTj0X3LpKAvOB3efAvQk/4K8qAPIyxDTWwlyMOcreFzdlcTQmmkbdRkwxEymOM2FJacysX8AXl/+AZGEJOilsKEVoGr2nBhgBxIKdiKhteOPEe+iK7EbQaYJjCGqZkLvVWU51rbjMjctXxv4dyxtjTMch+oxVVDFE5d6976Or8ZDoSWBaBs1BCsaJTy7UmditlH5K98LAVjSlMte3Grhst9m6UaT3bOpAQrWb2as3PGFyUKWOmgMFQYSeFSkOCYUcOqjSGylcuXIJsgYcPnYIDQ1B5PUcFldmkVxdZABPDCFqDN6//wBsdiGnoPkBSqUK+0PQNRFlJ9GZgCqp0E0T6VQGS4srOHLoBHyykJpll1RXveahGf04cLDpxVQ9MBkoaJRVpsZHkibQi5iZn+IKYVt7C0IhP4qlAhZXFrCcXGb6DTXykgZ/U2scnR1tyJfySK6swDapmdkP03TQ292P5HKSn09foo85+rRm79+fQUANor93kHn8RJ8isEBjTH1X9EwYPD3NUt16r/XgjrcIUU0grXnKsOpGEfNLsyiU8+ho60S8sYmrQ1RNWE+tMGWMGpvp3iKRBgwN7RZ9IJLCXg8rqysoFIoM8sLhBn5dPpvl77MSEalAWTY62rrQ3kKyvg2Qvebl+mqWS1nwAKenwlU1X3NvnoJ8Co/KTg5p/QEu3vqAK7i6lITl5NiZXNI1+IwWnD3xL9iXeBsa2qEponGZd3TJhOFksJYdx0Xad6fOw/FVYNE+QB4f1ENkWuhqb0dXUz8S8aPY2/kjaE4TJJOqQCTl6skJe/r5TzU6TzOCP/zX8HlMk9ETEhE0WaYbMSWMKj06S5fOrt/FV5c/Qd5IoWxnYMo5bmqm5CH1H8gGGaoN49XjP0NPdITlS3lEmC5EYNSBSaZ55Vncmfsal+9+yu9lqeSVIbOhWtCO48jgj3Fw4CyaIwMsXy2qXq65JCfd6sa36iruZZbc/24uqPI3xYzzKhH1CZonVT03gyx+L0/OmBuXheKQ8OGpVZRFstWdm0SJNul9NJDECjX7z6+N4uKd/8DU0mVoUQuGSsptVFFR0Rhox/E9P8b+rjOI+vuhkBIj0Y3c9/OU84i6JOhGrodNvfq6+wzE8fJocOWmgre85lEgwaMg/jCXxg5I8JYKHwLuHzbeEYGFyON6dk+ucY6nasGL04bhlLFSnMLXo7/H3ZnzcJQs8xZp1WhyA/xWGwbaT+LU/p+iM7aXJUYVCsI5YcxuC/w/L7su5vHDE08EGRRnuxGU57jIrou166eAkjJltPAqVOXI38eF2x9ggkCCtAxFK7GSCSoRqHoCb5z43zDUcwqq42OQoJLEGrlMkuunlMJi5g6u3fsId6cvQAlRMCkWLh1GCm0ERgAdDcM4tuc97EmcZMUNTQqz6yRJnKk+4QLrfdVkMB8GCZ6JmlA9qAWRP8gjrhoA14EEoRsjDqiqDKqoNAiHZC9bIypdouJF2csUFtLn8dnl32G5sICKLHixBBLIoZMqCcR9DmsdOHvsHfRF9yIoNYr+E1KpIaAh68gbdGCtYKU0jkujf8DC6h0EGij3pcAp+rC35yWc2PseOhuHGSTwYeeuA6Zju47RDO+8BnSXoiemLQHrx2Viqg0rYro8AiRsszwe3qFZUWur3r7QzLdNE6mNFK5euwLVr2D40H7m9JNC0+zSNCYe3IPpVBCO+KCoDvbs3QtVDsK2Zdy6OYpMJo+gP8gynP19fehq7+LAtKIbSKc2sLywhqNHTsFP64kBQs2o7JFHyXZgoQoUxZZAEq6GUYaqkWqPDsuuQDdLmJl/wIFLe0cLGqJhVl9KriQxOjYqlJkkIccajceQ6Opg9aaZuTkYugmfL8BNyD3dPVwZ8WkaEoleNEYbYRo2ZqbnEA40MEigAJoatP1aSHibkOS5I0zIRLPvli8P7FUX/+bqSX2owVOGg2TadamfqgDdLGB+aQYlvYjWlg5EozF+A0qsrKVXMDZ+B8VSDj6fD+FQGMN7h7lPgShD5YqBxeUlGBUD/f0DXEFiXwjDwNr6KvK5PCsjlYtldHf2o7tjFyTyiOHgTTQvc5d2lQ5ZP2/r9tuqsZXEbDtLkomMgnR5ikHCAwYJJD2dg0bqTLqGgNWK10/+Z+ztehs+qZ17V6ohG1FQnDRWs+O4MP4x7k59A8lvwGYJYSrKqrANC4n2LiRadqG78QiGOl9nkACLVOnoPoVCj6fO8+1pbj/MwOehvaX6DZEwFFuPm7Byq3icZGAzSKr0UAIui4XUPXx56SM2KS3bGzCIR+9KjKtkemYEkGgawitH30Nf4zHITlDs2pQM44oVQeI6kHDnYxQYJNhQNZWrvH4nhqO7f4yRgdfQwk73LkiguVk1hdyy8rYCha17aTVYfhRI2C5hWb+IvflfC5z5O1TpJrdoV5aU+HHkpuylaQRAoB4CQhTkSE8xgAqDnicymF65hSt3/oiZlZtCWU81Wd7YR6LdWhteGnkHQx2nENV6GSSIc9KlsXqPwFWIFFLc4jzhH1W9WNyE1aap/fDarjWEe5tY9QPc36z/9w8yQuH73AEJ7nYg6EO1gfbkujh496oHVc604ISydTtxuUlmtDyLS/c/xpV7n0H1FWE7BX6NT2mAajajt/UoTg2/ja7Yfig2qcJQpp4jfhEA8uZTfwU1kOCBg+pPeTV6AbbH465VFHhKSyRraaLiFLCcn8SFWx9gaukiDHmZ1RfIRVbWI1DNBN44/r9iT+I0FIeaEgnABAQSVw2mTi1lSOmGQMJFaEGbG2VZYYNUVuiqDT+6YodwfM97GOo+wTQUTQrBsaipyGE1Fs/ZVuxV3rXXQEJtvQoesCCGbF54P7hlWB1wVxuefDP4QdDG5/7hsRTcVQYJBAnc/gRu+HJN6Bw5jeXseXxy+d+wlJtjkGDLJaiKBdmmjFYYQbUVYa0Trx55E0PNh9grQUaYN2mi5ZhSBSUrjw19nZvdz9/5dyys3EEwIkOyJDZuIkPAE0PvoqNxGIpDVQjX9o5lOenKNzfP1aoGbsxSDbjqd+j6sfY25K3R5eZgxTsHvLPvcaGMIAsIjwHP64QqCumNNK5ev8LyoAcO7kc4EoIk28iXstjIraGkZ1HS0zCtPLq6uyA7foSCcWRSJZQqJisZGWWLs9SU5abVQM3MqfUMlhdWcWjkOEK+kPBIcA3WvJb97a/3CTOcK0pUxatw3wEduGW9xGBhMbkAw6qgrbWZG64N20SlXMHaRpoP2fX1NI9PJBpFZ0cnVFlFvpDjfoZsfgPFYgGDff0YHbvH062vdxc6W7tgmBbm55YQ8IeQ6OqDTyONdrpT8sdQWeaZ/RUoMPUqRHwoi4h/GxGqWjLGo5W5INLbGyzH4HsSPh9lphvl8jm0tnagMUaVBPFVqZSQyaZR0jewtr7Enzk8dBD+QIR8spHLl7CcTEKTFewa2OXuKg5KRol7pUrFMioVAysrKTRG4+jp7kPQH+a9z6tm1ihuYo4SIPIStx7oZaYkV9NEAdCSqZKQwXrpPi7fpqwoJWeoJyEvulJMP8Jox5nj/4z9Xe9Ak9tdOpqb1yXFG2cDa9kxXCB1pKlvIBNIIBUxUjVyNDbq7O3sQnfLILpjh7G74zVWe6E9l/w8SMtffHnB3g9u93zckn/yz+q3l+qj8ai/LjB0QYJHLa6BBCKEkWDJBpYz4/ji/B+Q0Ze4L4zc7k2ZqLiUVqFqfQAdsQGcOfo++ptOsDIRu8N4vVuUTZfySFfmcHf+a1y+/Sfk9HXYqgNV0yBZKhuTkujJwYFX0bYJJAjdYJ6TW7mYAm27U8C9WREY1D2b+r+7RE8vmq7One0eZX3lwTvExJktKi7kKUNnGe0N9aaangw2eSTQz4hpICrnBp8965iYv4Sro58gmR2DEjJhyJQUMRGQA4jIrTh74p/Q13IEUTUhQAJX3GtmrZ5Evbj3zYmZ2pkhpDHq92JPTdC7WwEQ3O9ucnusf2YesHiatbXthHvyPP0evGIHJPAguE1orrEOZ0CrCU0PJAgnz6pjrOvASucit/dWFnFz7kt8c/NPULQsDCcLSbLgU8KAHkN30yGcOPAO+loOQrUbGCQIkReXO+1SnbaEQgKBV7MCbjDlIeMqh7s24XlvcKe3JdtcSVjOTTI3djp5CYaSBOQcZ/4UswE+uxuvH/1v2Nf9EjdYconUJE11jSsJVZAw6oKEkA1HJa1uw20OtBgkJOJHcGLPe9jddRyKE4KGAKvm1Pac2iLZDiQ85Gz6DwUS6htStwEJ7LgsvBQ85R9u9nKz9jwvlTRWipfw5/O/xUJ2BoZaYpBAykMEEqhBOSA3MUg4PfIjDHccg5/cteUIiG9j2+x3iZJVQNZKYbU4ia9u/g8srY8iGJZh6RZ8dgz7+17G8d3voD1KIIGkcl2pSF4vnHsTK6qqJ+8GKd7EdGUjN81zt0Imvieqc9W/P2qTdKlojzNeJiqMyAiLdUZZeA9cm6bOza93791lTDZ88ABi0ShkxWZzNQpSi5Us1jbmoRtZbmKG7Uc41Aw4flQqNlaS6yiXTHS2d6K5ib4PGLqFVGoDK0vrGBzYW5UNFe7OXj3+4Zuia3x8hcUzozNcvxb6OBMbOQr+TaylV1natLWlBdFolGl+ojFSQTqbxuJSEqZpo7GxCe2tXQj6Q9zDUDEKWE8tIr2xit6eBO6O3mEVplg0jt6ufr7PXC6PgD/M9KMg8fiZo+31JFC1Rly7BwhFvPKog7MeBHoHuasg5I4/Ne46NAYEiCyqiCxjLb2O1pY2tLS0cbMxAS96ApalM6BLrs7B51PR0zkATQuw+d/6+gbS6QzisRi6u9r5tZLsIJvPcLXBNBwev+Sy6Fno6uhAOER9Cp6jc72Pi6BfUKa0ngRJ915tp3KXrqk4DBLWihO4cvdD3OeehCQkpSTkWG0/GuQuvHTolxjueQ8+pV00S3MTp8NyxCaokjCGi/c+xuiDCwwSaD9nkAAfdS+jtzOBntZBdDccxq72V6E6jbAZJEiQFOFJUvPmeJpA5nsQkfxNL2F7kCDiA9p/6fmL3iACCQTkVguT+PTr3yFTWUTJTMEk2WmFOPkaZDsA6H60RvrwGoGEFnK6bxChK21c3AvmwJZz2NC3ggQII0ZLgWbHcHiQQMIZtEX64KvSjUSAzb1WHEzUBaJV00p3T92UgvTiiFq/yqYQ9rFTZWvlQUQbXpDN70OJQWIzcJbAFWTxOKe8twtxAu7LYFYXAaUycsYSbt0/h5sTnyOrz0IKsHMNr1O/FGAfpx+f+hW6Gg8iJHdwHCV6OYk2KJgYHrhn4MQJtHpOBiVk3ZiL51m9mMrWm64lXav4q0qTrUGJp6/QeTGa++z/pvP82T78BwASHp9xfOrH4fG93V9gB2CeN17ILSTqxFIUOt18mFCDHAxsGEncW7yEr69/CMNZhiFleaNW4YejR9ER289uxHu6TkJDFCqpB4kVJTR+2dfAqwp4V+2pa3hKL94EI+DgViFc6pNHiary1KmUp1hskLWUmcTl0T9idvUqVxJMZLjKodkNCDjdePXI/4LhxEvwqUGuJpASDoEEaogto66SMHUJWthyZfhMNvSRqAnJ9CHRdAyn9r6HXR1HoYBUb8hZsr65agckPDQXq5WEx4AEjh5pXtSDBNr8qIYjuJ5k+iXJG1ivXMWfzv8r5jcesDurrVDzHJnWCLlbH5oQ9nXi9PAbOJQ4weMvK5R1dakr5Ldg5pAx17FamsS56/+Glcw4gkEZRsWE327E/r5XcIxAQmwYih10y+Ze46bnDu2ZfYlgsZrd8Y6xrenl+ki/bs09au1WH9sjutC8rheiuvEVuMaFInC2oOslVgVaXl7G9Mw001D6d/Who62d+xIyhTQ2MinO2NO5EI6E0dTYAlUJoly2sLy8DsMgwCGjMRpjxR0ao3K5hHKphFQqjXwmj+6uPnR1dMOvBYQ78hM2o5oz9HYvdLNwbrWJ+hJI9WdheR6VShkb2TSDhObmFnR0dMDvC2B1bRXFog6TAxwJiqyhpaUDoUAM2Xwe2VwKtk33aCDgB9paWrC+tsLgf209jUAggkKhgmg4hrbWDkTCUWiqK0bAlQOaN9TnIQ5nojhWj09Rit3ma2tGzRVscCkdYk8VtKpypYBMPoPp6Snk8nm0d3agtbUVPl+Q3ZOp74IkTvOFPCtUxWKNiARjvHcZuoO11XU2jGtvb0ZjLAzTKcM0K5ibn+Ftl4IPqjhYloyWlna0tjRDU0WCyJM+pYqJmG8u2OUMsDenxYT2HKM5JuJKgoOKk2Xp6KujH2GS1Y1WIJMLukWa735ElC6cPvhzjPT9HD61nel8QumFzgECCSmsZMeEhOqDi1ACRAekcSTNJR9vCX1dvehp2Y3uyCHsaj8D2YkxOGLTbdIm9ppvn4qb99Qn5Q/4hZtBQs2t2utJEECBHr6QF99AqjyBj8/9FpnyIopcSaAGc2rKpXOUzv4AWkN9ePXo+xhoOw0fooIpz8NDvWA2TDkLanK/O/8VLt/+GHmqJCgSVM0HyZIFSNj9I1FJiPTCJ0XcngThz2Gxbw7FCnXZ8SoVuR4keGvPAwdetVrM6dq++rghFgmrmhLdZpDglQ+pT0383QMJ3nuKqjg3MNv8NFnl0UIR66VpXBv7FKPT51CWkiySZ4MU4wgWi4rMGyd+ifaGvdDsZqiO6Ivi2IcEYKrRPJk8ChqkV/UTlNjqybDt3lS9/+rte5UELyispyQ9a7C/AxL+RhuHVwF4/Mc//vB1y3Lu+uFymXu41X5PyNyxfreL1gkksEyaCxLyxjrGkzdx/saHSBUnYSlZqD6Tmx0lswHNkT280Ed2vQ4/yI/Az9iAXWDdCc5NUdUsqnsoVU9a9wTiW63pvnvZg/oNgrUZHBWmRPpGBBImcGX0Y8yuXmNurGFvcAMnNVWHpG68PPIbDPefRkgl/nQAshXmZiICCRWksZQZxZV7f8TdqYtQQ6Tr5jANQSEeMq1G04/e5mM4te9n6G8/BBUhKI4fjilBoTjWA0PuMO1UEqoPwt2svj1IEHQj6klII6PfwJ/O/3+YTU/B0Epw5DJAxlREN6KqEeKI+Ltw6oAHEiJcSWA5PuiwJOpJ2EBaT2K1OIGvb/4OqfwD+AMS02qokrCv9xUcHyKQcIBpc9REyXQactT0NmtWsPACdC9SrI8YnxQuP349PyktUG2Nd0vfDMA95XyL3ImLSG2sY2VlhdVv/H4fGhtjaGmOoyEawcbGOgfLFPw2NrajtbkHfi0CTfVjI5fFxPh9yKqMpngcHR3NUFUHuUIa+XwG5VKBXY5N3UJjYxy9iT6Eg1FuDqbej6fPPG19BmKvE67vYMdo4uIvLS+zQ3ShkGOQEIpE0N5GAX0EswtzyGzk2Cws2tjI7s+xWDOb49HvbWykIEsmGmIBdHS0IOzzc5+RbhqYnpllN+ZKyURHayc62rvYI0E4qjpQSGOTzVOJxkUSqDWQUG2ZYoRGe1Vd8LLptgR9RwTgFCATDYGaHkXPAfVNpNNpzM/P8b+bWuJoaIjAHwjyWJA0bSFfZNnDWKyJqUgUNDiOAtOwkMvmuHLQGI/A56Okj46KXsD0zAMUC0X2sSHAEYlEGQSJCgz1c7mVEQ7IaX1triy4BDu3wuvONrd6QllRk/vUclgrjvO+OUEgwVlhF12HQIIdQETpxLH97+Jo/y/g1zpYIPdhkHCvChLUoMXvy2CPKgm2jIHuPiRckDDQ9gpkJwrHpKblHZDw7AFJ3RytTuD65l23Eslj4IGENDYq4/8/e+/9Xdd5ZQnue++7L+I95BwIECAJkiCYqWzZliy7rHbVVE+v7vmlf5ieNX/Y/DCrp8J0Vbuq2pZkyQqWTIpBTCCJQIDIOb98U699vu++9wBSolwuty1ZT8ICCLxwwxfOPmefvfHuJ38ndKM8KwkCEhgb2LIvGk4CrSlFNxpovSIgQQAhA3sRjAjgGAQb0xib+w1uPFA9CYFlCt2I95My6ucEJLyGtrQCCez9knFJkCCq0uGaGq6OYcY/BAm1Ccia5KNM4pqA9wC2f9barSop1Wbn8P11NTCkn4aQQ8sKV7MHXBNU7CS9YVDqfOIVsftIkplTi1fh2TuAqLcl4Xsx2F4CR7tG8OroT9GSHILl1sNCQipwIRtDvS+PWamvCSOcsFrmcwhmqiNDxXQHH1++MykqVbh+PzemfGoAfgcSfvc5+W/yiueDhGffzEPZrApfOFSOIeqszYKHZawqDYJBtiBYStYZviwQMxsPcfXuL7G8dQ9eZAeROFU36NyYQWN8CKcGXsWFE28gabQIZ19AgriB8uNUoChcuArVqXaRqjaySkBWaVRWkzQECWqvoha8Cc90QefP5T0FEubX7sAxNuEZ+8o63Y2jLtKNy6d/hlN9F1EnICEBw6tD4BMk+Cibu1jZfYgb4+/gwePriCTpEAeRxeS5s93AL9s4QpBw8m0caT8jvEvFm2WzZHgyX7eSEGY1nkbqv19o+W8y4P5t3+RAJUE1GqpzfFZPgm5cDtmUWjWCSg68l46xhf3yPbx37W8xuzUNJ5IXkGD4LgxWh9w0YmhGKtqFF0e+jzPdF2BTHcJkExy5oVStKmGvTNrSggQ47EnYK87BZkxSCiSjNdz3koCEDoIEaVxmhpwggVrXygtBcXjVQ+1dYf1Ns4me17isXvnMa107cw/8/AzkQFUi8ULS1QlWEZRAQCCcfSrdMDNOpS42lCpJUR8+qXTMMVs05UkAQRyep6gnnOuuUxazNY9GgqLiQQqQUvPgZk3nUN8BymUXyRgBtwU7EodBGaWvqCc8b3wzgPVc9gLpwJvnoQUEFBVSZcFZWZL1IQDsSFQC8aJTkj4kVhN4Hq48R6k9eQGvgynN3PFoAo7vSPDNnwkM2L/A1zBjyfe0LAYonpyrXNOKT4JWsqqNCGqa75/eN/l69Vul66/UmvTuDp/n5yjlIvk8ijwYnnw+hRdcHygW6QMSQTyakWNldVMoQB6VoFTWV/o32HPjO3KPy3StNs3qeQk1TjliV3w1hM7GSmlYRwgrDOF6Vs1SVmkeqvvFEe37PDYKU7j58F1MzteABK73XlzoEmdPvIWLg3+FhN2hK3IqEGWWmmpla7sECVSVU71grlDmAIu+G76F/q5+9LYOoSt1BgPtr8AKMvBdpZr3XSXhd1mqa0FsaNwRAtxq8C2UI8lGM7Sl+tY2tgQk/H/SuMwYwDGLCiQENgKH624KbakBvHz+bQy0vqhBgmqIJ0ggiHWMXRkr92cqYYtgAAAgAElEQVQ/FpBQ9PckQDbFxd1EPGjCaKWScARRg2s2wXAVJFQrCeF514IFfla49OjkzQHg/qxQWcUbFaXByrqlzv9gJUHvWfo5KqGvr+MBOe9wU1BAQeCGX4ZnUqp9F3Mbd3Dj0S/xZO0GEN1HQAdFP4PASyLqp3D66CVcGf4RmhL9sp+ZiMGiQ6Q0wynvBUUxUgaJ6qyUnK1Uk2vXpXCPObToHvxnzb+0DG7tqPrdgMJ3IOF3mZH/xs+tlbH6um9d+xqdoa+tJEiMUgUJFcl+nWVSdCPFb5aA3fBQ8vewuDOJ39z+H1jYuI0y1hBJlMW8x/LrRbLreO8ruHTqR0iZ7YhxorvkuPrSACyxnmQJdad+OIg1ty4sBz59hiGHW2UOVBLEkA3dF7pRFqv707jx4FeYW70D19qBESmJbKVfstAQ78XF4Z/gePcokhYrAAQJafheVLiCbkQj/EfvYOzxNUSSAV3URTaQVRTR1inZ6Gs5jysnfyoggTrOpFNR3oySf1+nklA5Ly2B+ufVuMwFU5VgK7SGA43LoTyvymLJnQ57EkRilGHFOrLlB/jVtb/BzOZjVUkwijADXxZTw6lDzGhGHUECexI6zyGKNAwjKRuOojk42C1uYjk7g43CBG48/B/YKy0iQrFux0DUz2iQ8JbQ5wgSJBumQYJItJoM6MIqQjXYD1vF1G+eo24U0iO+ouGgBterreAZIEHiZg0SGCCyj4YBPLPglJxUDfKqj4KGY/w3q2OB74gCDgNq20rAo965ZcFxVHhAqjABQcnZh2lpL4bAkfdVnh8WImZMqoi2xUZf6pkcYAw/c6H6OpuOMmRTihOqCqlgh9B+RHJQebhIVUdn8dVzGXdYwqYmIKTwABMYNFWkUhFpNeJpQkAgDccByqWyBNhUPhJvFr1sskFZYg42XXrax4PrpUrZVc/tSxuXNS84pAPIe/H4OXbKIvGqDNoIatQ1pc5cgLJ4J7CxmesqHZKVu6pqjuT9sW1WaxgUqIOVcc1eFLm3yixN5pDQhKrCCczICtA9QM2ptjOquq76N49NyVbzGle9AVU1hJUEzuY8tkozuPHgXUzMXRN/Gq67Mia9GBJGC0aH3sSlE/8eSbtTVMK4JtO/gv0wrrGF9d1xfP7wvYMgwQ9g0dgwIEhgJWEQXUI3evUgSJDqdJhZfZ6c5dfdN7+tzwtnp/5eAbYHKwkHQYKihG2VxvHOJ/8V+84qCu42HKkkMD6IIHBjQvNsS/Xj5XNvY6DtRcSMekQ4h6XhX1USXAEJk7j75EPcfPABHDML2Erhjo3oTCqODiq6UWtdn6gbyd9CkEDqszbzOzD5wqC9hoZPUBI6twuX/6mqAEc451Do1SOr4gFpdrW+6zglDMZl31bXSwHrsCdGK/XVDJ2wcMH1w/GL8MwiHH8bUyuf4+b4O1jcugvY+9IrF7j1COjnZNbjzPGXcOn4D9EQ74PlkWqkTCoVp4gJIVYiLQTah0oxHkOPK7UDKQnjGvBzqOG7unrVJCnD2LACM9SznireVLe7Z0yU70DCH2n1+Dpb77MO7RCwkM1KmdRIwPGlIEHTjnQGLqwkcDEmSFjZm8HHN/8J8xu3UAiWYSVKsoMTJKSifTjW+zIunfoxMpEOxGiI4lowuOizVC97v0boBwZudbAezJweVjeq5eQRobMhyoOjQcK1++/hydJduNY+IlG6JZtwS0Bjogfnh3+Ioc7TSNhJRRXy6gE/Ifxax1Ig4eajd3F/6hoiqQBGlPrGSu9egY2IgITLJ0k3GpHGKqkkeAwwVBm99vEsulElsJRJfziLo3/1Rxplf7CPrWR3fleQQDoGNwmJVkUasRysIOs8wPvX/h4zm1MCEkCQwECSDcZsXDZapZLw0ugPcapjFFEjrTLl5F37HH0udgobWNybEpDwxTil/ZZh2R4Mx0JMQMIVXDz2Ftrrh0XOjxJ9ktWijCo3LSm16/tVEzAqYKMad9l4+qWPr+pEPrTRHJwPz16X5SN1JYF1BL5GqQYykGPPEJu2PekPYsacF0JCYKkUMnCjYZian5IXoHcC1UtMGpsVhKblemVpFqV0KNU6GLQykGPJTWIBihQIUfx5tYLnjDRdQmdSQUr1kmDg+6rKgWSxHTZde4jHlKQmP5HmYwy2XW3Cxmb2kluC41KFJI5ohJKhUfFK4Psxq8/xIF4oEXLcTVEYIYdYminDC88qIgFIreNy7SkeUrM9sAbov/G6q35uVYVitYABhtRVuefT1IzJCPLAA5pUOZI1ZHWEtBsvMGGbDJpsoUfZNlXj+IauXBfpQxG6EGlxtng8MNxnVSW8HmEDo6qGhUBBH61GRgIQpBlTIVJeYwFphqIzSDjCSg+/BIwVsEMztQfvYVxAwhpglVQ840cR95txZugNXDr516gTkKBa/hX0o6PvllQSCBIeztyAnWKNxRNgIw7eBAmdfehuHkJnZhSDUkloqFYSxKSTgdx3PglfPatqY4iwJ0EP4gONqpruV6kksCdhE1ulR3jn4/+KrLOuKwmKbsS12XDjsLw0WlN9ePns2xhsewlRg3QjA4HHKp7yD2IlYT0/gTszv8YXDz+EFykISJAlyLeRMltwduiHGOl/Bc0pggRl0Cjj2mSCg34urHrVnmk1bqgarYYLs24elvHM5BS/qkG9MiILVeo4Lqs+B2r4V0FVuG8rczfu9WGt9GkJ3hq2jrJMEpBQgmfmUfI3MbF4FV9MvIfV3TEEdhbMRgZuA7xSEnVWI84Pv4bzQ68jE+8SBUVKeyuDSnpXlBGY9OphTMXqbYhrNDVKH3MlCSBAgZTJ2oum53clURBSsdTbVWsR34GEIFQmYWbsT9lMTTI6slHWBh16w9TqKsI70+ZJ3Gz4YBZIyfWpGy8So3Q/lI2WZT61oasNUKFOtRGqkjODCkU3UlxAbh6OmROn2k9u/hyT85/BtdYQ2DkYtgXbbEAUnehtvYDLJ3+MtvRRafq0aayigyLhwQqLQA/aavkijLi066PKBAjHrqJgoJtaK69Vix3Vapwgh4XtSVy79z4mntxG0dkV+kgsGpWegYiXwZGOEQx0HceJweNoSnTA8Nj8VwffNAT8rO9P4caDX+L+488QzVhSSaBVOq8eN2/TTaCnaRQXT/wEg53nJNNhEiS4hq4kPB8kVJa3UOnmKSWBfz2b+zmh1x/vzzUgobYZTIJSci21mY+qMOkqgmQHCRAsuJR/I9jzScHYxmbpJt67+jfSk0Bn7EBckH3xMzCcNKIG6UbduHzyVZztvYiolYHnRmAy6DAjKLllbOyvYyU7jY3COG48+BcUgzUk4lG4RRcpsxnDRy7j/OAP0Z45AZMAw2e2S5XGJUkTeuYdioc1PpBr/fvGyjJvayvBYTx3uJqgPYbCqoPa2lQ1gKZkDHppKiiNf1L+V5uEOFBIYKqM4UgdYuZanEJN0lc8UUFi1U8pTinTNtfzxXfAcyFuxqTssRohVCVBJjWJiJpp/nWvh6x3DAgYmErmO8yIVQOdcK1THnbqbLmOeTwJOX917JL01yZvPrOePjNw6j2l3aDCstBN6LLc6MBD/02uqw7wletwmOyoMVb6ElwU3hPG8xLTy1zQVVGOdeqta0oFzdLY2xSJaJdxqSTw54hq1LXiAhiKhTKiCdLAStJ0TsBAgCPzw7Sl2Tl0tldDRs0pEQWQ42QwxK+nH5xHqtKnM5JSrVEgoXqKrATQQdcSmue+M4+bY7/C+NznKPlrojYmc9mLIh604MLJH+N0/4/QkDgCmwZuUtHSdCNzD2s747j64BeYmL0B9iQwd016ofhu+Cb6uwgSjqIzPSoSqGHjciSiXG/VHvEdSPjqBf6rQQLHparwhZlodd9dGpX669hxJvDuR3+DrcISSgHN1AoIIhwTUaEbESR0ZgZx6fSPMNzxKixKoLJi5BAQR8UZm1Sblew4bk39CvenPwViDhzS0kTxypaq0/mhN3Gq/xU0JbphB6RAcu0nY6BS3lO0Gh3girBFuMZIz4IOdIUuCKnWEZSLz5GASVYV9OpHg7Kwf0oqBCq+qub6woW29tpVqy5SSZCqpqJAyorqKyUjuZb0hvACcJx60je5i4K3hvuPP8H9mQ+xXZhGENmXKqEZNMJy6kUG9rXLP8XR9lHUR7vErJXKT6o/k+tvSQxsCRJA1SPGaaJ65Cm2g5a4V2ILLORU19AwGcJrFAIBoeDKpeV6WI0vlQGjMo88HKp9vXFWU6H440Uev9Mnf6m6kdos/rRBQnimIVhQm6bK9qtBrQZzGOSH7piq6PR0yktbHxwom4fvxQET+pYIeAh7EnSp3DXzyJVXcPXBuxh78hHy7oI0LxMkmCAfvANdTWcwOvh9ybZbXgJxS/HBhU9YU8WoHJlam9RDZ9742XKOlbKhnuR6wwv5gmwCdJDH2s4Cniw+wtjjm9gvrcOOcSMPEIvFELPi2FzZF+fldKIRZ06ewsmhM2hIDsA0MrItloMs1nYncf3BL3Bv6jPYdQHASoKns5jMqJWj6G48g0sn/gJD3ecFJLCSwOCRGTvV5B0utnoihgDnsL7znxNIqExVndnRpJSvAgnCmZaelAhcyXCbkneFsYn14g386urfirqRaxcV3YjLpp8EymnEjFZkYt24Mvp9nGwfRcIm31O7AZsRlL0y1vdWsLT7GJvFcdyaeAcFbxXxqA2v6CNpNeHM4Es4O/ADtKWHYFLmVmQh1fEYplKCUff64DpUCxLCefQ7rVSHnly7PVU0Kw5UrFQSQCd5JetW+Y/VL45JnyCWlQT+TBoHlGKXcHZ0z5GMR6WWIZUQCbL5zsp1lZstq2WkIwnHllx4z4cdjcMTkMysXAgQ1EZ5+KEaZZ9/NQQAsMekAg6qa1sVgITKUgQ06j2ZyFDXSBtBETAYPF8GpiowZlDhS2CunGYVj/cgCKlKMav3VSBBgydJcmjKkay92vdFDkIB22c+KpnHkBOhj1PoTeRdc91VYMd1i6oPxPDlerN5WcYdq1ieIX0IhqgTKRCokinVJuSqLGI1yJHqgBxaCA9DUhF/V+1BUwQrTTeqyPiqXrBampgEbaaBMvLYdxdwY+w9PJj9LYoeKwkKJASOjYifwdljb+LS8F+iIX5E3LpFzFEUXxx4xh5WSTd68C7Gn9xAJEljTFZRDKkiMMFzpKsXPc1H0Z1RZmqGXy/zOVLBBSHd6GsMrucPv2/xMw4BhRq60UGQENI9NUgINrBVHMd7n/wddoqhT0JJcKZhUJmIlYQU2usG8NLoX0glgT1/UkmQsiQrVyKgjpX9R7gx9T7Gpj8DbCqSARErJuqIqUgrRgffwKm+F2tAAitmXE/YpxMGCtVMeEWSVAsDhLOPw1MqhXo9UL2MmjoXNhtX6EVVCVGZ75XFvVpJUKUDne0KE57h77RipCIla/UkXUUWyC0USWWauFtawO2JX2Ni7rfIeQvwI/tw2V/jNiBptyFlteF7l3+K7qaTqLNalXoi+x04X/wyfLMIM1KGgRg8l9Le7M1hMqGo1taK+IAl1V1SD6XHy/OkL02okwTWOuQirVMl6pS4As/9YDL6d50O4TX7DiT8rlfu936+4paSm6s2NBVE6wY+jgYGSdLoV21KrqLqgwu87I96XyAlogoQVGAmU6vCSQozbNzFXPgECe4q7k5/hBtj72DfnQfsPCxyC/0UIl4zWjMnMDr4OoaPXBLZUJsgwWe2i4FayN2vBlmKG6wvkV7nhRohMUc4uRVIOGAYJVkkBxt7y7g9dh1PFieQc7fRfaQdPUe6EbWj8kU99I2VHawv72FlaRWZugRODI1ioPcCkvEO0XqGVRTnz5uPWEm4qkx9IqpZUfi/gQuvZKEzc1qceI/3XVI9CeTBS2aSGUrFlQ6DjmfRjSoD4c8aJKjxqhRfdNZTqljVSoKEXgIS2EjKoEyDBGxiMfsZPrz+37C4NwNPVxKYHSdIMJx6xIwW6UF59dJb6G84hkSkXmgaYeNxyS9hZWce8xsPsVV6jLEnHyDvrUlTK5wIkkYjzh9/DaMDr6Ex2Se9DiqgJJ+dlJqYBglPI4RqbMwMvS7XfkUTb62Gde0iURtj17aiqd/X/pXVQZUS56dJy3JYJq/ppSfFiIE7m5U5pSxLbWfcxKXxmWG0NByrIFg1B4dJCLX21J4GKxAhX13AAlPg8vwwUA/ndDWBoULU5wVyYQZbZbL0KlGtTmjJP+VXEG51AZiFl5qBzfNUykh0UVbVVAUyQ5ASup1zY2R2jd+ZfQ8rqGEdJrzOYfJFaA9ao7xybSpBdXXbffZiXwlf9P0LsyUhpU6vG3L9CNyqXGjpo/ZVxo/NzAwMKllBy5Am75AKxe/c5GUI6KpxuE+EDd9hU2r1OGuoc2oEHFyMdVBUVT3Rc5WZWuSx5y7i+th7GHvyKQreiupJIA2K2vdePQa7XsT3LvwfqE/0ISJMdWWMxRDUxR7W9iZw49EHGHv8mRhLlfyCMtgioCv76G7rQndTP3oaLuBE9w9g+A1K+YhbkhREvgKc/d4777fpDWpBQm01XwfJlUpCWHkijCuh5G9gNXsfH372j9grryLnbMCNlAFdSWCF3XCT6KwfxPcu/yV6688jInujyvhzefENF2VjG4s0LJ38FR49+Rx+pAQv4JyNiUpgXaQdF47/SIws6RXALDopnkKBJO2QsY/8p/uD9K15Oh8RNttraltoeig9Tqq5QPVw6XdT25EWFVDrlsQklQ6rsO/l4CfJLJG5qX8fVlHDDwhluw0DDgpwafi6MymAenb1Njx7E56VA5eumNmGprojyNideOn8W9IELjKylJCX2ILHVYZhFeEbNLCNwUSbVH5NsyjSqkqSQAEV0nS5Z7Fy7gqIIfWaWR/uEKqaoqozpPXpBISuyvC8pK9J94SFa221ovC8NfybOWe+8ZUEBRK4ARiigkFdbG4W5M6qkpDSbg8BhNosVMYspB2Ft1ZlC8MgPWxCZAbLRZT0HBlUenPX3AqlKuIgsAoo+usYX7qK9z/7O+w7i7CTDiybMzkhhmosK48OvYZzw68gEtTBotyoSITRnl2pjqhgurodHShp6cydihGUHCKzaoorqxYwBjZeUGINAI8m7+DG3WtiVNLW3YSBo/1oamoR/nEikpBsX7FUxvrmFu7cvo219UX0dB/F2ZHvo615SDVdWkVs7E3g9uR7ePD4twjsElyrrLixUiXx4JUiaE+fEpAwfOQKrICukrSfJ5XFgu+GzY2aulXJPlQbB2tBggQfBxoIqyHRN3OaPe+ow0qCojQQAHw1SFBUDIIEIkZRszE28GTzI3x6++dYyc5W6EYG6Xh+CpbXiGjQhIZkH9585WfoSPQibmVU47HmZha9AhY3H+Px8l1slx5javWqNJQxu87MTSyox6VTP8CpIy8ibXfA8FUmmk26Lpt1rVjFn1yj8mfcuKoZ1Zc3MD8j3V5zCXXeqgYS1MKF8CN5jUKjNw2hdbOper1uspONQ20WTB4o+ojaMAQk6KZA1X/DgJ9cYSYjFDhiAM33Y/mcVCCW0AmqVIO5UgAKZUufBjLVk1JN1M97qOA+3MRVdl5XKXRpnPNSzJUMQ7wZeA5c5CO2CqBVYzITEsqltSpnqPwJpI4SGCiX2MitKDqkX1YyjhUvl/AuqPqEOqbwEVYtnnU+BysK6jU6Gqk8PVyfVVAfrrkch1zT+WAGkF4V0txsWUIB5Xf2JUQiPG5L1m1Zp1jN5KYvNBxWjVRjt1pltWqR0I/DIDCsGNTiv1qAoK+7bh5Va3QIfFXg5xp55LxFaUQdm/kEWXcJBoF7QHNDG0mrEa11J/GDF/4z6mN9sM0YbKF4kNjkwkEWm/szuDnxPm6PfwIrWUY5IEiggCbHoIe2hla01ffgSOMlnDryIwEJtpEQLrsUsL4DCc+bUIdWlRCghkHAl4ME6gYW/TXpP/zkxr8g66yBMuiB7UglgQo7hhMDnASOtA7jBy/+e7QmTgmX3tKBqfT8U/TE3MLc1h3cmHgfM0tfSCMvO6OorgbPRp3VhhdG3sZw7wvI2B1CNyJQFCM2jmfGOQQeEsWHI7Ga7T/ApRf6tFIuUmwgrgfqZ3m52lIkDpECq0+an7pMMhelSqwTlFrKVP02XN3UdzqCC1i1SEVVa6w05ctf1Z4lYhABKdH7mFm6i5sPfi1Oy0aUtK0sXMdEMtqJzqZjSNvduHLmh2iI9SLCCo04vpvwXA/5wh5yxTWUXMpZZ9DceJKez/Cxi+2dZexsbUvCoD7dgMamVsTjKQEL9JehV04ul0UyFUNrazNSySTy+TyWl5exu70n9yAWS4m8cltrOxIJUr2UcItJU8cK7ajGO+V3GHXfhKc+EySEB/6nTjcKAQI3EUrb8WSKxZIM+mhUgQRVWVDoWHoJKhklpXoh3F59wjLUBSWopha+hn4A3FwT8biaCrWbtO6JCAgSIgokzG7dxs/f/X+Qd1dgJ12YDBqoRe+khQ9+9tjLODf8EmKoV1rK2izEspLSWBcy+3SFTGt0c/KGauLhfKwFCVodhKVsDRLY5Hf/4Re4c/8mzGiAo0P9OHp0CJl0IwLYgpKJnj3PxdbuJu7e+wJTM4/Q1NyKSxfeQmf7Sdm4DKOIrf1J3J16Hw+mr8KNZMVCnYsTr7nFhapsoyV1AheO/xSn+llSpbpROJEt1eSsDYgUAKjpp3gG3eg7kHAYJLAJUy3MIuGpSEQHKglesI7JlXfx+dgvsJZf1HSjElczKXlHgmZEvEY0po7g7R/+B7RE2hGl27LPwFcpdBX9fcyuTeLR3C3suU8wv3VLOYcHBqJGEnG/ES+ceQPDvZeRirQAHrOfETEZY38EQaUKv9R/1XD9YKY8nHFfnj3/6pLs4WD6aYigPk9R70TIUnOKdRYszKBRLpQ9b/JxuiAufQZs/uUX5WOr2SOQ1iI8eK4rSlUnVDSiso5S1zEQJaVPzl9lvhU/XLbZ32tPqKw/en06ABJ0goHrGzcwPhhQEiTw+rDCwUZdlQlj8K2omWF2PjQbkiNnlYpGY6TAmAoIVaoIkpBQQUEVyIfnVSE51FB1Dp9ybbCtgw1RLqp6ESjqlDZa0nQJac402FStghpXQIJqrCYY4t8JBkg5IpDjcxhAqAQS+xbCe6J7EMTxVd+T8N6EFSLpU6vgKNWvUHEFD1VcOKoITrRia5jcEQlaVzKheW8Ft8c/wr3pj7BXmgfogo6yZPsz0VakzD689cr/iYZ4P6JmvFJRVpz3HLayc7g1+QFuPvxARDBobcnbx/M0vABNmQY0pTrFyXek/8ew/EZp4mYDukhPS8b6S2hev9dI/La+WFeOKpm5Wt55uKqpRliCBPLoZ1av4bNbvxSQwGq9ESNCI/UtAmiQcLR9BD965T+i3h5CxKd6oAebwFZAAmXGNzG9cRPXJ97FwtqYVBK4vpvU+3csSci8PPqXONHzAuoipNrQFVypC0jSgFUz6acKY5dqP1ItZU6N9lDdh5LHSvqXwS5pbirw5Xag3odzSYEEFUtVcLXs32GjcwjwqyDB8OmSrJIZVEfj+8mc4FqkTRe5T0iQT2Keu4lHT24InXknR6rsDsqUgQ2iSNid6O8cQcrswsXTr6M+2gPLIw2LsQd7eFzs7m5ic2cOvplFLJpBR/t5pVlnZLGyMS2O7cV8UQL9nq5+6RfjeRULRYw9GkPZKSJTn0J3dyfSqZT4r0xPz2B9dVPc21PJDBozTTg6MCSGkurakG6tqpdhkkBVUb991YRvOEhgOV1viBFuDFTkUCV1UoyYbVJUJGagFEgQHKsrDOJLwCYUnboPs1aKB6sMojh5RE+dxiY1nGd5jaY6EST4Vh6lYB1L+w/wL+//vyg4q1JdEA1y0oqcOiQjbTg9eBknBs6iPtGCODnhVFfxqO9dp6oJlMLTnG5Ff1L9E1Ly12GG2tOq3GMJcEKOPzOHKKHsZXH95qd4NDmG+sY0hk+eQE9PP+LxelFeYOM2lQ0cr4xsfgfTc+N4MHEThhXF6Jnvo7N9GIlICnHbx1Z2CnenP8DY9KdwsAvH1KpNEfokKHWjxvgxnBt6C2eGXoONegEJVL6h1CQXI8m1aarGV4IECem+qyTUVhIY6IU9KAdBgualUrvfW8fY/D+LOsRmcaUCEljFYdnb9ltgowlNdf342Zv/CY0mN5u4qlhw2zM8FPw9zKw8woMnN5D15rGydx/lYA8Bg18jhZTRipfPvYXh7stIRJqFKseyNysJjq80+EPKRqUBTFNpQkCgltGafoED8UaNBv3XXGtV4Px08K3iPd1XcLgqVcn8qh4BcQeVj1bgQEA/KMOpmt4YI0sYG1iiBgSfXHj2MpDLT7qg4vS7LqTBViRS5fkEB4fdSZ8VYNXO7C8DEjpQ18eu6I/qK9z4w3cWlR0mROQYPFFQIUhQIYIuuYeZb71uhA2PFf6wVErUl3qqzhbqSoJKYtTcpIqIgjr32uzis0NKna4MKUTypKqiSsUAj7QBw9LAR9EEwoQP1y7GLuwJUaITDEzEz1YF9QEkySNAwaS3gnZ2rJxzbbBTDaCevdFX1yQVDCgSQ9iQGVaAZS6xDmXmUPLXcffxJ7g7/aGYEgZWVqq87AUhyE6gC3/x2v+NlvSQgAShkHA+khJGCdXcPO48/hA3H74PI5oTPXmGp7IXeT4aUmk0JjvEyXd08Cewg1aZp5SeFpZbBXh9W4P63/O8VCxc8/gykKD2V/WfqvYSJBAETi39Fte+eAd79EnwdhFholnUxyIwSDdykjjaMYK3Xv1PyBiDsIMkyDNigCxtCYaLormBydVr+PzBL7G6OwFE2DPEtdWmvCAaE714+ezPMNRxCUmzWXkZ1YAEZuuloqBdzsOEhPKrUQk5dZpK6YvfpcJfoWYTJJBCrAVR5O+qR4n5BmbTRcShQnMMwb16T1nr5X8NUlgNc7Q4AtH7t4cAACAASURBVOVgDfYGlKU6y7iKx1BySiiVSnD9InaLa5ia+wIzK3eRd5ZFpp00JMtMIGa148TAZSTRgTNDL6Pe7hJz0AiPxXeRz+WwsrqAhZVxFN11pFItuHjuZ7JOZIsrWF59LCIG3Ae5XjU0tKG9rRPlsoftrS3Mzj9BXTqBaMxEY0M9GhsasLO7g4X5RWT3C6hLNYjRYiyaQFN9G1IJyoYriiMrIao/UKKbigTs7zkq/+Re/g0HCZoTLGOTCzY3RgUQGFSHIKEaoKrrr7j+4aanS+UV/j831nA7pUun2mwqedGwrC6NMLrPwWBPQg6lYANL2Yf4+PN/Qr68glxxU7TZOal9JyaOtV3NR9HVNojO1l50t7NBOA47QjWhJHwG71qJQGU/VUZNNmvNE9QVxcpnH14EVGBURrG8j19/9A4WlmalinD69AiaGtphmJRPI+Dh+5elcajs5bG+M48b9z/BxtY2BgevoLPtBBpTzWhMx7Gbn8HY3Ae4O/kxCu4mHKssmbmIreyHvGIEKbMfI0ffxPnh7yNptUhJNHBNRO2Y9ICGilnPqyQoTWa9YR9C5V8zbvyTm2TPP6CvphtVQUJFxFNXEtgszADfR9lbw+2p/4Z70x9i21mRngTqRgcOGyVjiKIVKbtTQMJPXv9rNBptyomZMnMaJOSdPUwtPsDYzHXkjEVs7j8S2oNbpsl2HeqjnXjl/Fs40XUZCatZB2ImIgbpRgzeVAk8NMoJ76KMZZ0RrpIynhGKVRoGw6D0+VcuzGmHz6y8v9LVVCOpEnfrOl2Faq4D4EqVRgEEoQ+KalEZnp+H4+a0OhBBbwoRi4CedD0F8CMm5UbZoM+Eg6pKsI2D3gwilKZHdE0qrgbuh5EKv9c2+R4GCyFICLOFKhBWTYvhzAgV2lSVkZ9P9TFxNHUJeuiNoChHipJDqVbFu1UciVDTnNQqHRTXHkZYbammFGtuUPhELVIQrphhSv6pW1kDEirPCUGCOlfSdgTkaApUCIbUyqskU3mv+OUHBRRKe8rrgmZrDGxMpbDmuQSySaHDqeA+BEyK7qHeS11Xgr2DD31ecokruVqtGhRKZ1dXJp07gmcUUPI28GD2M9yZ/gDre1NwjT1ppKQ6UcxoQMzvwE9e/b/Q3Xwa8YjSvmdlWSolQRFbhXk8ePIZbj76FcrBFnw2tPolxOwIPMdFKpZAY7Idg50v4dzQ24ibHWJkyYZ8no+izn1XSXjmKnJgXIfPOAQSlBiyWkO09GnY8EuQkHOX8IDeBvffx255BY6RQyRhUPBNKglmkBIDSlYS3njpPyCNQa385wk1iD4qnllGNljCo8VPcf3BL7FdmIVha1MwJl68KNrrB/HiyNvobz2HOBoRIU1Zeta0ASurEgISQiflMGAPwbqiEJE54bjcu5VAg1RLpdLI3zuq2Z+US0LVCJWXGCcw+UOePz9DrQmy4tT0ZckVqhjX6DSQrqxxD+KYpxoU5xoz/3vZLFY317C6uoKyn0fJoXHgDPaK83DMHbjWLgKzhKidQTrRi9Hh7yHut+FY1wUkrVah6xEkBF4Z+VwWG1srmFt6gIWVR6ira8VP3vwvArKWNsaxuj6NxoYM4tE4NjboMB9Fb28/ctmCuMrTFLOrvQ37hR04bhFtba3Y39vD5ua2CK80NjSju7tfJK3ZCxKlKaacO2NMtZaEEExdmXC+fXuilW84SFBmPrxZnCNSZjfJQVVBdSj/J82FAh6olc1MmlIIkbJRoJrb+E/JrsvfA5EzlNdZ5FxTxlBVJET9RCt6KDM1LsguHCMrSjDTG1/gzoOPkS2vIZvbll6GuJ2G4cbgF1k+jCFmJNHc1IGTJ0ZhWQm0twzAtutFNk02OVEk0QGNNlOTz5EuezVNq1QNrT2v0Y+SyixhL7uODz9+D3v72zh77iyGBo4hFmWjKrPHMa32UhaX3cAqIVdex7U7v8LU7Aw6u86gveUEOhq70NnSiHxpHuOLH0rpfK+0AtcswbTpUKtAglM0EPO6MNz3Oi6P/AgNsS7YPsveQMxWHD6VadPhUk3W8ZC4c4UrHm7IB4O/5weN38xnKApE6JNRbVxWsjdqvPISqoZxCcZBCVRVSfBIRHBXcOvh34tr5563Bt92YEZcBK6PoBRDnA1gmaNCN/r+lZ+gweBiS5BArXnlRJwt7eHh7B2MTV9HwVzBTn4SAZvonAiiQRpNyV68dPZNHO+8hLjRJIoyDKoscmfFAVrjhpCSopVrVCJaj1reewYxz3roTJgaMNWm0Wc+9yvW4HCcyRgSPojijoRzqPL5KlZUBtfazIubmuOVBGTnStvYzy0jm1uWDYQBZjxWh2SiAclEE5LJZiSiDYiYKQEM0gMhPN5AArnQDVlltqsh5tPnEzY1hwdU+7322TXCCTporWb3VBMhx4rksn0HhfI+yk4eu9kd7OxtimFcuZxHMhFHJl2PVLIBdclGxKP1MGlM5pMayGMhuFeUJGlo1ImVUEJaBQU6U12bXdQKUiqcPgT0ngq+9TlKoB8OHJUgCANt5mulOqB7Hrgm80sCGWmwdJEv7yBXXEextILt3WX4HvvHYojacfmKRxuQSbUhFW8DkAFIE9PjTx2jum6qElsLuGoCx4rfQ01WVvaXsMiiXqcwLs2kWKMtoORvYXzhM9x5/GvJELMKS7oRQaXt18FyWvDDK/8Z/Z3nkI42SYVBSbDy9UXslpYwsXgDNx+8h+3CgkhjMvNKDwynWEDUtFAfa8VQ98u4cOIvkbZ7ETGUC7qSZ63dJ76ZK+Mf7KifCRL0RlVTmVSExWrDbiiZS5CwX17ArUe/wJ2Jj5Fz1xFEywIS6L/CNTMSZCSZMtR5Ft+7+L+hDgPicUC2vFIqM+EZJWyXZ3Fv7kPcevgu8v4KrBiDaYi6D5Ntvc3DeOH0T9HXdEakQCOGBglsWuZ9jmjPD9FN0nW8mnOQEEVAgivrgcgJmwGyxR3s57dQLO1hP7srHH0+mIUnJSddV49EPIME3cytuJYkVmIkqq9BVzJlPqlepjA3wOSIJCgMVhDYQMxm7DJ2s9uYnnmCycdT2N3dFtaDnfRg2AX49p40cRfcDZTcHGw7hfbm47g4+iZspwV9jSOwjQxMl0kAEQyWda5U3sfK+iQmZr5ALN6Ily//R/HiWduexNLqJOpSTMRGsbezL+t3X98Atnf2MDE1he6uDvR192JhZQYra0vo6+1BoVDAloAEA3V19ejs6EUy1oC6WKM2DmUySLnQq0e4btTOt28POP9KkECuZ38/OVzkYf3pPWgSxI1YDH5kkGp50NAbQSoLYZNaqHLEjY9mSCoIDxv7FO1ITQAuDA65/R475FXGzfBUhor0GpH307R6yTCYVJ7YwVpuCvcmf4OZpdsoO1mYLJK19aG1qR1xOyHmZdvru1hfWUepVEZbWxcsM4nTIxfQ2tqDpJ1RDoLsm6hMRI1OdbOR6qwOOxdkS6pMTEXnYa6jgI3tOXx69dcolYu4eOEyersHxfzK9+KK/kRgJctZAa65j5K7jmv338Hk7DQ6OkbR2jiMjoZudLc1oeysYXbtc9x6wIzYjDJ7iVnCheREdUsm7HIzjne+iCsjb6A9MyASf2w8ikYp81odO6Gx1bNGU21w96c32v6QRxQGxWHjshDM9PpD/qOnZRp1uVgCFOq/K7vXklsQyd3r9/4eE4u/RdbfBmxPTNBIS0A5hpTdga6Wk6hP9uLFs28gRUqYHxeQwHnkUU+lsIn7jxVIKFrL2CvPwIr5CJwkYmhAa7oPL575IQbbziOKJqkUKWqebuAVbWqWlw9eKwZN4UYrVbkwOXs4WR6+TKGKr+bwh0HyM25LJW4NK33igSCidgffVoNVOosrC4AAblDG9v46llefYHV9Flu7c9jdX5TNjIslpYOT8TQaG9rR3TkoVcFUskUqglKhExlRQ+a7eBpo3f3K9vEscFNTqfyqUVYpjsi+pBIbylVXuxUz8075TL+MbG4Hc8vTWN9cxubWOnb3NhHQX8BzkEzGUUeebUMHOtsH0N7ai0xdizIncxVtKh6lyZ4ybJJMatjQqK9hRRAi3CQPnIM6W7m9lXv8JSduam6zBBy6oVpfhJC6ptaFQFyimf1U+v8eCsUdzC5OYmnlEfYLC9jPrcn5MZEjzfZWFI0NrTjSewrdHWeQivfDDDJKwl0fm+rF0NQInSGsHSRqLCs519CfpqLuon01Kk3b8iSVWSRIcIJNTC1fx53pD7G4+VA8a2gER5BA08qgUI+XR/93HO+7jMZEB2wG+KSfSjqgKImm6Y3buDH2Ppa3JoCoSuokEjbKhRwM10ddtEkqCRdP/BWa00Oiw28bUblvCiTUPr5swh2YeH/Ihe5P672rKO9ANS6sQGpNNK3+Forgqqov6WDbxTlc/eLnokiUD7ZgJh1Ekr6wB5wyZW4bUB/rxsm+i3jh9I+RMo5I0C96/JK4pFRuEeuFKdyZfh/3pn4N19qAYbPy58v+yQruYMc5XDn1U3Q3nILtp0V4hL1gnJqMcAw26bP3TEupS3dVuMaGa6m4FnL+kyrM3s0sFlansLDyALt7K8jmd6Xpn+7ylLKur2tAQ0MrOtu70Nl+BJlUK2yTNCcKrKjKo9ChxOG4KpVabefgmsHqgQYJQRH5EufrE9y9dw+ra6tob2uHGfHR3FaPTEMMQSSP/dIatnbmsba5hGyhhPb2o3jhwo8QcVrQU39Sxrfp2Yia7JPgNSyj5OxgdWsST+bvIxZvwYnjbyEeTaHgLWD6yV3sbG+Lfw0pQ71dR9HTdQQ7+/t4PPNYVN/a25qxtrGIre1NnBg8JnN9dW0d+X3Kp0aRSTehMdOOnvYhiQXVsOEaoyoJ1V6EWpDwFVmsP61Z8NyjqQUJstbduHFDLXV/8j4JUieQTZ2KRoViQRnoRCOIxaKKf8qKgM/sGc11KJNFvnBEjMS4ieTyWSX1J8u6hYgdhR1NiixgsVxA2fFgUcrTsFEXS4nmOTPnaoNUQZwYKRlF5MubGF+4jpv3f4VccUFKdL0dlzDYcx4dHR2oS0TFsnV3fxvT01OYevwIS6srUgY/M3oeIyOjaMxQeYh9CdKWU+G4KWqQMndiV7/qnVAbkuIMV4NKlud9I4tccQm/ufY+dnd2cWxwBEMDZ5BOtgO0M2c1QbiBRPAOSv42NvIT+PzuP2N9ZwtHel9GZ8tZNKU60JxJwvO3sLnzCNdvv4Mnq7fhR8sI4jZ8UXFxQOnymNOI/qYzuHzye+hvP41IUA/PIYJP6mM9JNukkss6xKhOqKemVrivfXvmXA1iOryBM9g7mEEXDrmABLUYUZ5NT1Ax3GHAspvfRs6Zw/X7/4C59TvSgIwIuei6mc2NoyHeg4Ges8hEu3Bx+FWYQVLKp9xwCJqZGdvcW8HdyZt48OQ2yvYSsv4M7KgJr1SPuNmMnqZ+vDDyA/Q1j8IOmkSGjgdDMC1+OybnmzKmqtw2PTbV7ftfeRNDeT49xpjlF566PjgdaAq1SByLSd0BcsUcZmYn8GjyNjZ35mFEHNhRDzF693hFGJaH/b19CabbWnpwfHAUPZ3HkEm0Ce2KqhoEXqwKWrBVnwJTd7/nQ2OYSoFFZQcV5UbmIDN1+qtQ3sX84gzu3LsuICEWt5GsSwiVigkVt+xid2cfgRdDV1s/ho6ewuDAMSSiaXHzdRw6pSclCAgDdDa2V8emogoZJFVrqpAyXArpStw8QwOiSr4+vBHVKyFUH1UtUIkPRXkKex2U4ISiThDIcq01Se2kskx5F8trs7h37wYW16Zgx0tIpEwkYhG4bhmuW0I+vy9js7WpD8eOvoqh/h8ibrfL2q8qIYqzHZIowpC6qm1EypMCB+oR/oXjxVWuztKAqUkG2huCyimmWUYZW5jfuYe7jz/E9OI9kTC1qZLn01A3Bj9fh7PHf4Kzx15Hc6IHUdQJlYKXlNXanL+Gue0x3Bn/GDML9+BG8rCiDqJRqk9lYTguElY9epou4sLxn6G//QLgMwlEIQGo41L4qsZ480uWH/n1M3qFvs3rr76nocBBhSoi1XpFZROqp/SJcN9ltUg5YrvBHjZy0/j46n/H4sZDFLAFJIowqULlleGUSS9uQWvyKM4NvYQzA68hbR6B4SlJYfHLMBji5rG4+wi3H9N071Mgug3H31M0Qi+KGBpxsu8lXBj8MVrTQ9JHRoDAQJ0u9zw6TwMBmXG6N0HkOXUPRaUiZ7BiXEaplMf0k8eYeHwLi6t3AHsf9Q3piupP2Q2Q3cuhkHfR1dGN4aEzGOg7oaqmRoJ1RlnfKIEtzdWUmpYxptZW6YkyCBAISNiEXRS/pfWtRdy+ewuTExPo7x/A8IlTQg1va29DIhaV57AyuLmzgqnph5iamUBdYwNeuPwDRL12DLaMwrbSksxgjGSIpHMRZWcDSxsP8XjuHqKxVoye/itEIwnsFqcwuziGYr4kVVLSDVua29HZ3iMVyc3tTSwtL8n+Z0XUftHfdwSpZBq5/SKKeUeotrksv5voP3JKXs8+UVZYozY9SUJK2sGq3bcpjglBwurqqtrFv0kgwWXGrLSH5ZVFbGysYz+7j2Qyhs7OTjQ01GvwkMfq6jJmnkyjPpOWDvazp87KRnL7wR2RwHLK5OsC3d19ODZ0WgKyx7NTmJtflCCeSHJ4cBgNmYyU4amrG8oIctLRtGyvsIJb4x/i/vgnSNYVkU61YXTwp+jtOI94lJzlAusTCPwytrOrGJ8aw81bN1Aq+8KROzN6Br2dRxCP1ilpRV06lC4LMjS4VElTnipHKzSrqwwV/RbeQi4EOXjOOj7+4n3Mzs7hSPcwRoavoLVxALZRryoK5E9bXKRyKLobWNy8j6t3fo5CuYQzw2+hu/0SktFGZGLUas5hc28Sn9/+BaYXb8CNllHmuhljo6oHr+gh5mTQ1ziMC8dfxvGeEZh+PSJmM4yATZ56pwqrcuGWK79WEoTho/Ljs5Je/ytjzN8zqPtaLw+T5fq8tJ6LDqZCbnfYLKPZsBKIqPoxaUJigLa9hIK/hGt3/3+s7oyLCgq46JkMZCA+CU3pIzjRfxHpSAdOHb0s3Fj2ynCR9wIHZT+Lxc0ZfPHwOh4v3wcSm9hzpwQkuOUGNCS60Nd6FBePv4yu+lPSBE0NbwJmGoqxOZa42Q0ImmtAwoGqVwgUDpdiDw0MpWh9iLcf8vUrUc+hSxymBcNKm8rH6t1LlYlFblgHr9J3QCnfkhw7r0PZc7C4vIQHD+9icXUasYSP7t52dHa1oaExBStSlnL99Mw0Jh5NopB10NM9iJHTl9HbMYColRAaGIOKAFHYiCtpWPFZCOU1Dw/ip49b828OgCrZgqTgpGtMQpGhWghXCGbr2NTKRsAS1reWcPfBLcw8mZSN7+hgP/r6j4hkcSadQS6bw+TkY0xPzcvmd7R/EGdOn0F7W4dkuWNISyM6RRWkskngqilk4Z3hdaU2SVVBJ1ybWKFUgEHM1yrJlPB2qaqZmt489oP3SF0/DRh0EKeayV3WzuCy98DZxdbWCianHmLmySOYlofB471o7WxCS0NaAAJpVUtLs5h58gTFQoD21hGcHfkp6jN9SMXTelSqMaa2eXVfDshFVuBBqNYlmin6OUwusV+CsFArY1WgBIM4F06whZXcI9yd/hSP5++i4ORgaAUmVjm8fBynBr6PS6feFP33mFGPiMem5ECce0vmtrif3370iXjUIFqEHXMRjQUol/bgO2XEkEFH5gzODr2NE0deFLljqunVGPGqM6uleFaOMwQ/4Xz88wMJoVSxGnN6bRAESRoyzblYduKeq6Si6Yft+Dm4NEDbnsRvrv4cq7vTKJNHnywiiOalzhA4CdhuK9pSg7hw7Hs4deQl1JndgKtBAvdpI0AxyGJu8z5ujL+D6aXrsJK7KDjkzrMvoA4JswXDvS9hdOD7aEoNIBIwOFfH6iMi7t6uLtWbwkBgb6YyEKTJGKmoStLUg02TPy+PpdUF3Lt3F3ML40g3ltHb34jOjg7EE2kx2KBA2PzcIsbHJ1HKe+ju7MOl8y+gtakLUSslyQ+6ISugoCsLdKbXUqoC/I2iAAR6IDh+VihBq2v83DtY39jEhfNXcP7MJThU4orEtIwrvVlcFIr7mFmYxN2HN1DwdnHu3BXEzE4Md19CMtIACJC21bwz8vCDHWxsTeH2w88QS7Tj3OhfU3sVU3O/xebmnKgStTS2Y2VlE7lcAa1sRLYTSKczcj32dnekkpLN7olBYWOmWZI7TFpQlGN3p4C52VU0Nnaht6dfksUV2rckwdRqVlu3+w4kfK0I6A/9JG4vZeSKu1hYnsXy8hL294mIM+jt7UFDQwOKxQL29/ewsbmGlZUlpFJJtLe1YuTkiNCUHk0+wuIiu9hzMC1SqwYxdHRYmoCm5x9jZXUTpbyPzvZuHDt6HI31DbDpscAMrlAoaGbFjaWE3cIKrj96H1/c/zVa2iKI2fU4f+Jn6G4bRdSmX0BZNjnah+/l13H/0S385tOPkaprQFd3N4ZPnUR3Ry9idlqV8rS5mlIWVuEjp4XK2FUlJqt67+EGR+pITtSVfnP9A8zPL+LokdMYHX4FrQ0DiICUJnoYcHLzNWU4/hYer32BTz//75IJHh15C12tZyVzUB9PIoIitvdmcO3uL0THuRzJo8jAIRqRddUvB4g4SXRnjuL8sRdxauAcIn49bLMVgUeAVBMUHgYKOgFRCSEOFxxqwcK3ESTUTJMQJGgJexWckSoj8nNKE1voHzrF6gYOSl5RSrMFLOGzW3+L3eIsPJPOrAzElJGW5dehOX0EI8dfRp3VgoGuM2J4xyCWiioECU5QwNz6BG6NX8PCxiS86Bp23UlY0QBOIYWGVBeO9ZzAmYFLaK8bQgxKZYOKFazmMcvLARW2Vldvm7rhBysJh29kLWgIM7sqZKsEzNWLcgg8hMDj0HM1jURd3jAA0AZ1OsPGbKElmvRFaeAlB3VhYxH3xm5jfvEJYjELA/29GOgfQF1dAn5QljI9s0/j4+PY2tpFT3cvzpw5i77OfsQjSaUBLp/JSkKMuW+Za6oROmQ416Zna0FCLQCq/b2uGWrp1jA3LwGMUIyYXVeSraQarW0s497De6L1TfOt3t5eoY1GLBuxeAz7uRzm5ufweGoa+Vweg0cHcP7MWXQ1dyEb5IXXTjoMwY4KSGq3P9F7kgoAqS9VkKD4ydVrHTYh6+svp6N5PtI3Fd5dNT7C5j91v2sbMD0w+GE6I6yWcA3d2tnE3bE7ch/S6bSAoL6+HjRm6uA4RZRKBaytLWF2fhb7+3k0NfXgzMgraG7uQTraEMKPGlqbapC2hPakBCukile7jYm7rWgXqR4iLTupzjQ8I1pl8X47KAfb2MzP4MHMDUwvjKHgZNUcoVwrBQPKcQx1v4CXz/4F2lNHEUW9AG/2vFFmuoAdpXA08Qlu3vsYVl0ZRrSESJR0lDwC10E0qENLYhhnBn6M0ePfg42MzEupykiwqE/ga4CEZzY5f8srCaFiUTXhFjbccDyoSpFqZlf+IqRlkqJb9rYwtzGGj377D9grLMGJ7sGPlaR5mUIShpdAxGlER/o4Xhx5C4MdF5A0OgCXDfVqnrMxv+jvYmb9Hm5NvI+59duwUrvYz69KVbYu1ah6GrovYKTnNekJY9N7KGqivACUhRp9FVRyUanVqZWYwiQ0iVTP4NE7fglrWyu4e3cMszOP0djMpGqLKP7U1zfDtqMouQ6WlpYwMzMj/Px0XQYXz19CS1M7UnZahA9EWJnVWcMWI0DOWfU71Svko8D0E/yAng8lFN28UI3u3LmHfK6MK5dfkyosZU5ZeWUgQUlTrpH5/J6oLd6b+AxFbOLU6RHEzXYM911GJtIGE5RXJ0Dh4Myh7G1gce0hxh7dQjLVgdFTb8NOJDC3/AVW1mfQ29WH5oZ2zM0uIZ8vSpzHSl4mnUbJLWJrew3Z7C4KhTz6enrRnGmRJC2vKRu3d7bzklBpbOzEwJFBRW8XPwqVMKiuVtXF4juQ8IeO/7/W+3OpporPLta2lhGnyQUCrK2tiOFFXV0KG5vr2N7eQmNjgxhl7OxsY29/Dz09PSgVC9jc2kZ9fT3SqYxwzVbWt4Xyf6S/V2hKROROCZh4NIOejm60tLQgZkuoLqowBjOEBlVE8ljde4Jrdz/Ak+W7uHRxCMlYI462vIZMol9oPR6zD14BCFgu9rG6O4ePfvOBlMPz5SI6ujrQ0dWJaDSpeM0h91cqCVqtghE5uYVa7q92SIaN2spJp4Ro2sH9sRtYW91G3K7H0JHzONV3BY3pTglczIAKAZZkkEmrmJi+hcnHt9DQ0IKLZ99EZ9tpRAxmDZgWziOfW8bn99/DzOJN5JGFY9MtkYR0DxYVEMoxNMe7ce74Czh//IoEkQbqBSSE1Y/K8dYAhbBKKSFhDSCQODiME8MXfptBghQMSDfSWQl9LZTDtspfKoCguoHdQFHtCuUcFlanUcYqPrn5Nyg4y/AtF+TZs8xMihoDh7bGY7g08jqSZis6m9hAlxaQIBKO1J4I9jG5eA+3H32Olb1ZlCLLKFuziLIRr5QQ47WOpi70tQ8hbXeKagcb6ERFx1OSoaLXHQaAEjOFVSINEXTEEjbDHgCPB+a8CrjCYSJjJJwGz4cIlR4YncRWMqHSWK0476FCiQS6gSO0DGrPF4tFzM7OY2FxWdaQE8eOY6j/OBrSTbDF7JBH5CLr7GNqegLj42MolLLo6u5EV28X4vG4lKEdh8GFWh+kYif+Ckqp51/7kNCZ0003ADM0UNx8HcgwK+/7cFwXq6vrePJkFlE7iTOnz2FgYAixaEqoZfwy/ADbhS2MTz/A1NQYym4OHZ0t6O/vky2PZXmnzPGmVI5C6WLZFIWypaoLhulIoEMSpATVUvQM+6U08AsNmOgSTO6/vo9VwKTVlWSI1PZ6nddWmAAAIABJREFU6cw++yh89iEolRQCtXKpjJ2dfayubEim8/TpCxjoO4nmulZELG7tjN9d7Ba2MT03hYmpR8gV8+g90oeW1hYk0yk4noeAOvHCLSY9iGxQT+SulQOzonHWJi8Ed2qnKckkEiTwnlRgFCEFwWGd7B+OsYucs4qFtUmsbs2BoJ5PFpdc+lB4SfS1jOB7l95GR+aYuDBzTrIfzTccyTJv5ucxNn0Vn9/9AJE0wfyuuMuS7x34jhhLNcaO4fSRN3Dp1BsCNGjeabMR/UskaivnVIFAYQXhGc2W33aQoNfcgyCBazHnqup/oXmiBMRUETJIzSygVN7Ew/nf4uoXv0DBX4MfZeNtCaWgIDwvmqaZ5QZ0NZzEa+d+ip6mYUS9VpheDBalz6R3y0Xe38bk8i3cePg+lncfwErtYGtvEYHpIZNpkvfpbjmO7sZTSNktsOhsz/tGSXfdLB/Wwzj26FJMCg9pUvQosEwqFxHMe/BdV2Q7lxaXsLK4CtuMYnTkDPr7BpCON0pMw0oJ16pCISdsivv37wot5+TJYTS3NsOO2ULZVmCXCSxLZdYNEw45bjTvFNd6Vall5VUo0L6HtbUNrK1soLG+Ay9eeh2Zui7lISVJSwb9XKMDSXTs7C/j7tSnGJ+9JuqMETTj5MBltKX6YRt1itop6f48XG8LyxtTmF2YQCzWjItnfyYjm4piiyvT6GjpQH26BfNzS9jc2hUvKIobdLRT2jSKfDGLJ7OTkkBpaWySJmeL4gKRONxyICBhfX0HHe09aGluE1+W0MldScmHqaxQ++kZxNpv8Dz6BtONmMEsoOjtouwWkIgmJKs6OTkhQVUiEZMqQjaXleC+r69XNHWfzM7ozZxunEB/H70DkuKYOr+wKpv64NAAim4O0UgMQdnCtRu3cPzoCbS3tImbKhdfNjQrcyUPxfIe5jem8OmNd7FXXMJbb72IZLQJjdFTiJkd0hBtkd4QkMtYgGEWsZdfxc1711Byy5hbmIPHYNs2+JbaCbVib6iUjriu0NxEyp9cYGpztWGpXDn7+GYZVrwskoBsKioXTKSpp919Cp2t/UgnG5FO1Ytdy/bWGiYm72JufkoWn6HB0xg58SKa6vul4iDv5xfgljdx9/GnuP3gI5Kr4MdsMjMle0m5QcuJIuHX42T/Wbx87nWkIq2AXw8joNqGdpOuZLXC7FZ1H5aw8BBICHPE/9rA6k/+dZXzVfez1hRM+PMaOUkzur7nWrMLDuXrKFBa3MXk7H2UjXXcfPDPcMiNDUECdf6DKGJWE3paTuLy6PcRNxrRkKBUYh0iVLnyAniGg7y/hQczN/HFw6vYzi+hHFkB6lZgRFzpLTHcCGJWTG0m5TrJghJ+EKozIDNJ2aGJkJTRayXxqqpWFUpHbXVITvJZ6E89iUGl9Gcf+v6sV4TCSeIFdIA6EoKE8FWhpr5SLAs8giml1lEq+ojZdejvOYbBgdNoq+9GnPQNVwEe3ifT9LCVW8XE1B2MT91FobyDRNqGHedG6UifEwGCUl1jVlqBfJU7f+rkv9YwlY1I9dhqiozm0wsNKFR7VVWLchnwHBOD/acwOvICWuq6hb/MygADf15vBtybe/MYn7mJ8cdfIFvcRKYhDSsSUU7GpC0weBaltbA5QFdk5D2YJSyJvwafJSZJh9tk9aTm30wqJfHaHTh9Kncpgzr1B5WhD9WMlEwk+3F84QxHIur6lYpl7O9z3cngaM9pXLnwI9TZ3SJT6FC9hbkU3k7fw/b+Jiae3Mej6VvYKy4g02QjEo2gVCxJQMUmTQZOlHRWWWNN8xMFMY5drdqlZbHll6KYpehfYYCglmP+ji65KdGdN6JFyfwXnD0UvZy4XpPyxUpCMefAd6LozAzi9Stvo7dpRMQA6Gwu15OkFaOI7eIiJhZu4be33wViOZSwDd8gbYnUDAemG0Od0YfjXa/ixdG3UB9th+9SRz4lia/K3HpmJeHg0PuzrCQISOBVqgFImldPjxO19qo5w/oXpTzJsc8WlvH5o3dxd/xDMUMzYg78CEGcA9NiY3pKQN+RtlG8eubfoSU5ANNJixEag3ihOZll5L1NjM1ex/WH72EzNwWrbg+7uWUEERfJRFJUkjLxDkm6WS73Uh4JgayqSvpMBgnlkP+yBfySDk1GAINZ/ix9l+wdc10ko0ns7+YQMxI4NnAKp45dQEumC1GTlUND6IqkKTHM2c1t4s74LYw9ugM7ZsKOWzAiPG76Kzmy1pGaTTllUrEIElj14xgnLdv32P9QVOsHDBSyZelRPH3sIq6MvA5fPpPCJtxLKKKhXOH5bFYixuev4dNb/4TWjmaYXj3OnXoV3U3HxYfJNuLwXQe7uytYXJrAwtIE9gubMM0UjvReRDpdj3SziZXVeezv5WH4tlQPWlo70N3di7LjYHNzA2urq9oTx8fQsUFk0nXY3tzB+tominkCcSaWbHFdPnn6NOKxpChqMnFCQ7ywafnwfvRtymd+s0EC8ij5u5KhJ5rdy+5icnIKdXV1qK/PYHdvB3u7u2hpbsHAkX5kc/sYnxqXv+fzOVWm7upHIpZC2fMwv7SCXL6Ajq52Mb0hFWlnI4/+/qNobWxHJkmevcpEysYmTcTUqM/hyeo4Prr6C7jGLv7dT15HMtGIlHEUNqUmJddGKkBJMveBmUe2tIp7j24iX85henYajldEwODOYnaOAaDarDjBGGxInk0aZtQAPby8y2agKwwECaZNUKJUEthgFIs0IBapRyySQtRic1tMmqRZst5aX4Lhmzh2dATDg+fR2tAHy0yprBjNi4IyHG8Hcxv38cGn/4B9dweBbcKLsKRJVYUITNcWFZ2+lgF87/KP0FzXh6jRqnS7RTNaa7rXAgUde8i5HYqdwlP8Nk22p6LBSnYhNOqpAX6VjLGmt4Va7kJ3IDfbEb7p2u4Srt/5BF5kE1MLn0oTmsFgKsz0+DHUJztxrPcizp96BdEgg5TVAiNIKH8Dh1UHWtds497U57gx9in2SsvwopuIZLZQ9vbgezGJ1KNGBFEzAb8Ug+HElHkaJYTDTYtldJOyd4y3lMGVBI6HbiK56mGrakjAUdem2jr6zGv1dQeDvowq7OODme5qBUEBMk0voYWtp4NDPwLTj6OrdRBnjr+A/vYRMY1joz83CwIKUrOYxfW8fSxujOPzex9iaW0KRrQMK+qJOWFJnIC5cSpZzBos+Ew4pDbFqkvCMwGQvjoSrsgbKsQgAbUErJSWIuCh10ocHa39uHj2VbQ19cOiFGOkUTjELoEQgwaeA7awsH4Pd8Z/g7nlKVi2j3gyibJbFqEHodVoEKJ6Ihh5K2qBipAZoCiQcrDsp8GQDqKfvpdhQMajJzWHmy2DNR34hgaXImvNBnwaITmIRyOSxWQfhVuOIpPqxsUzP8Sx7iuSafRdqs8pgKAukic0hwXS6B6+h9mV64hnHARWIOpy9E/gGJZKnQSD/BxNMNIg4YDuOc9fV0wkrNRAQU5fZ+1VQiSp9OctimU48AzOV4Jn5V/Ba0lut1Mw0ZLsxvcu/xQDrRdFA176fGjg6dGgk66+m5jbeIAPP/9n5Lw1eJE9uGYOHmlhli8KZbbTht7G87gy8ib6Wo/DFFffOsmGKoluWWEPJCHUdDs40v4sQYJOJxxIYAhIcOG5qnGZVGTOZ/YakJbJ/XtjfxYfXf85ljbvwbG2YUY9uFLtCmByb/XjSEWacaLnCl449TbSRicMh1UiOmuTJsR1l14Lm7g/fRXXH3yA3fITRFJZ5N0tIOpKkF8u+bDNtAAMoSoJCYaBtKpKCkCQNZeSqhIwaKlnnoMC9aEpoknjSyYR8i46mjpx5ez30d82iqTdBsOnjDU5/qyelOEZRRFqWNicxee3PpEeLZr5RVMmTNtD2S8KSOBaysQCgW3VFd1SFUNWzAhaLErIGygVPNTXteLs8Is4P/wKLDINSHmV/jh+t6SSJ/TJII+J+Rv45OY/ItOQFMrsS5d+LJUZM6gTkMCoqFTaxX52FYXSNkpODkEQRVNjv8xTO+GjUNpHqeDCdy2J8yhpakfjsmDl83mhGjG8isVsNNU3yDUvFIvSuO2UmSyxZR7F6EnS2CyLi8juM/ErAghc/0KFo+pK93W3qq+VIfojP+kbDRIoKVf2dwRZ50s5bG5uycClZCtvHruxs9l9KSsRJOSzeUw9mRSFiez+vjQ4t7a0i5mQ6wFLK2vI5vPo6elEPBER572N9R1Ri2hIN6CtuQ0xmyV7qn4wK0clDlY0ilJJ+OTGL5EtruLVl85J029L+jSSdofw2yxR8qDOdQEBctjIP8Gdh58jX85iaW0BJScrigDUpYdFLmFFobli3iHCBRVlJSVzphZ2tekq1SNutkp2LBojuqehEnl/DPRIlVIBu+8Atkk+oYXc3h4y8VZcHH0DwwOXkU60SPaffDyWES3Z5Haxsf8Ev772j1jaegLXcumwJQsUP9/ybfhFukO24oWzr2Oo5zySVqfQWgLPgskAprJh6f0pTMPVgoSQbnMonPo2Tbqn53wVJKiMEIOOGhIDZUyF2sV7y2BDOVgWnRxmlsdx9favEdjb2Mw+gmkXgIhS3/KYcPLiaGk4itGhVzB85AKsIImoNK9Tr9uG6zAYcVDwtzE2dQPXxz7FbmEZZnIXkcyugAQGhtIIRyMuUk2chPCeSdEhXUdllXU3Qign+pQOak0SXSsJhdWB6r3Vzbn/ymz74esq1F95SIFezamKSo92KBUlMQZ8pgKzXgJ9Hadx7sQP0Ns6Asuvh+WrHh7eA4dVNeRhRPaxnZ/B53fex5PlMXhWViRny+zvYFmfKkKcZJL6YwCvqE6Hs+1hjMLLFVJxnrUnSEwuc1H1JDGbTRduxddXQSqBPhVRDD+OjuYBvHj5DbTWH4HlZxAzG2QDhRFFyVESm565geWte7g78RvhzHMdS6TSQiGSpIU0IDIg0Zlz1h5DbXT5rXZ7VgegoU5YLVHgocLVP+CTUMm/KwqYSE+rz2JwRm6yJEY8yrG6Ur313DJsm/QJE57D5EYdGtP9eO2Fv0JXwynJtIoqk1A5FEObAMfxi1jZmsL1h/+MiYUPYSfz8Ew6UpMVkkAkEhMKEasOylhKUZ60XkTlDKrrbIj6SK8Kx2v4XXVTqNQ0P4DzlH4lNgzLrhhWcW7bZgpewURbfS9eGH0Dg21syuyASZDgERxRFqsM19zDOtfdz/8JizsTCKJZeJZqBiWtg/SkSLkJzfHjOHvsFYwcvYyE2QTTTStVHk4CrRClKiVaOlcPMqGpVkq4Ie2oZgSqcsqzi31/5ODl9/v4Soam8ja68CUgjfso6SykuhEgmDSw0yIlRXcb8+uP8OnNf0LWpQGYkpxmgiAQWqIttKLmuh6cHXwNZ/vfQDxogV9mZl+DBCZXzCLy/ibuPb6Km2MfYbe8ACO2B8fMAjZ5/f+TvfdskuPKsgRPeISHzMhIrROZiYTWoKxiFUu3mNm1tV4b2w9r+wvny35YG5vu6Z6pmeoSFEUChCI0UgCptQrlItbOve95eAQSYEJUGclitqHJIiIiw93fu++KI7hOqSLGoqND1obADEF+o/IMhCNDyCFDDKE+bE4Ic5l7hhLvVPVRLhbPfioRMmQfGzqGj979e4yULiPdGADYXEgQdsc9QCNO5hAVbFZW8cfPf4vZhXvwnD04aQ9IsYiowQs1T1E4rHqqcPLG6YVw6bjnBRlF/xUW9g46c304ffwKLp/7CB0pNmPZrOQ0QdXgND6GOKhu4u7MJ/j85j+ju5+qa0V8/MF/QG9hGvAp88tGJ12jK9KwkdjBe0NSczIveYtcCwv/kO7WbAgQQpQ2E0JHJJUPyrtIp11FiIi3SPNa6FxOZAkbCeRqUKVO1whFIxRmZPeObdx+H/OU73SRwG4KMZo0mFlYeob19Q0h6ZU6O7GzsysEQ04M+vv7MDkxKSPmJ7NPkM3mhKSSz+cxMjwmzoJk2S8vr6Lue5icOgbuNa6I8n4Fjx/Ooae7F6MjY8hn2IHlXzIJUElKYnOJ4/7DF/+MxbUHOHXiGHKpEk5N/RR9nZOy+CVNEWfQGur+loyQv/jq9wiTddDplskHJwBIUZlGZRkVA6zTbe2yWllUYwVuDmyLio2kUUWazxPoknSuBJzN9yjGWJZ3wCtQuVWvXEdvcQofXPzfcWL0XWSSdP9kdUzsYVLUQ2gEtFddxLW7v8WtB5/DcypouDpJEAFZBkfPRc7pwtmpq/jR5b9DFtT+LomuMbsYRykSmC7rmfT8dvs+bkA9oSx9TgFH2gi1ShvESjMQsyutiRQNapjQ7ZQ38PXj67h+708I3U3UwyXArUohQRw8R9XEPY/2n8F7536Fyf6zorojUovoEAnTIKjLujsINnBv9jqu3/kUazvzQHYHiew2Ei4VgAzUhl10YnODjDH0gXQ8HSkMtG0sHa0ow2qH1sSqwpec8HFfjTdJBGy/WvRr+L1IqBMMv1XUYaKnWt+C8vNTQD2L8aELePfs32O8/zLgl+D6eZG7k73ILhs5OckNbJdn8NmNf8Xs4m3p7rITLxRi3hM3iToJTY45RI2b8aFFwlEu0gglSPIst1qvQRwz5ORKwKG5XpCGE+Yx2DuJD67+CqO9p6RjF/oZMX1LJLIIeGiihhoWsbB5XQiCMwt3UQ9rSKYp4xoikVKNcyW/q0oW4w+755acHAhUSPHVCn+whQIPUfu/49MxjWP2TyQ+Kv+Jv0edrmXyyilVwOQiQDat65TTBIlehCeEXejrOoGf/eg/oU9Ivz2SIAgp1PjlMGqx87u2PYcbD/4Fd5/+d8DdhUcFLkbwVF6KBMZXgTmwK0phCjHL1ATA6hZpUmDjrhZ78izNqMjGJjGQog9PKhB1sbrnI+ny9+RFh17UnDixopSln8H44BSunv0Yk91XkE0OqqykrBVOaerwE3vYry7j97f+Bffnr8F3dxCkyiJOwWdDiFXa70EB4zg1dhXvX/gY3elROH6Xklglbugz0IRG/0RJzWFFQvu2lTr7+xZ97b1oxqR4kSBcMLk3IRKEByV40lGtZx+blUU8nL+OL+/8DwTuGuoJxslQn7WTM4Z9GYz1ncD7Z36NE30/ght2CbyNXgOcJHAdsEiohBu4O0uY5++xVZ6XgoOxhI0bJuEsUMRkNaQkMfl9FD2l6hLPda5iM4GT58uElp+tDcYgUNNNgcyJz2wSiZCTU2B8YBwfXv57jHV9gDSG0PBUyIRnPdcVjTi9gFONbfzus3/G/NID+Mk9KVBDp6yTBokNzH/MKSYFgXbYQyIYCMcWM3MCm9No+GmknSKG+6Zw6dyPMdx7Ak6CTatOSeK5v9i49Ot1LK89xe1Hf8LM8jWMTQwhnerEh5d/jbw7DCdg0aDcHd4LKWpExYlXkIQn/lYkQqvYB4sE8XcQd3kjM2D4fWyiJlOUreZreW8VkWFzLVI8pQmaUr6EFkOMbzo9sP/NFgsKrfp+/XyniwRiA33s46C2jfsP7ou60flz50Xmb2trCwtLCzg4OEBfby8mJibhVet4+OQhuru7ZdTEA4jyWKl0BjWPhL91GcpOTo6K6UjWzaBa83H71tfo6xnAsdFjUiToIenCp616I4ST9LG6N4dPrv9XPJz9CiMj/ci7Xbh6/jcY7D0Bl6QcWXuq0FGpruPGgz/i02u/lbGimF7JWLoKkJRGvKmZJNjEX9WUrLqRdTc0UwR7cFvcrNEHkQJGOtA2nTDHMg9D+T8XCbqsVhsY6TmH9y/8EyYGrgihiaZEfCODVDLFHsoedmrPcH/2U3x2jcHxQDCYnCRwxCqdikYaWZQwMXQOv/rxP4m2cdbpUW1o042WBl98HzWh96Z/bDqjh2y279/2ay8R9H/rJCFeJJAgxiSX64JFQg2eYMqXcf3un4RLwElCmNqQ5IE4UU6PiHl2ggKODV3Eh5fYNTouRUKKHgl0rqQ6RoNJbxn73hoePr0h062ltRmEqR2E7g7crGJ2pcvicD2xO8TnqXru0ik156ygUUwSYtKStmj51ywSbJddRQAklzNFAosoTZY4R2OXLYEER8iBA3hM3M7ivXP/gPHBd5AIupHyOkXGlPk5oS8+dlBtrGJ9/wG+uPU/Mbd4F36iIi7kHuGHnCSkU6gLYZAEQiX1vtH6lRuqcBddIwZqJLwNnSJwLxOSQL7JcP803rv0C0z0nQMaVPxJw3Xy4o5NaF8jUUO1oUXCzfufiJoI8c1M0ZlUptJ87jWZSoofgBB1DUlP9OIJmeDBqR04lUlViI9+t7hPhfKr9PrthtdiQ3SOhP2rUCMmT4xMor8euMKZoViExE7K1YpoRA4uzf36TuIn7/0f6M+dhAvCwmhGxsObky3T7TTci9uPf4t7s7+VJMyjKEUCSFKEIpmCVw9FBttJJuCmVd5Qusmx4ZcUJ9I6VCNDvRYD84rgbRpfJWmRGM7ucijQTf5hI0oIsSGvMCtQoYnRabxz7qcY67wg1yBwlEh5jvCWPVS8NXz24Le4fv8PqKe2kcjUECTK0ljifXL9buQaI+Ls+975j9BPcmfQL2RQ25jRwl0LeNmFJsmJIpBcg7mqODlM/nN70P4+JEHxpyuBK3rehMiwOOCkVIor6akxTlalWba6P4c7jz7DrQd/QCKzLckz2EjzGgrTDbLCPTg2dBofnP0NJro4wS0i5KSL4gESSBjPKwIne/jsOm7c+wM2dmfgOTuohrsI+XmcYrgsfOmxREd0JvIsDrRIUNYMOQKK4wcTbXm4CpnT1cgYz8Y+42FSoMZBPcTo4DF8cOkfMF76MVyMIPR0AkFuGfMP8iUoyFJhkfDpf8XT5QdCxA9NkUBvKBYJnPwR3idQTEIDwwRcl7AhNTUU9EPomKZSHvAJfx3ClQsfYXL8PJKNDuSdLnisqQmGclwVkHj2CLfufYaN/RmcOD0JN9mB987/DGmX5O9OgcqqPSbPJf0eUvjSY0SaBIwTWjiFoXK1LL9I5puMZwY6rqkGiyMTzWQiooIT+lozDLYZioHRtsK+TYz7WygSvvzyy4aOJOkwnMTU1NS31HGZPPwqav42NrZWRbuc6iLT09NC+KGK0dOnT7Gzs4Oenh6RtqpUqiKJNzoyKvwESp9SwjCTy4lx2traJpxUEmNjQ+KY3FnoRLXm4cb1myL/NTk2IZ8ttuQU+GKCzXuV9KULcO3eb3H73mfI0bwoXcSVCz/H+PBp+feUYFx91Px9bGw+xZ1Hn+POwy9ANLibJWGZyTa1hYlj1YNWzyHtVkkNGx1QCkVRG3Tb2bPJg3a8GFDUNl0Vc9QJ13T66NbKrgO13Kl2EqRwfPRdXDn5HzHUfUqIyDJ6FzddRwylvMY+dr1FzCxdwx8+/y/wEtuCmQ2T7DvqgSqf1+jAUNdJ/OKDf0J3Zho5eiUIJ0E36XN7KM4XO4y5HDuP3ijJ+haea82GnRJpbYkg12k5CcY4TxJckYFk578qBPi1rQV8eut/Yoad7OQWEu4OGk5FHJATyKDhZcT18/joVXxw8e/Q1zEuHR12Md1EUZI+JoHsjJf9NekWff3oGhZWZ1APd1ALtuBSJMUxevYk8sk65Nri72h2jmVSZYoJWQ2HPqyjFQkvfPsrPUPTAzbJtTbbeaBabX6jxEOcLhMmKuiQ8+M5GO07jivnfoGp4XfhYgiOT78PFgkKAQkTO6iF9Ba5iy9v/zsWV2bRSJGwlwaNiKp+IMmmKKQJkVH8sdsFNV/pauzaYHKuXA+F82gkYIEQKxIaeQz0TuKdix9jcpgqZZ0IfEJ0iOnnPuREpIJysICnqzdw697nmF+cZWsdns8TP4FkilBCwgnqSJgigWvSPkH7DWTeaRnVMv203gltRULEpYgXCQaMxKRGPD1MZ1KKBBKA0+IZQB4ClVIaIeMjoUSEJhTR2z2Bdy/8GlMDV+GiT7utUkQwItHEqY6af4CFjce49fAPmFn8AkGS0ASuA3ZNjVKY1zBFQlLuj3Qfo8Rfk8coIYhgdGaBGzdx+zC1OOI+VW8H6V42Cmg0skIalw516CDtdiCdyGFidAqXz3yIweIZgbaxQyqTavkCLEjLqPkbuDH3CT658a+oJDbg5OoitSkiGISPep3INYYwNXgOV099iInec3ADTiWyzemtET/QLinhXLHAa6YM0QTvOZJz0+/iNRbtt/At1o1UnmyLRLdENIGeaZEgjyHREDw+GzC1xhaWdh/h5r0/4e7MF0jl2SwrK46e4gZ00vayyDidmB69iPfO/BojnefhkKAbMHbSnV7PQRYJ1WATz1bu4NbDP2FhhR43uyj7u3DSjhQJVIxLONwHCheWfS+8AYpSmIJAPERYk8amemwq2dkep1Is6RMp8SSolT0M9I7gvYt/h6n+j5FNjiNkfOBIjZPWJH8vVcWqWN9dwO8/+29YWZ+Fn9iH49ZEPVGKhFCVx5KOqsORGM3iOp1mXlRXZSipUDgZzMgEmsVIIdOLc6ffE4PXJPIoZXqlmFEjWWBndwczs4/w4MkdMVg7c/akNAYunHwfbor+PFokkIPFaQoVnKzhoU7/zJRV8jR1hNbYxSZLa0Khe5t7XKcyevbGz6kmRJRTctMaaFnT37e8pH3Dxh2X5fq/U0VCWMV2eRWPHz/E+to6RsdG0NPTK47L7BCtr69jc3NTDhkGf6p2sKt3bHwCleqBGIaQn5B202Ig4vsBOksldPUUsbO7JkkQcXRrK+sY6hvGUD8NRxRTyEkCMfs+u/VJD1V/Aw8Xr+PWnc+wvrEg8qJjw9OYnjqN/t5+5DI0ngqwsb2Cx7N3MLfwEPWwLIlENp+FQ4doqV4tIVHXs6iGiJkaz0cqhMg8QYO/Och0yqDdHk3idEogfy3v1UReoSD6w83MQiGXyaOY7RJn6OPDH4nMmro9a9OSG46JaR37qDc2sb73EP/6+/+MvdrlE7o1AAAgAElEQVQCPOwhYFfWWHsSe0hMdzE9ih9d+kecGf0p3Ea34GZZJNiUJu4Z35SpbOL7ouKobbV+Hzej7bgzSDWhKAbvaJuzcqDwOdREfo8JQi3YxbPVJ/jk2v/A2t4c6liHm6kgnW2INB2DccLvQEd6GGcmfyxwo7zbI4eU6uCroZ5AStiVbBxga29ZCKwr60/F+XJnbxWprCMdcTXl0Q4N1R4og6mFLMmtXFCqAqNd5Wb50/oIj/oEmxjv188w2jqF0ndTnXvdBWbCwGSA2P6EJzjf8u4ecukOnJi8hFNT76GnYxpO2GOUgWpwUtT02sVueRmPn93CrTtf4KC2j2KpC+kMu8WOGCQSGyyFP+Vh2W0TFaAW1f1XvjS1/dIJEzudjBXRZ0rYIBTMgVdrIO0UcOrEJZyavohSYVCKHHY6iU+m+AITns39edx/8oUcxiQz5wol+GwuSHxTrDOlDEXlxRyekmAaLoLMC8RtWGOLFgjmwDakahNtzOHaLH7taa3GgPzyKr0o3UzRpHclKaJ3hZtiQ6QGPygjYQwCvbqDlFPE1NgFvHvxZ8i6XeIgzkY9l2iKxSD9FPY38WjuHu49viFcm2wxLQWcQKpkoqRSjiLwQEd74pxNWznak3rxz0WjiEAeV8YRELbyz9TojtAhQlAyAvOS54YEOnKd6MiVMDo4hsnR0+jMjMEJSeDMwBUMOeEPdSScmhTrT9Zv43df/BdsVJ4i5BTXJfSlKjGV/ANq8vd1jOGd0x/iytRPkQyoYKbYbN5f2bYCozK67hYuEWvM/E0VCUYlUM+kZsFkiwQmzMwhyAng2iQk00/s4sBfwdza1/ji1u+El1Dogkx1ZI9TyMTPIKhmRJHo/IkPcOXUz1BypyQZlqReElvDKyKcDPvYOVjEk4WbmJm/jYP6Nmp+GalMjNOUdEWxivwCKn4xljSdRRTax9jlEBYqHRblM4iWgaS/mgBzEZCYW96rCN/n9IkPcG7qV+guHheYG6+Zgi2cWJPvsl/dwsO5u/jyqz+JgVw2l0Amx4amcXkPA+HOcD1z3yhRGUi5DAq+TJkbMklLidJWUE9IgeJ7DkqFHkxNnkE2k8NAzxA68kVxeTio7GJxZRFzc3PY2d3H8PAxnD5zToqMoZ4JgP4+DotpKvPpBCiVMpNLjYw6+ZRpCvHW9AvRZqqcXfHaOC4qIe9USeMmRycGK5RcjOfH81Doo55qrxzwvyVv+A4XCST11LC7v4nHT+5jbW0dfX29sgELhRyGBocFR1ar1bC1tY2nT+eFi3D6zEn0lPpQ96tYWFjE+uYmqjXahzsYHhrB0PAwfBpUrS3g2fxTIfxOT53EcP+QkF5k20nGruRlVvteUEEjyYJlGQ8f04jpATzvAFubG+juKmFoaADFYl6+7+raEhYW5+UAmZqeFlhId/cAXJdeDTnTpVXyjNny2lWSREzhHLIoTbenuaANjMecZa5p2bP4MUNJJW9KkqGHFdl76XQahUwR/V2TKGWmkPBZzEC6A+KiK6IpFH47gIdtHNSe4t/++J+xsnUX9cYuEjzAUyR0Um0nFJJnLjGIi9M/x0fn/jcg7EIhSblVLRIs1peXoBrsLaOESNo7Psqzx/P3dTO2AhvkzsRm3/o/iZcUMhlt6Bu72Kos497sDTFZ4lSHf5LpMjLZJLwqAzGdc7vR33kKl058jPPHPxKnbRk5cyTeIJSDmAuLPScGtYbdyib2D6gUUcHO3jYyeToR14SgTClK/dEpVVQkyIpUUpcddT+fVB094kVY76O/5ZBX2ikHv5tZ86aNFDkwsOAmxMY7ABpVOE4dS0uzIniQc3M4NX0B01OXkc8OiMoFD0/SF7erK5h9eh9PZh9gbWMN/f2DGB8/jlyuG36g/CYmGOQxkMzIQkHOpxfVTke6TjX4UnUhQ55zmCzYxDwQ0yQS0TfWN7C4sIBsOofpE6dw4vhJlLJdCAzMkDySav0AC4uPcef+daxtrqK/fwynTl5EkMiqC3egrQV25TWZtuWBYofVjYAJtQ1NJhGJigTGjtYL1v/Zeko33TDM5CFSCzFFgjxGhVjA0UkrGzxr6+tYW9lCEjm8//6HGOzrRme+U+ENJpGq1ctYWGJMfoKN7U109XSjf3AY+UJJpWx5P0Smlom8gjeE6GhMoaI1LI1F0302BUNr3RCPTEwkWKlYYik/P40GhSBMkcBXZxl3cwV0FrpQyvUh7XQLeZSTgZTxRZHJilOV7vV6eQ7//uU/Y3blDmrJXTgZhacK3JWa/F4R+UQ3zk5cxk8u/SNyiQlknJIqe8UdoSUAN+FGtmhoWYLRJME+vybM7UhL9Vv/IhsbbKxtPj959iHl0QljoRs9lwZjb03M8TYrs7g7/wWu3/537NZW0dHNgpPkWfJDaJCXBrw8BruncenUT3H6GInkFPCguz3hN3ZKJaYnsp7Jrdw+WMHa5gLqwT6qXkXihx+yq0+kAtdOGg2ZJFiooQRbM1FkA4KTBcNRECEJRRAIhkCUw4zoRRhiY30Vc7NzKOT7cP7UjzAydAodVG6kbCknIiH32D4WVhdw9/5tbGysYHR0GD09JZGW5+tEOppQHpNgcB8JZ4eeEmLoog0kmXyI5UhCJg17u7tYXlrC/NyceBXksmn09/egp5v5T4C9vW35fXRGpo/CxfM/x/j4afF3yaboJJ5GyukQuB45F3LySJ5i7Rj5e8k7M07ZtkiQZkQs/LQlE1GkMkVzREi2rbtIHS8u6f2tX+hv5Qt+h4sEPlZWzExNmRR52oEhflBIRxzthrLRuIBlHMbDxoxZRbIr9M3/TsDz+Z6kkJSYLDkJH+mkKhX4XiiSoTqq1VRblH/AjVyXBCqdScCjqdrWPJZWZlCv7+Ph4zti9U3lDmL0ON7mVIONhNGREZw9dwGOk0N354BofqNBaS4e0tZ6PX7IWviR1fK2ndJYxzQah1GvWAOGYSVoMS3Jp0q36qbSa1GJ1g45aAhJUPy0bm7idJEK4SWqqIbE867hi3v/DY9mP0XFW5dJAiUFfZFU9AQiwPH3WO8l/Py9/4Su9DEUaQIjroo2+bVjOzsCtKN7rdQl/LXhkrT3+/36aTbxzHOOkiqDkWVT0nQwpCtDGINTRiXYxNONh7hx9zPMLt0F0vtIZioIwl3p4ng1MjGzKLjDmBq5gkvTPxcznpAGeo2UqHU1fMIqAEdI8jyoeLDoqFY7ugnh6aSzPARVck9J6vxRGcxmgtosHLRIeLOOeZPc+qbP23yPiODPYsE4AUuuxE4/VXP4Xynzu4fZp/fw6PFtrCwvIF9gkn0Ww6OTom4hSWWjgcWNBTx69AAbG1sodXbh9KmLmBg7hVyaSRkx/3qAZp0cqbMxKNmbXI+ecIxHWlTa+8wD0f5RiMDSyjN8dfMalpcW0NVVxJkzJzE4NCj67PyEer2OjfV1PJl5JEVOT08/zp25ihNTF+BRAc2hSZ6mIxonbCrP1cjunCYEDBBGXsF0MKwZ4CGxKbr0eFPAFnCmA2K4IjpRY0KlU5OkZBkkKFZEta1a28fK+oK4Lc/MzKGvt4SJyR6cOD6FrKs65rVaGWvra3jyZA6rq7vo7hnGpUs/wtDQBHKZTpEk5ecS2ERBh8g31RDvo+aLwXc313R8QtX+PA280zR1mvHKuDBHCk/a+U2R2Glgn+z6sxNtlC1lrYlzrVOB19hGOVjHl/d/h1uPPsWuv4pEpo4gWRM9fHGgDYtwgzyGSmP48aV/wHDnFeRTA5K4yn6Ss8vylpvEZU2T2yJrRKCx12qf05us32/Te19WJLAJyOkfp1c63ecUIUgcoNJYxbPNO8IfmFm4jSBZhpulx0cdvldTVR8vg2yiF1OjV3DxxE8x1HUGOadPJkS8i2z22LVl01ryzEiKJueGHixVvxLxQJgraCGeU7Uq+eF/Ic+J+4JrSdeTOoDrpFSKBMv3YdwWZ/Y66kEVK2vPcO36nwVpMTQ0gpHhcQwODqGjkyaAVIqsyN/RWHJpcUmQEO+88x4GeweRSeVU0MTyhgTzz+9HSJGuZ/5mNhm5qwJxgef5QWnYBircl6tL+PrubSwtP0NCIIbs/Nfh+ZQw9ZDNsXAYxPFjlzAx9g46C8PGSZp3kA0qTj14P0k4trdK+QS6gfiZDPCxSYImFaZHoU1X5Rro2o83IlsbrzHEhnnV8xL036a1/fa/y3e6SFD5UWLimOTTE0ALAkKL1DmTmHrKZHH0zO44ZbEc1D0qZTSQSXOhJVCpVcQIxE1n5L1cqNI5FWgPnYld1Gs+vBoDAQ1xOD5LS4VPuBDVldLEEFJtouFjt7KNRDKUTuzKyjIWF5axu7svnAlWzd09JQwODqC3s1tkuKg9T8IaSaX8o8FA8YV6YMaTLhu44+ohrQeXEXw02DzF/eo24LblZ3OTcysrUZDCqOwsU1qQ5Edl6OtGYveYnQHf8VBr7ALYw8zGNXx+/f/D7sGSKLlQUpDjb+I2RaXAK6CQHMOH5/4jzhz7AJ3pYZVglcBmVflMEtKsCgwO1y7yVsfTt7/0vwWf2FL52IPLPCcmLjohNrAvuiLTTGkbe7VVPHx6EzfufIoDfw2N9AFSmRqq1U2VgORY2suimB7D+emPcenkL1BIjgqBnMQwQr+8OtcwxE9DVFTYPZNnozKTugYVlmFNrqz2koW8qNSkgaKYwuHNC4S3+VyaPA8tDnSi0PqjnSfym9CoYae8jGcL93H33jWsbTxFppBGupATrlLoqUfJzu4BKvseOnI9OH3qEs6cuoi+0jDchD3I2ZEjrZf3j4eXMgfe7Ef3S+vncK3wUDTa4kIkrGF7bx0PZu7g/qPb2NymG30Kpa68EApTqaQou21v7qJWC9Bd6sf08dNiolgqDsoo3yX0gI2EpoaP4Z+YQ1rWhsYlu4TthPP5qdjLrlr6gFGsizqAJvLxDsqxL/ABFq41wWOzw75f2cTM04e4decmVldnkS0EODYxhMALUKnUxE2Zpmv7exXkcz04d+Z9nDr5AbpKoyr9i1DinmCWDQxH4Z5NTaxmQhZl1y+5mOazMcrpdvhr6JDxNcC75Insqmixh65MnVJ0yjWm3EyyiJ0KGVMT+6Li92jlS/zxq3/D2sEzhG4ZYaom2vygfGQjL+7L+UQHrp7+OS6f+A9wwx5kUzxbmLw1+SS2F2ENG9snPk2W/fe5SGgqnImDuCSROkkiXEWw9IIWcFBvVFBrbGPfe4ZHS1/g+p3fYa++IsId9FDg2gz8GlwnCcdPo5Qdxpmpn+DC1M/RmTkmMuCiNCVTKtPlFpWcFAIOnZhQGwgPk2ZtbKokKfe3tmZ4frJBoGdzU5LX+iYoTM/GN50haI6gzRzGCBKv91EP9nDv8U3cuf8FNrefyhnQ09eFYmenSMGXyx72dqvY36+I7OqFM1dw9eIHEu8IU2UXPylFjyrDSSOS5GAqksl+Jf9B5gqmietHjUdPPJdq2N7exNLSguRa+/vb2NvfQa2+L5OKgcE+jI+MY7h3Eg0pjpgTUabel/OLMs4BfR1k/2oUYrHAfqYYzckf5UJoUzROvDfTFbOTlSdJlcomP//5SK37QBsnP0wSvkOcBE2qVK/BSFMZVjvXBxny1G536IpnAgAls1gEaMjXjcYNKQVFQ50DyTHwgzryWY73qHoRIJvpkNynXq0B3MB06CQBUHTiCdOoyyYXEk/SEahGrV7DXnlXDNkWF1awv1cTZ+ehoUEMDfVheLAfnXkalinGl3KqxBxyikC3Vlv4xv/ZfkIp2SbetbN4OSvcZytk2yHWQ54bjoGQkw/K9WVcTi+SaJC0KLhGM14WgxbKRoYAO9S0o29sYmnnLv702f+Lrd1nEl/pFl1P7kkAYkqUBol0wzh37GP8+MI/IJui7wI3u25InR+Y/pWRG6S9e4vlsk2s3jS3erPM7C/77nj7IuoOa5GgnVTT7ZDH4qMW7orCBI347s99hS9v/wEetpDK1REmy6hUtkTvOcWCr5aRIuHy6V/jyqlfIYchkcd0Uykh5/oe9wJNw00Xy/BW+AxSNBjjOmyk1WtBXD05cuftiGN4rUMufQa4prSzpX2uFwOObNmrfde/5GvV2E0bo9qdjkZV5slyuuiyABB9/Jo4Dz9duI97D/+Mte1ZJHM+kjlxgkDCd5BMZrGzVUP9IIFCdgCnT1zB+dOX0NM1IB4Cgs+l8o9orXOdp0RiOU5Njy8q+7TtfXjR/Yj6XaqHrOtDoECEIYmiunEOrWFrfx2PZr7G/Ye3sLG5gELJRW9fJ1JuA55XQb1Wx+7OAWploLdrBCemL+D4xGn0dA2bMb5qijOJVEigzaHk6oTXYtPm9qesiqAG49i2e+LXKCl1C0FQIT1qahaKQokc8GIOZcsjpvbUZz8QWNyzhSd48PAW7j68huGREnoHSND2BJLMBIGOqbvbZWTSnbhw9ke4cP5nyGW6RbWEMAnlZ5ipXcRU1qYKsd+WW6NeAiZ7j12Tbl+NY0zRIqdvgw6V+8a9IzCmGAA6oWeMENAD7XaSd8FER5JGqksx4yEvQSa0+6glNrC4cQ+///JfsLI7i4BFgjRm2NByAN9FKkwjm8jh/NRH+Pjc/41UsgtuwkwopEhQXLb4cVi1qmi8ELuwv4lJwsuLBCXAuqKAQxndOrawVZvF3bk/4frX/wt+ag91vyI8pMBjUVGFm3RERrkrO4YL07/ChalfojMzLlMEaaywAhQXZ3J96LzNZqajRQLlxBt1yS/UD4WQP0I8iX7QJh4Ld1lzMu1S7qE287Rzrg0+Fr2qyCNLmHwrWZhGKrRRxXZ1VeLDnQefYW33PtLZCrr6isgVCvA8B/UqsLdTE4dkFtgXTl/F2RNXUcz1IpMgaZgCAdpEYi7B3+eH/D2aNzCZTxjit24vFl5aMHh+XVAV1WoF84vz8HwtGLa2N0RRsqurhMGhAfQPDKC/awjZFEn/6vlAiHgukxa1JxYJ9KnSREmhgzJ9E4EIVWaMioRY4a8+KIaVJrFNcxJfvIi4B0nqbw1cOlmw0euHIuE7VCQoLpeLjocePQ/k4DLKTPJgZeFoh4evJc5WdN3ZWeGxL0x84v3UqEjG5zKCCiSIc3wmrrR1JhIkJSmOUA+yhOAV+b+dpMqgMuEm1tdhN1ctB1EPfCEMejy4Eg6yLhM1jvR1NCiygg2areniJxbpxSpaxsW2RdvaLuhmxhnjNJu/5N+ZEZxximZ3odGoyCSEMC1q8YsBioy8tcOmjUvCiRIIkw61QmTsvbH3BF/d/GcsrJB87QHpBgKX2vH7AluRkWvQh+n+d/Gz9/8JHZlRIdExqHFDktQdFQn60EwCZ1MmvVfPdV+/bwWDfWSGNKUBX4tXccs0HhniTZNQ8ni1sYH1vXl8/eRL3H30pZBos0VO1PbhebtKjAxTAj/o7ZjGpZO/xPnJnyOHQTRCSswl0WCREHAixmaM8hw4kVNwmg6SWdQlE3SOtQ1s46QcdbNt4CTcQVU7LDpdTMuaLebWiGuSdiGAiRSnqSbsPzXqm+5P8zX2tS3viX9y7HNaX6uwHJP6tShXSK8tpCMoYYNM0FRO8KCygdlnN/Fw7kus7j4Ro7mqVxVX0iJJwH4B3cVxDPedxJnjV9DfTcNEknfYAWRea6QwqWbCiaO6MKgTtf154fc97H5IBNPr4H6LigSrOmNABkKUDVALytjYWcL8s0cCn6IKlueXVbvf+ESknDQ684OYnryMsyeuoJjtkY5ztc6mQR6uQwfU2GkpiTrXJIuEWLddPq/5zHRJxyce9qIN6S965hZsYbwHRLtfSZgCIbUxwUBy+GwELspY67DbeoC9yjoWlh7j7sMbQron58urVxU2GqSQSxfR092P8dFpnJi6glJxAgk6u5okWXXWWddSlpQajA5gZC8FnmMCscZ7/aPiEHqNTT5FlKs0H6+F3QlRnn+Y9CtUizGVkyttx9DNu9nlZ6OJv4eFuhgYirEdjTa3sH7wBJ/e+i3mV++i6mwjTNNXR7vevpcQ35NsIovRnrP45Xv/D0rpCaNiRggpE0hT9IVGAlLU6+KL0gQkKRJs88k+T5OQte7m7+j/4rWZdSvQQCsdyuSRDUMacDGEaXHPCTmbY8s793Dz0W/x9cxnSOZoZllBOtWhxndhXdgfqdDFYPcJXJz+DU6MfYxCktO5nPHTMPtPioQUwpCFgBLl7d4UboG2GiS34bktZmjkO1jRgqjFqQIDerazkUHqL78FO/uCbdLkWbgPNERlgl4RQYWD6p6QpZ/Mf4K17RnJW4ReIIl3EvlsF4q5bgz1jeP08YsYKk0hnSqKMp4ICohiED2U1FmeiAJzeKARUMZY/RJYbLNoEFUvwh1TqvDFPMynZKrTQM2ro1ojXDZANpsRniQ5GcxL6BDNBpQfMIeqI51RdEgQEnKk8HIpsgzsSnkQkmyJH4lOKmMxyMLFZX3rm7Vg0/0eNURi/oG2SIjiXrNr8h1d/6/2tb/DcCO9UOJPOQngwlIFB1soSPYZuxu6KIjVU+KWJgUkNwtBWEt01RQOqYJkBup0C7YGZFHCZM12tEjgBuT4WBJv0THmUlWyIn98kS7VxFsCtfxX8gY0KZaE3JDn+CZRLop/czmcQvlu/GnK18Wvz7zB4OwUBGIzEf2OmizZDkSAMKDZk+one7UqKLCUJDm7noLEp6QDN5OSIsFrBOCoMExWUK2v4t7MH3H7/ufYLVMnugZPdPUPkHKpNZ9G0utEB0bx7rlf4dzUh8i4JZXrM1Jn1l0xamRFDy9WIJgC79WW9Hfn1bZ5KS7ZkTkWv78GastXp4Y83bjrjT1sHizg0cIN3HvyJdZ22Omui5cBE32EFdSqVekqlrIjODZ4Becmf4aJ/iuiMkU1CD4egTTQ64DGUUIIJeTIyk/KCpMpAgLiT7knGODj69Kuz+YkQUx6RHXLFg9v8hziSeabfI7uszhPotm91kRI8z4eXGwQUG4Q0qku11axV1vEZnle7rlHjf4wg4yo6HRhuOcECrlBFNM9SKeyouLRCFgkKIGY+Wbo8fAnz0hdhVtMh1/5snj0e/xQg7clVkyMG+SPxD2JEYajFdZRre9gr7KBtZ1F7Oyuw2+o6VAm46JU7EIpP4hibgj5bLdIIWuySklYYzwkX9jMQKJCXuUEtZupXgB8VzNhtgWETm6i4/m5At8koZGkKAsE80ykeBNnJlNgsag1s1/xC1E32LBRRb2+h53KFnYqG1haWYBXqyCfLQh8s9TRJROejnwXCuk+JJ1Oka2WaGwSZjWNMMZUIlNtixZD7o1BPeNFQvN6YxcWFcZWwppJoZJGdZbFIoHJHosg4s7ZMc4hoIAAydbUbWeCKhNxa/zE862KhFtF2VvEtUf/C7dnPsdWdQmJrAcn04AXUKPfE2lVl7yjoAe/ePf/wtTwOyi6atAm0ptUb2JhJEWCsadoLxKeKxD0XNR537elSxOH37bDB4+ysWyRwH9y71i0gRYJ2kDj31GYxEeQqGDfX8bjpWu4fu+/Y379Djq6U/JcvZor952CBomgIZ3v46MXcWn6NxjtfgcOSuI7JD8CN9I9o9wiNueMmhZNF0URTBV2RNNfple632WKIPvOZjVGsSeCg2pRk+AUmPmGcY1WLoDGQRG/YK5iJFEP6uvYKT/GbnkR69trCi9yUsjmchjoHUYp3yN+T52ZXiSTdHymXLoRFBC+EJN+TvuoqMciO4STIiJC+T70m5BrobmaGYvz9fx7be4rxkcauIR4yR6g+pOKCNDiUpTOKB1MQjSlXnlWcQcFGRGOkd6uQIDMvYvuB/+rKcqj/qnlIjQLYFGPNGetrPTYEm/+q3m97fL8UCR8V3wSmsFAlQjag8UhCbTNo02RYBpDsajChMjIxBlcvsiL2tb8YTl5lBRxTGjlH01HwrRT9W3NIKuLz3bSDAlUxtGEmBhyr8mT+H24gYg1Z9d+e2dTOBT5fA4d+YIoDZCAfVChmtKmyLzSKK6r1I2RoRGp3je3t7C1vY16vSJTkkIhI1KxhWxRXFpXVzaxvbUKN11HR6GA3q5jkgxJT1lijnbDpEhI1FELt/Fs5R5u3PsEm/tL2PPWhdQFt4IklQ+oQOB3oFEp4uTYFbx36WN0ZvuRdgtIOxpsxP2ZBxrJTuIir1AV6fLJZtWDyR7Gb+94evG6OMrxEr0mSm4OeVfbl239jVHEagLFmKQwsZT3qWqMemOYdZTw4NH8KtzGwvojMfJ5svAV6o11JHMBGpTa5ETICeHXPATVFEZ6zuDc8V/g+PAH6MoRF1swxSmlPgk5SiMp0pI0lTFqLJHJGLswVGXRbqY8F0lg7LWa4tO46irG2Xznlg7kK93Rthe/rSeuBXYrNc3+Ksv5Uc8RFglKZyZXpyrShtVgC/vephb9XK8JTlgKKKSp2EUoB93U6QOi+1b4QJYkSuieYGiVMGedb1/vrvAmK15aC2tVO4rc1E2BxsNYDmQjw0ldsqp3gLqnU0NigAlJo1Gkm6JKCK+BQgkKFxOt8pgHi12FrVBA/lce9E19cttZ1+mDCV4yLmov+OwiOmwfNjvYLTKETBosNEk8X9SZWfkYdXh0sQ+rKFcP1FdBXGpdKd7SLk2XeH1Z4UU1jHt487SwmG1t2ERkUnlItsnyoid2eDGrghD2j0kw5KNURUkLLJUOlmSRqkcR2lzvi30GTL64TyHmd6uY27iJa/f/HTPLd1HDPpJZqsmwK1uH67BISCHpF3Fi+ANcmP4II12n4SaJibfPmK7Z7JwbgYpoKNTqo9O8Yt2HzecajwHftJLfUqxt+TUaFVu/34sLhSiKtLzFFLgRtt9wleQ1POuYTOtz49qSuLv1ALeffILHC19i319BtpOdbV+mioQY0Ywx3cigt3MIZ4+/h7PHfoSu7JR4ZFAZTR+2rln9/jz3yX9sQmZsXqBjAAVjSsFiRpB8VYQAACAASURBVKOyNuNhMRrD2jXjKonYNNy4UwRJITUoYTbawJSPSUCmcV64I1NousOT1ylqV8mkSKNn3YJwD9jQCzyuACbmLHhYKCh0kz4OkqMQXpRivDMu1eI8zvNcqoQmMdjkVVokWMhXK0/Axg+dwHLPqMu8GjayIctOLuNqc6Kpl2mTf9vNNdBY+58P2a7ysUcqfu0I9FtUK3/T9ntLf/+dnyS8pfvQGoZecH4d+rv0xDaHQjwhsSjk9kPRLku7Yo3aiu3wG01fe0Yp/Yh48Aa297cw92xWJAt7+7oxMjyEXCGHWq2K9fVVrK6uSNJQ7CigfHCAyckp5AsdWF/fRL3uY+9gF3v7q8hkEhgeGsXQwBTKOz5mHz9F2mVisc0xCqbGL6K3e8qMW5W4yrEgE1EmH3T63DxYxN2Za9iqPMPSziNsHcyLGyMDEQ8kur76B2n0Fcdx+ewHKOX60VsaRme+H65TFIUCjsfpZGsPbgu3iQ7Jtg7W20kb4xHDPjubDLzsn/HXapJ2pJ82LeYmsVeTUi2INPnTJFMnTtJIFaM6amkTE1vB5t4iHj27jYez17C6+xCN9C7g+vA5ufI9ZN0kkkESqOdxYux9XDzxG4x0XUA62YUkkwdpDNcFbkeSOsfBqh9tA3AzmZaCwCR5+vdmTPfcRTeLHg3Tf4nE4Eh3+iUvetl3ivWL5GU2CWEHmF1ENa7jHpSJn0wDOUxnYcBnpZ0uheIo7lt4PfJZJomXvNkmYa97fzS2yKEbYblMB1+ejU0xDEvLyh+a6aZwFqQBwi6fwjClS2eEDOy1RSN18zXt3YlwuVERyM6hxj2bouhainFWIs5B/HSOd4EPe2Sx+xOpfdmIYEsWS8jU6CgQHbquSlJlJra22DbQPYXbKJciSsZs3La/p50jcaRl93wcaCYr7bE/XnTY92lRJRARebYmKec/yI+joAYN3uDDc9axVZvDzSd/FJf1zf01+HR2TnpwUiR1NqQ2TIUdKKXGcHryfZyZeB/FHCEvTPgIIVP4hhaFsTzLFDU69bC72D435ZC1/hylg/9Nz/pIN/iQiNM+STi8WGs+6zZQgTS9LIHYJpKKKJBrp5Icz7mgDA9lmdrcn/8Kd2c+l8kiMgdIpOsCo0kGRZm8J4OUSH0fGzyJc9PvYWLggqga0R/DcgztNF9XBWFB1m+mCXPRRkx83bzMdyZ2a8QribxChh1N1FuLhCZ8jsgLkuQFStwgN4Yy2KYRJMpIugyTgjDwjWokYYZqTKbqbSw0k9rJpxyq3DdO6DjY5H20xZBNrm11orLqGiDtMzCQPIOCaE6ujDpRxHCzsc9uk+Z+0mcX31/69C3Z2N6pvzVlotfbYa3vskUCpcGlqfjdMVN7G5d/+GfEJbBe7bewO9Tc4HEYiSzZ6Dwx5GCTBEcLXCYJDYEuCD5OCKtaJDB471a2sLC0iMXlp8jlMzg2MY7OziI2NzewtrYih0nGzaC3rwezc4/Q0ZlHJp3F+saWYHNT6ST2y+vw/X3hQAz2H8f2ZhXzjxdw8ewJVL0lrK0u49joBfT3TCPBrqkoFlDSjMGB05KGQF/K/g7m1+5hx3uGxwvXhVRHy3rPrwrpMZ0sor6fhOPlMT1+HsVsH6bGTmOob1KMj5IoIElVDjB5ZedP75vQ/IxhiYqaNQ+jI6blL3hkzQO4mWTZgHyUIiGeDL/aqmh9tQY6EaCN1BKM7J5gSFVRg8Z+SVehFfWQ6iYHmFm6hzuPvsDTlbuoNtaQylOtggZrlP31kXfTSDUyyKEfF6c/xtnJn0k3K0l/BIE28Naqk7ZqbjNZsN0pE4CjhKmZ7r9KYH3dFPhN7uhf4r2W00RMuEAETDIcHeLSdSfG20xQ5JA2xOiIpKoYcF3Ctkh43W9r+SrmDkf/iMN7TPprGheKhdeOdtPRW7lSfAnXhHbrmonSi4tfuz5MhzyazmjXTnMb+VQzBTSHdrtD8RGKSF1vzYSgmbI2C6GoeJHkhJ1fwqwUPibfgwWbFCwq16r/3t4zbE5+9ak0i63XfUrx9zWLhXgyZ8bY0X/S56dFQvOQkPeyqAvY2aWEaojA2UY5XMaDxS9w8/HneLY2j7K3DyftIZNjguYjqHtwgjRS9S5MDF3C5TMfY7hnGulUp5CYOQnjRExIr2xEmLXZ9HXQBNxOcK00bBM4Zu/8UaKxTebjsfco73v53W+uZb6uFQZ1+KfHyE/yAm186RrThDcy25IkuSau9hV/R8Q4Ftdn8NV9yk3fge/uIlXg5GpXcPOOn0dQSSEd5tGVHcCZyXdwdupd9HVMINUoohGocIE1DGwW1cJgMHLC7UWCPZfsd22S6F94Z7jeBbKsy5jdfXJVbM4hCXxKpxa+Z4sEbS5RLYwwIZ048FZoHiIuDEEAl0ZpjG+yr5SLaaeYFoVIqBx9EDilVBNWbSBEU0WjlBblRxI/FK6q3iTqH6F7ld9Sp10iQ2umKi3XHptYNwuE1qffXiDIDm+Dcr+Nff59/4x4kSD38Icioc359xVWgIzzBCPHEK/jPWKEIxShcbnU48geWvaQN4dFQNIUx4KEgbBI4GdQL7uBeljB1u4WlpYXUPNqGB0ZRndXFxaXFrG+sY6JiWOi1ZzPpTG/9ASeV5Vgv7a+gbHRSVENCFHG3v4Gdrb3UCoOo7LfwLPZRXz84Yeo1BcwM/cEw/0n0FuaQjJRhOuSEE5306TCGET7mO6TFawdzGMvWMD92c8ws3QD1WBDpgwMnplUAV4lhfJWAyN9J1DI9AgBamr0LIqZfpHs42GVRFo7FeZHTN4ik7XmmNIc4a/wNNpf2lQneIMPeUtvNYlVJP/KgO5LQkBnSgZ0Pl+q0VCDm90sHkpfz1zDV3c/wcr2jPgipIshakEFHscOjRC5VBqOn0Fv/jiunvolpkfeRy45KPAukf81snQcDbMYIQ5fE8VYUqaA2EhpygoBHPXCv2tFQvv1qZKNIaoaPoM455oOPgOm7fhSbllIsibBE8lCoypiG/6i8S9i3s3+4FHv5XOvM4Rok8WZfzxfJCicxXIJTIEg77WdUlUbkWcv3XVbJMTG8/FfHp29Nllph9PEu+AGnhmHHL3iBTcPck0yGXfaD3eb7lvyOcmZjLVc201lKZo+sQlhYHPR94gXIfEE7K9RJJgvEd1Ta+JmIpxAQYyvgcnARK2GMKvENmrYwPzmbXz14DPMLDzCXm0HibSHbIGxw0O9egDHd9Go5TFYOonLZ36G6dEroupE8QiaeonIQCMl3ATKIKtrerP40wLBunvrOWVLmXjT5uWPNdb1jZLF+Fp9xUURe/nzcCP9y2aKaIuSWEfeKiVEm8dMTaVAaCbXcp+xDz+xh7K3CR8HeLJwD9e+/hzL23NwC3UkMuSHbCKTTsMJsvDLKbhBEQOdk7h65mOcHL2MgtsPJ8ijEagSolZkxmBPvgPvry0Smg3EJqTTfndTaH0TjJMwNgqOxOKMQqctT5MTKSMpHKhZqoDePDZALKRNPQ9Eeljh++LrFPjkW9GBWuF48o2E88vXa9NBik3DxTJEr9hCVzFlWTv2OiI/HeVIaEPVlvF2ImngRq9RJDSncq2Fww9Fwqvvu+9BkfA20pL2CvT1PlMJZxrkbZGgWECt6LWI1UCpizX2RxJGbj9uWtO5lA2lZGgqudfDGg6q+1jfJMloD/0D/egudWHJFAnj48ckGSwUsni2PCfawx0dnDTsYGhoVF4fhGVsba9gY2Mb/d1jcJDDowdzOHtiCvVwDTvbWxjuP4ne0iScRIc4QosLqLg+KqnbC6mq4WHPW8V+QAjMF7g/9zl2ys8QOFUJHq6bQ6Oewv5OgJ7CKLKpHkyNnsa541fR3zmGFD+7kQEJrzQVUqKWiSFyW4xPwis38F/07LRr9HZ/4h2yV/nk2PvMqSCJTciDPikKUVWvDNfl1KYmRj7b5SXcfvwF7s58ge2DJaSyPtwCUPNrqPtUwEghQwWMagbHB9/B5ZO/wFjfOWScToF1iYqJ+CA4wlsRCIPUY0a6VNaoeQDN9tOrXFQ8d33l931b3mCniNE0UYinTEAbAvWRQ1GUeCiVx2lf80C1R6EVT9DxOycJQh98C2BWm3jF190LigQTdyKZ5MiR1GQNEoOanIZmF/3FiVyzCWenE01Z0DhURo/6eHyLP932/fmyzrLtareaf9lPs80YClAIUdyo0mgzw8gsG2+cFqWmCL5gP8lkRPLV3rzT3bzaphR1++aIpiOUy5UkyfxeR6VQudY0NLCry3XGWLArUpxrB09w+/F1PJy7i+3yOoJUBal0Ham0B8/bF8iJExRRSA3i3NSPcf74j9BZGBRekpvokOYMoXLyRx530yFaiwXrKcJutyaWdoZztPsTLxDsv5sk8S3c3xdFeP2Odnphz9Pmaok/F1vNy6TEFAnyTR1yALZFzWjz4CmqwS4ezd/D/Zk72K1vIZnx4Dt70rRhDHW8DFDLIBV04djAebx79pc41n8GLkpwrOEXKzHbOZcC3t5RnnlWmrZNATwGOdLEvwkFfT5WanHboAOxQI0035Di0nwO4xa7/JJREClohdHIJwjqCMUV3kFCJO/YwTczpERDPKLctJKEPcq9cm2y9+FQNl6FADjNE401yp8KjE0n4jbHkX+PmmLxaaRtuvCqjJBEBDNmDmC9bWIFn9y+5ho7LNbY4qiZa+ld+6FIeLWT1jbMlpaWQLiR3MPv3iThbeAe7YGmN/AwuNFRFpcQdUTr2xYJzY0dhxq1PiZDWJYNROBIRfTaiYcWZQyt91UWMBGiHtaxtbOJ/b09lEolFDoKYti2traO7u4uuKk08rkcltYWsb2zhYnJKexs7yKTLaBUovV5A1ubK1hYXcHk2Gn0dY7g5q2v4XkHSCT30dNVwvToRZQ6RhFS4cbglmliIhsvaEhS6qQbYuxVDVfwbOMObj/+E+ZXv4bX2EMiFUjwIPG1Xk3ACTqQCgvo6xrDhVPvYWrkDDrTA8gkiiJVmAhduCk6Wps2iK2o4uf1kc7u+OF02GYwz/n1asDmB0bf5Q2nE9KEMSNZIc7a6RFlDysySSAfYa++ikdPb+DB3HWsbM+ijl0kXB9INcQYkG7hqWQamUQWmbAbl0/8CucnPkJvx6gYfImrLAO4FAVJBHw9JX0lhCsnRDa/YMxjcAgr+/gKwfVNb+2rhbC39+rnioOWQt4AHIy8mGqP25hhpDHN65UzwGJa45IuZXoa2C71kRbyCy7M8pwkmzGveb7w1QShya0wUa2Znhk4X3ujQg8EsxYOGcu3xkCL647HTHNtBtt/aMyMHIzN1zevfSnE0/hBtN8ULRJYuBmyOAsCe9NtWhtNhYyOuwR4+wze5Fm8eO3Za2ntbL9gZ0hzRO+7rVHsxE+WkvjnOAI9DBPkJu3gwFvB3PJ9fP3oFpa3F1AJtlD1N5ErcoNX4Hl1JBsFhLU8jg1cwMVTH6G3cwyFdC+K6X6BHbFxkBA1K8OjIy8qgpDZDi6LBNPUOvJWa4/B8aT9bRTK7fyC+BdrT6Tj99zsE6PYJcWEKcIUuy6KoUjQoA6bYpw2s3gTW+VlzC0+xsrmChpuiEaKZmAHSLieSH06QQYdbj8yjT6cGnsPF47/BH3FScCn9xAN8ngvLVeRBYgsULNpzOROI0XbHTalhIF/vrRIsLHAYPplPzTDk3IG5PooA88GEYsAnj1GiTGoK+ogbCDl5pByM8KFkSYIAaq+J0UCzyeqaIUybaHQhiMmgJyCi3N9koUnp9QsHJRY3IqYMNcYhyq28I4k+YqgiwJxEmmmeIx7frLSXiTYGBbtw1gsO0oed+Sl/jfywu/BJOFtFwm2g/MmK6B9ITeDVSsqtkmskYUtMl5qBkIcNDciseaEG/nUVibWMAyxvL6CSvUAvT19KBY7sL2zjdXVVTEooYkclZ6q9TLyHXlMTE5ibWUDu3v7stHTWQeV2h7298pSJPR3j+Lx41lsbq8ina5JoTExdBqF3ICogbhitKZEN4M2Qp3YQ5qrOdRW3sFGZQZ3Zj4RYtduZQkNtw43rYKwDBY0nmrU08i7PTgxfgGnJq5gvPckSpkh6baEXgJpwpoiiTGraxZ7Bkc6z7+pSODnGfWoN3m8b6NIkK9q1olRxpFysOELCZNkRJ9QosY+5jfu4/rd3wsXgSY+qQwlT6l7TZ8QaqSHSCV4f7swXDqFD87+Iyb7LiCb7BQitErtqm8nJRjZVaKkqcZOM0mIYcBtUtkcfb+Et3zo0fYmN/ev/972BNVOA21H3Hbk9PDhIcgOvIH0GJMtOXwieoeFK2mnXQiFb6lIiDC9LygSJL607BXTqRMdceO2IJApdhNJPLTwoPbmSGvjxD6V5iFr15SFzsUSspcRgF9QJLQ/9ZZnYhovrZyu5jsEjmTuhxQOsS6jLZY0N2sLIm+mSfuNC/WbigRtJqn3jaA2TKFpDex4GWLhQIlN2aYUMdiH39jDhghH3MLi+hy2DhZE6z5TDJDO+6h7ZeEcVQ8cdLojOD56CX2lY+gvjWOkZxqdGU4VKItKJ0z1/tFElo0pfusmzMNyJVqUUl965fEY3H42W5GOb7x1L39BPPdvicUvi/9Gujf6ZPMhEeFfRELRcA5QDRawvHcPtx5+gvXtp1jfXkYtqMHNpRGQ9xHW4WYc1Co1ZJ0ixvtPoZAaFrGIyf5LKLgDaATK+1AagJH2bSHIRzsqhiiIX/ZRiwTTfJDcQfck/QZsp53/hfGKST8VECuVCrq6uqSJ53k1VSnj1JFwV5EipaxpGplMXtSO6J/EWOEFPtL0eHLTCB1tXnIAVa1VUa7skxSHLjYt0zk51sRhWqZQfEAW0tqMNeojZaDY8X1pH4sMPO24Q++Lxp7D4FfxyaV5n7mVh8FJ33D1/c29/Yci4ZBH/rrEZYXM2M5iHGKkK/855ZfYQR9VvUKA5MGgTsdJGrPJ1vBRDzyR+Xu68FQk74aGh9Db1QOnkRBZ1K3dTcEOdveW8PX9m3DTSRw7Nol8tgPVWk1w7iRl7exuiOPqwMAxHOzXsb9TxujYIBynhmdP59FdGkZf9yhy2SJyGTols0NHLXmeJzR58ZF0Wc5UESbKqDQ28HT9jkhzzi7fhufswMnQ0bkiI1mvGiL0UkijhFJuGJND53B64h2M9ZxEFl0AnYATWWOh3orCank831goHHZIxA+q9oPiNfe7bQTFNNSbIf+Q5OqF7XXNDKSTL9GcIZu+BXSVLQsG1kvs4f4spwh/xnZlAW7BRyobos6ODk1tqOVNI6Uwi76OY7g4/REujn+MrtwoUo00patFOYkzCZrQEAfLYEtIkya7JpBHqjlmrb7GFEHW+Dc+o9e853+ht8X3etM8K9YRlwJOEzk98OzDtMm3ThW0SLB/R+hYMzmPioS3cA3R1Cc6WJUorP4P5sf+q1E4kecicCl9PiwqBQrFzp9ApswBHH0m/14/pPmxsXVt8N2qaUJ+g70/R7jAIxYJLemSMTazfBGbMNj/LRLY4gStcDDhghmJUdVdb4UZRD40UfyNbliU0B3hSl78krbi40VbQosEfTZBBEt1pMkjhHeFewuMhIgVNgZCp4IAByh721jaeIaN3UUsbj7Co6fX4Ds0VqxL3BWjTz+NoJoRr4RCZhCjNP+bekf+mYGBIQo/QeVYIyC6IXzHPSPerEgwe0fkPv8CASLqTNtKq71gjXfsY4/NvkxuNSc1HvzGJhZ2b+PBzKd4/PQa9qqr8FGj1A8aSccYqBJmk0a9HGKwaxznpt9H0R3FcM8pdOfGRV1KIF2mLFefAv6OtqmfqNrxb5qwnOa3aysS4h2bw1Zeoo4EarRSjEQKxDOFkshhKPnBwtIStre2MTIygvHBUUHyrG0t4tniHDbW2WSsiphGf98wrlx9V0xkb965iarnY3+f+cIQJqem0NHZKUU5EQqzszPY2yG/sYSRwWGMD45JY5HXr9NORUrYa7RIi6hIeK5wN9Cp1hpOrrilSHjpBn0xrPiHScKrR7bvgbrR25gktN64NykSLLFRDu6Ih2B1iglHaneujC9odUpUTJ/GD8H/CXGSHWblBDxdnMfO7jaGh4bR19sn3WcmfYLtDxuigjQ3/xidXUUM9g8iRexkIyXOhhV/D9vb69jd2cf42AnMzy3CqwW4fOG8qOjcunkTQwPH0Nc7KhCgXDYrBjwkYDJxoCsrJdQoc+YFDEpVMVjbq6/g3vyXuPHgDzjwlwG3jANvHelsQkaciUYGWaeE4CCD3o5JXJz+MU6NXUVPbkywsgjTAjvSaBD/YxP/wzubbU+ubRbNv/3LFAmtChvx/OyIRYJkbJq1Bb7yERyqGSXrCFDBrreK2/e/QDUkJvYGdqtPEbq7cHN1McUqlz04TkFUS+q1BJywiPG+c/jplX/EaOkc3EYnmSRIiakNMackQqdEvo6GOxwbM0nUdarADZsA20I3Pq49anD9rhUJUV7ddlhFRYE4oltHVr1FykvgoWWw8hEZzxYRsSLB8BfaDRJfPVSbRMNCw8z3jXgF7YWoKfIEeiDQJ7sPjBcAlZkkgebzt0En1qkzTY1W0zCjwGMespAfzSTlyDHziEVCfL3ZbmA7JMwWCXRLTRm9eS3WlEci7uUm+W3iuvkIbdbWzueQiBsr9l7vKamcbOtPe2ocdThpVhiyg6vJHAt5eS6Cz6aIhfrJyHUk2cGtiSSv1yhLLK/4W5hfuYdrd/8d63szcHJl4TCx21vs6EJtv4H6Hl3W8xjtPYUrZ36KE+NXUHB7kWl0IOVkpAusv8BADa2MLSFQprB8K0VCCwfP1tz6vNQ/wv7TJvuxcC5fz9zFeE3XorLVdtOjYHR4kcAEWp6D5LK+kJQP/FXcm/0D/nz737C+O4OEW0ahKyNOwbWaB8/n88kglciiUc/i1LGruHzuJygkB4Ss7BJC69FPxRVIZxjQ44iTRJ3ithQBkS+NbV7FV4nl4RhezjcWCUQclBE0auKyzLXvhz7qfl0gqUQbPHr8GFtbmzh58gROnzgt8trPFmdQq+2jt7cLXZ1d2NnZwcLqMoqlErJuFl/dvI2ffvwzMW6cmZtHJptDoaMoRVJ5v4zN9U0M9A5gbOAYQi9EMVMUqeGQ5prSPLBcBCUja7yx68zEJXNtkReKKJPFT6TmGS7vbX/MMXd0/asfioTXi1yHv+uHIuFt3s2XEmNtEvYN5FlJQhRjS1kyHhSkLdNsa7u8gyczj/FsYU4mCSMjw5icnBA1IctL8D1PDNZGRocxMjwsxihLS8tYXVkT0hGFhDJZF/39w+jtGsTq+joWny7h4GAXmZyD7q5uDPSNIZ8tIZPOIyOTBEu7tNKt2hnikUU7dvInatjD0zXa1v8Bz9Zvo4xV1II1IF1FNq8qMEE5haCcQabRj+Hu0zgz8QFOjl9FZ3YAqSCPVDKrLrVk05GAFaqpDQsSJSI1E/D4GLG1GDNQD9sZN4mcKM+0BJDDOlo2SeJrLd/gkKAkMnkWc25Hnebj5eXNbjwLpBSTcccRLoASXtWanhOa0GeXP4GkS+dKTw7/ndoKZhfv4qu7n6MebmO3uohEjmS5DdHn5vP1agmEPp1lO5DP9CAZ9GB66D28f/rX6MqPyBQhaaZS+n3MCFqSAS34NIFqJrYtB9g3pjlvdeN8ez/sZdCZw751iwpJfO28nQ6qNftqF/OMBhzx7xQNP1rXsP7nOCwprvDT2nRpLxLiH//8Fb39hs1RFoas5QiqaN4RGVva7xSfMtokXvdCs7sdf81RfvMRX3ME+JXKtzb5QOKcIEGP3y9qRYuRHBJ1NBIKSSUccXV/Bjef/Am3Hv4RtcQ60oUQfqIqjQDCEBN0p/UKcLwi+juncfnUxzg9eUWmuDm30+jrK1xFcPnSPNCuP9WigoDw0niCa+NG8/qbNXas2SASl89z/CKcehR/zOSqpUgwkzlZuvbfW1ecmXXpl4hJN0ffimvCFDwk64Ycr0jyaQpIh007srw91EOKQyxjcfMBbtz7A1a2HsBPbALpCtyMenHQGTvtlhD4GVT3HAz1nMKHl/8BUwMXkUt2CTyXBR09aQQyZvgyPJ91nRkemN2Xcn/sOfN8YanX0dxTrUWyVQCyV6scIZ4rQka37uvSdVS40O7eNmZmZ1AsFTB5bELWz52715HNORga6kc2l8LO3gZW1paRy9M0MoXFlTW8c+FdKXIezM4inclIkUDfpXK5hmwqj4mRSeFeOOQWNlyknSwaUhCx8KMXy2FcFCOU0bKFjtIIPEqM+YYc64jb9oeXGW5bowFLXJa862+TuPw2lsNbWpjSRFECluCeGwH8Rl26fVt725ibf4KZ2ceCixweGcT4+Lh0LFaWl7GyuorA85HNZoWLMDw4It3ihcVFLCwsol73kE6n0FnqwMjwmHSa1tY38XT+Gba2NpDLJjE4NIyBvhHk8+wkFMSxVJNMVepoJieqnSySaEKoruDZ2iN89eB3mF+7Ac9d1YlCeh9unthGD2EtDdQLyIS96CuewImxd3Bq7B0MFCdl0pBxCnIosjPIRFrkUImZlBOIv+vwcXVEFo86EjZJ166gJObPFQmv/8x1wvOiIkEPe9vlJOyEz4CHE3Wk+SP/W05PJY8pHZX6VTUgVcN2bRn352/i9oM/o+pvoeKvIUxtwccOMnkH6XQGlQOgXs4glx5Azu1GFoM4O0lvhA9RyvbCFdOk2HBfujeW2BeDXVmYwaFZ5uvfo+/PO19RFvOFtcBRDrdvvmsvJJI+X8s2kVFHqk8OLxRerUj4CyXZ33hbzNg1Bh/RpDFOZG0v2NoLBPtL/gLXcIQiwdLMTeQysdYkyAIJMvGC0wWH/DRCqjzUG/vYLD/D3dnPce3e77DnPUWmG0i4dRyUdyUGpJi8+gXA60B3fgIXT/4E56c/RGdyQEwtU8ioAaDFjlslGoHh6KSD3fDWn+cXoRKu1gAAIABJREFUlZ3axJskMtWJxWUby3V62fx5Dor7jc88NvCJJgvmGUeP0EwQZAquAzW7CsRbwwngcHJLyGy4ha3KIpY3H+PGvU+xsvEYCfcAjVQZSZfQTg++l4CboDFlCV41j+7CNH7xwf+J8f4zyCaLUmypK4dh/1C6XOK/UQwSrkdMwe+tFgm236PrXuWAFbKsZmehQJWfzD4Rk87pqUkg4eHrezeQdEOMjwwh35HBxs4yVteXUOjogJvK4tmzBVw9/y78RAN3HzxAR7ETHcUiKrU6KgdVZNN5TI4dlzWURgZuQ9UQxZXZeB1EArrm5rcObeNxMVYkxPdyy1o4Shx9S7nYEdbg9/0lFlXwQ5HwxjjJI53Cr7ie9IAj5jdoeGLPXq6VsbG9hq3tDVEcKBYL6OnthptKiSTq7u4u/CBEJp1Bd6kHxY6iwIS2trflD6UCWSTk8zl0lbqRTmWxd7AvcqgkH6XTSZRKXSgVu5B2C3Ac11jK69wgOqkMGZOdkSBQknGQ8LBTWcPM0k3cnfsEC5u3UUssA5ltNNw98Vag62fC64BTL6LDHcZI72mcGLuC48OXkE92iRIPR7JenSNaynbyYFLjJ1uiNFVd9Ha2Qxqjoz4az2q0UTm2F7/+VR6OfBejSvQc3tneJyn2jKSbadYriVKxlZqi8DsxfBNiVBPviXJ9E0+Wv8bdJzewsjkjLtZeYxthcgcNpyyNMcLAQi8Lr5JDZ4740jPIJoZwbuqnoqyRTRVYIigfMf4TFQoWJxr7y2/S4X6VG/S9e+2L9vcR9n3UNeRNOcoB9/Kb145rfu4bHFYsvOgjn3tzvOtu3xSH5BzlwUZp2AtefNg9O+qXfslzOGytv1Q28gU49ecI/Ee55tbXNKc99r+b791ep8hf27LAelvYhoy2Rcg1sc0RacqwAWHVcshRSFSxW1vBzPJNmeLOr98Sw69MRwPVGmU6k6AyXVhPI6xlkXH6MNJzCmePv4/pkYvIO70igy1qNCGbKSrp6xMiStddNjQE/tqeeLU/i6YhmEQ+K8pgDe5M9z66IxIDm5/xakWCiekvWjYWZiRwFw36jP9EVYnBmMM/LLJUXjpI7KNcX8WTta/xcPYm5pceStxtJMtoJBhzifdvIEFIrF9Eo15E3h3D8dH3ceXMb9BfnJB7rKwDPi3+0kB4hfzhOapTBC0S5ByS//+6kwT9hCYkTz9NIWq2ChH7PT2DRMI5wEFlD7PPZsRR+uTxSaRSCaxvLWJu4TF2yWdknpECurq7MDI6hoO9Ch4+fITLF6+K18PM3JxMEnL5vOQZXt1D4AWgInrDT+HimUvoyJVkeuWAxYKV0tW1Y4/k1jM7XpQfpUho7plmyde2z944n3v1Pf99fccPRULLlj3Cgf9XWAkRf1T2i24gjhFZJNCfoO5VBePvhx6cZEMkyGhGRvwhx8t8qMRDutQ7Fon2hBCN+Ud6HAka6Diq8Sz8gkDex5EyzwGqFzBB13Ez+yIMbJHYYJToaAAg9lCVC/yGL9OE7eoi7s5/iq/u/RYH/lMkctvwU1uAQ3WEPBJ0qKympVjoSJNMdxqnJi5jbOAECm6PBJfASyDlpJFyUiavIrnSYKljoPdvwskfhpNudrve5GGaw0cCtQYt+11apOqM7JyVw7QTBOGtCMGSh28IJGlOd4Cqt4Vn649w/d5neLr8CI1UDY1UBUgeIJEqq7Fa3UPDc+E63UjzwO87iYunPhQI10j3BaSdkhxYYvEVj79Rrme7bW3r/YeJwmssiJeMx1+YEB41IT7863xjkRA/Q192RYeGu3iCb1/wOnHxZd349mTzZa9tv4CX3G/70pb73j5JiF+LnSS0/45X+T4vf0YvvcVtf8mUzrQVTEukWSQIREYSXpMMKsAdVCVoJGqoBltYP5jB46WvcGf2MyxtPRSlI7jKRZKJZcDZYgeSYQeSQSeGuqdx5dxPMDl4XowtiaVnTpuk47uZHohLu0w9rcFi/Es/362NYmB0iLUuRoVT2aaNLRFULlzwLJZZL69pv3v2vzUfcFMnIN52bl231lCMDSdfxATYWWfmTgx/FV5iF/v1ZSys3cfXM19ibuUBqsEe8sUU/IBKUhWkHB9uMoVUIw+/zKlMDyZGruL9C/+I3s4zyCdL2oRq+FIgODI9aRYA9iyNFwma1Dddn1+Moz8MbmTWQZRt2yJUeW46CFITRXIV+YcKibv7O5h7Ogc37eAkJwnJOlY3nmFpeV6mTsJ9BFAsdmFycloU2Z/MzirMKp1GrVZDoViAm0mhXK1gb3dPjAp7u/pQ3fNRyBZxYuoMcm5BTFKbfhuGy2QLpBc2J45aJNh11R5kXydWvUbY/xt6y/ekSHizQzde138bnr1i71tjJKFGAklpqMma6iArfMT2EEQDmT4NFB9jkk/ZMp/kVAO1sWoZcrv0nlkITqTqYnGx5hUsBKQYiOA+hkRlYEcyRmyoCVrQYClTQzXcwtL2Q9x88Hs8evpn1JNrSBXKgEv7dzZP0mj47Gq5QJBDMTOAkd7jODl5CWOD00ijgFyK3YgcQJt5092STpZcrL1i8+/xuHAIa1YP1njywwD6ZmtGlWTsZKL5+Rqz44lJU5ua35sTH/6wS8dnyAPMcULpWu3VlrG4QZWS23j87B7KHknKoYzCk24dDVQFP0u5WL+WhotuDPRM4+LJD3B85CxSQTfyyREkGlkpGtVJufnTfmuiv4ufr/LyN7s334Y99Jf8Dq1b81UPpTe/t89/Qnw/vK0rPyxJO8pnt+6z1ne8qOg4SlL+tgqW9uf1ouf3Zs/p+UnCy++d3gHriaOTAkFxR61X68qsxQLjj0YdvocNhn0cBKtYP5jFndlPcefJZ6IwR1Xpem0f5Kmxm511i0ghB6/iINUoYnr8Is6d+AD9ncfQ6Q4hYaAiIpssDRCNIWxoJMhSj0eU55ShmrG5NYY076X+myVJNyO5NlZezgNrntMxEmt8ucm/m+66PeMoGS4KX2ziOOYO8/ezJPPgo4yD+goWNu7j3sw1zC1/jUq4gyQRtpSbpUqUX0MmlUImlREZ70Y1j/7SSVw68zOcnfoIqcYAksjqZDn0RfJUfCvNJEWn4abB1UZol4lQxEN50Vp8WZHQVqjZ5MH4GDAJ4NVTEpVn3v7BLp4tPROlrNHRQSkwH8/clYKpVMojlXJQrtSxvbuPznw3hgZHBKK8t0NCdID9/R10dZWQyaexf6DIhWw6h4mxKWxv7ePh3cf4+Ce/QiaZh5vMSBNS+W92imAcDZ6rL+01/lAkHCXK/jVf8z0pEv6at+wv/7tsfJODw4oAWIk2Q0pi8k/MftJITjDZ9MNA4EQMhpwSMA/2SThL6vRATYcMXt4EeztBjooE6XzzN/NzNBFWPCETdBU81DCvY1VJKSUnpmIOhDtRD/dQCzfxbO0uPr/9W6zsPgLy+2gka6hTlznUKQGdlimL6oQ5cQUeGzqJU1OXkEEJQ10TKOb6kGwoEUyCjVEtsU/g0CnCodjfuDyjgvTNN3/Nh2nG5LarF8V2ddu2kCy5V9bcJpI31F+uB5ceahx579YW8XTtNh4/vYn5lQcoB7tws0mBHzUSdLCuww+qInXrOtoJzKX6MT1+GVdPf4ROEpfDDoReAalkASmBiZnvYnDFNnGJ7p/AuNrw9q+a877mHfyuvS1eR71u+vy2rvl5VS1TrL7SL2hPgt/Wg39Zwv8inPBRioSjYYxfflV/vSf3XN39kmfTzHNFpT8CVkZFgumqS1QWpRhKveoEk/Ee9NNJVlHHNsrBGmbWb+HWoz9haesRAsYO+VTDn5JonhQDy9BLI5fswbHhczg19Q6Gu9Q/gfr2Sf4RQyzCKtWsLilOvLGfliLhsCLu+UJLQ2b8Odh/f9E/W35hTGTBlAz2V4TaqZYU03wVSdr///behLlxK0sT/YiFi3blvjmdaaddzs6yq6e6u2ZitpiYmB/+4nW8iNdd5aqy3a7ymrszlYt2iRsAcuI7514AhEASlCCJmQar5JRI8OLecy/Ofr7DfEvTiVvqsWg0MCIfaXrnQXcTL978hEcv/wPPX3+Hvf4GhtK5uoZ2b19ruKIIdbcOf9gAggbWmjdx/6M/4P7dP2Bl4Tac4Zog80lDCyIMupTLrhRJc05ElNOYkH0lpyMXtvjIWRlnJKTTjRITigKZ+830IhKDp4q6AeXl7uGOwKfT6fjhh4RAHeDv3/0VC8s+rl+7gkbdx87eHp4+eylpvw9+80D6JfQ7fewf7uLNm9e4cuUiVlaWJT357fZbiQDdun4H+3ttfP3Xv+F//ff/g6a/IPUMTF2LoZSlHkTP7ZHMtZEu2XYDDSHGsqYs30gZGDPxwuriSRSojIQ5PB9p1qqOJAvjp8ollT/t7Jw8FPZx0cIseqcVspHeDMXbNqFsM7hEEEzodyT9hlxcim4Nx5XrFZVBGJ15YDka2Y+wIGOY8CPWHQwMJOpebwM//vJX/O3hn7Cx9xCR2xbmzO8oPjsz8imw2EfBQdNdw+1rn8EdLOOjWw9w59pvsNy4BN9ZEKElnhkF/Y/rC45s34iRkAiuEYx70Z5ny4BN3yf221o0FRFM1rBKRD7nKx4sQeZQI80WLmv6AKtNhjjsbePpxjf4+Zc/4Ze332Hr8CW8loPmUhOd4ACuy47KXckXZacJf7CCpfp13Lx6H/fv/gs+vPgJfDQlXzYK2OxmwXhwyL8JnUvhqP0R0i8HrHPhfjPnOIV0U5a+OIfP1nGnlCeOEmMrb9Ss0nPcOx/93lEjIdmw4jEFG+2yPGTWTR+ncB/HSLCK41GlMln9dCPBFv4m+5KlS3l7MG2k4xgJaiJkjYQEjlXrmzwM2NjSRBKiUPzEgNtDgH0Ezg62+8/w6NXX+Pbhv+P15gtRUut1X9IaO90DhGEPzXpTIDy7hzW03Ev44OoDfPTBF7h7+T7qzrLUNNFzrvxBIwmO42lDwFjXTdeq5BkJdl9TX+GvxmkxojOn04zSvCiX0Im7Q+o1lPXGGVEyk7jj+ACOpxF4pucyg5Ypu3vtXXT7+3i9/Qw/PPoKG1sP0a9tYeC3pUEo7aF2/1CUff7PCV0Muh5WGpfx2Z3f4/N7f8DFldvwsYrB0PZE0D4kAmELdrUnsuxQuhtbOHPZK+uckb4escfKWDh5C04bCfq56gVZI8HUqsgZopGgP91+D51+T9KJX2++xtPnT9FoePj8wQPUGw6ebzzE/uEWGr4Lr+5Lo9QgGGJlZV1gTXd3dqUPAlOSWUNx4/pVrKwsod07xMtXL7G7t4/lhVWEfQfD0MUnH32GxYUVuI6mrYneYCMJ1rEmfVnig5SKXleRhGm85aw/r4yEs6Z4gfsd9ThYwTsqROVdwULXolwNDWt5MWHsJORp/BdSb8DiLdNmXTxE0qVU8zOPilPDmOQm/FQ9+SnHjazEIfKQKVIj9JrEGFzC8h0iqB1I74R///pf8c3PfxS8f6IoSA6+E8J12QKe6UQu+j1ieQPrizfhRSv48NoDfP7pH3Bl7UM0/VX4tbqs1XE0h9P2mrBZrTovy3DzjANbuKwUSen3BXZk9BJrP5EuNmtJjSr1VCVxCqaFUUlnjqjm29oIEK/h772oj9fbz/HD43/D01d/FTQo0gn1AfxmXQUb4fl6bfHs+cMWBr0FXFy8gy/+4b/j/t1/wmJtTVAliLzhOi24bl2bs8l+EV6VHiXmh7Lxmr40nYFGArm3aXozTs7PTKH37wtpldqctLGLTNC91RidIP2PRahx/TmSwYp41IRLmLmNppFMz8QzeeWCa59dwgxGwoidMel7ymmmvcR7Gp9vo0SNKWCc1SSadu88Kkw7J2kVib9PNhKs+eBiwEiCQSEiLj15Ozsxs3Ypcg/QxRts9Z/hz9/+K354+DepRWu16qgv1NDr76PT2xPwCqLSdNs1BId1NJ1LuHf7d3hw7w9Yrl/E6sIlLNdXpHGmRJOlmNk6iayn96iRYL3GsvYcIltxkpZkRfYia3TFfNe2mjEPqLBZc/w1PTeE62mDSvb0YcFyNzzAxtuX2Dl4i5dvnuDh879h5/AlnFYP3kIfvcEe6guuKNe+wyafDQRtB+GhgxsX7uI/f/6/8OmHX8AbLkrUO6ppUTJNA4kci/LvCT9m5J75/xYsivw4MRK8GY2EJK/fOr1Go+mkEiMG+iwR2YhprXsH+9je2Uan18XGq1d4s/kGzaaPzx78BuvrywKD+vU3X0pfJcqoK1ev4sH9z3H1yk0cHhzih+9+RK8T4Ob1G2IcXFxbQ73Jfjsh9g8O8OTZMzx5/By+u4j/8i//A4vNFTSbS2JgJU6LlKFgzkZyPmZFN0o/OdmTVOQ0zfo0/7qvr4yEOd1/KxKSx8GGizUdKIYUMyXFcX68TXYx+rI+MkNhFjQSFLvZvEsDQaIOeo3KbFOkls7hFyMhgR61SraKCBoJKqg4huOSMbLjZxc1L8Ru7y3+9M3/h28f/QkHwRZqPtET+hjUenD8EJ7P6yMEIRC0gQXvAprMtV+9iwef/Auurt/BUv0CWsyllZQj7eyjuY4aDteQuFHH0o6uGN3IKAxMl5KgisHJtsQlRGpKnbPZsWlfcFoBs/nAMmoKQYkCKKGkfoOeHBaUS+2ISzUmkDStcNDDXmcHvbCDV9vP8P3jP2Jj6wcMvT30a/vSMXXosMCcEZchwiCEE3kSRaj1V3B17RP8/rf/Ex/dfIBGbRne0EcYRKj7LdTYyCaiYWKaE8leqgcy/XKkGJ6E06Y3xukzp0/E+U7LqrDTRZD15mXnO13JLbpCPWWTUJKKGAnW/cqxMkaCHuIJLxtlTPdZGCe444cspxA1fYtyjIQRu2PCgZ6+j0V3I/+6rFI7hZrmY5tuZAuWUyhGcRKjNqdSPq2KVxQGTKBBzQswcA7Rwy7awSa++v7/x7c//Bmd/h78RgS/ESKstdEN9gVumV1xh4Mmgp4vHYJvXvkY9+/9TlIXLy/cxGrjCvzhImpoquMhLmoy+27TjcTzbyIO8UKT6PfILhu5lKaPptxM2RHj8EoMWDpozG4bR5mUOnAkc5yZgy+ogC5RjLoI0MGAfLe7hWcbD7Hb3sLm3kvxpB/23wpkLLwOOuEe6i2mY9VQJ0rccEmhu3tN3Lx4D//y4L/h3s37GA6IH9eA4zLiolFxbUnAvgAeokBrIHxf6aXks4XKRtaOLRTLezasV97008iJJAg6kWlWxjoEApy0O23s7u+h2+vh7eZbbG1vYXGxiVsf3sL6hVWZ03fff4tXr15Iw9bVtTXc++RTXL5wFe12F08fP8XW5hY+/fgeWq0WlpZaEpni6+DgAE9/+QUbL99I9ODTj+5jZeWiAJ8QdCTJdrA6h66rELrR1EcwyzMKnKOpY1YXZClQGQnv0JlIY02PovYcfTj4+LBeSjZYuuMo7KYtZbUbrw+xMUBsDULWlWjcPyoLrNmh6UaqTZhMWsm7Vw+l1CcMAglvb3Ve4C8//Cv2g1fY2t9AL9pDHwfoD/ck6lDziQbhIuwNpaDZDRfRGK7g5qV7+PDaJ7h55Q4uLl9D0yNqzwIGA1eKogR1acCmNWxSZlKr2ION0RLpjWAhBZUOGmlxFStbSGL8HNYxlsp4TRsNseJhrrPAG7YjqjI9jczwPtLRWOo3ahryZSfPYU+QJFiEPIgOsdd9i4dP/o79zhY2tp5iY/MRImcfzeWhIJL0w0P0o77CwLLbatQE+k0selew3ryNezd/h/sf/7MUfRMNip2VafzUKLilW6vOwdZHqNoxinOuyzGoInJA3qGH4RymOqqAnsMESr/lLKps6Tc/lQHf9T2ydUyWr1LrjHPs5fnUvjQW6UhST02XFYIa0GNOR8Rw2MXL7af4+89/wk+P/x3dcAOhuwdvIYDbBLoROwfzmV9ErVZHrx2gVW/i4uoq1lsXcOvSJ7h14T4utz7Fkn8LNTQSNDbp1G2MFIvQZuWCadwlvWkIM6rtxEzE22rxieFoIyLky+lGmUdTUZSXx3yZaVd0fLkOhhF7RtREIZYGpCywJj+mkeCE6KMtke3+cBfb7Vd4/Px7PHpK3ruNyOkKTw4Hh+j1dxChK41GaTgT8Yl1Xl64gkZtHVfW7uKT25/joxu/wdrCZbh0zLDTt9RqaFdhdd5R8Kqlon2ETA5+zF9zinRnfBryUPt0CDN2Bs5a1WmFpZUu3lKvkCjZVl6KNmBASChX/ZpPAHZpAtrrdqXWkeiHvF76BInTUesVuWbpDyG1LNbxkCl2n3Gd1eXzQYH3oOPyfBDytGdhndYxGMLUG6Y7DxsjQRqUJe9LZ+MZXkdboltGY9J4pHdA0rwsGoboRHt4e/AI3do2vv77v+HJq5/Qww4G3gEGbgdBrSM9Hxp+XXJhibzR3RvACxu4snYT9+78Az778AtcWbkLB6uC6U0PTiAlCoRJZZGuUfljvYfZ/pqPr51MGYZV5iUQf3FjNbt4uw5F2FCBNSYMGucNG6YsULH64t4MJJeJ1VmKokQvX4Q2gDb2B6/w4vX3ePL8b3i+8TMOezvSYXnoBGIcRLUOBrU+4CqClWCXh03UsQp0F7FSv4n//Nv/jQf3/gs8rMAfLki9HDs6p1+JkZAI5GlWwHjBk4w8DXJ2hqN04kuLzPfENyk4wDzRpeCUp15W0TefREXoctzzkIytzpckwdNEKWNl3BgL4ojQz8jKpSGjeJOH6A0Osbn1GP/xw/+DH5/+O/b6v8Bp9YF6KA6IAYtxm8votHtoLbCZWh+9gz1mguLiwi18eusPuH/7f+D62m+x4F8SZ4UaJ3Q8aT68prkm3gUrmxQ9TlGEUp+a9EfLV21DR/XDKzhGjbW/+hJHT4oH24HIYyOdh+txDFO3IV9MOioPauS8PUToSMO5jYNH+OnJ13j8y3fY3N9ANziQiLbXGMBvMFWTkOKRdBnu9wZww2UEB3XpiXDr8m/wu8/+qxgJK/U17VY/8OBJkzQxAzTFUxxGFqpW1yc1gu44D0w6RlncSzPuDCYQtOqwS2R9UryuTfFMgztD36SxnYnMs15uMBBjUJvBuVKTII5Go0PoWnOKp0UWa5paNko5lelUF8wlBSojYS635eikiginEUXRFMfa76UfaMs8rJEweexRj/vozCwTN0JMPOnK5Tk2v0lY1P1wD7VaF68PnuJP//H/4snGt+hhE4G7B7feFyxq1ip49FAF9GC0MAw8eIM6Gt4S1hav4fbVL3D3+j9hdfE6lpoXEQZAw1uRdBneksoydWVtDKp50+xKynAqVfVYxghCSNbDIRmsMVa3NBQa8cbYEK9Z/dCRiIRFgBKjgrnCEsXQa7RCg91RO+hGW9hsP8SzjW/w8NmXeL35ECHD38Q51871GBLeFAFc34VDptyPBIGkxsiKewFL3jX80/3/iU9u/16KDb3BIpyBjzrrOkwvjZhxZ1JIiuQSFTlfx1V+TuMRKzLf07hv3pjzRJey1lzR9+yNhOSORsk2gBP2fVs4bDvdU722NWhEuqNTJhj0hA+SKwTRPl7sfI+//P1f8Wb3EXY7L7Hffwt/oQa/5SMYhIgGAVAL4XvikkAddYQHDrxgHVdXP8HHN/8ZH936PdaXPkDdWzFee4IwEBSDUYXElBEAOpuNJPUCxtiRejgbdTbKvHyuzFLANWzdiYgSaxQl0WujgSspmCIpzC5CGPbFCcSOyAoFMcTQiVBjLcKwi63DDfz07G94+Ms3eLv3FL1wVxtXOgG8hotGi0hEbbQ7e5IKWnebiPoeaoNFXFn5CE33Gu5e/y0+u/17XFy+YZrODbWoWeoRjGww6VexkSBF1ZrGeVZGwuj5ScuspD+FRTrUaxMjbKSx3VCj4PbFtaahPtI6RfYpscXKKnOqSEJZ/Pg8x6mMhPOk/oz3nkVwawrMaHLxaLObojefZCTYVJ7ESLAeDOusZ1v47pC5sHsAuvhl+0f88OxLPN74BtvtZ3CbfSyv+uj29tHvdUX4tBqaZx/1IbmhTW8NFxc/xtXVB7h++RNcuXgDQBMXV27Cc5qakiPKv5EdAuFKxmgFEpvJqDclyZUUKZPKh1XIUkXGsILKCGu5VKvk9BZkhcw91UiMoJrTayS43Io+RWQhphntdDbwZusnPHrxNV5ufovdzjME0Rb8FksFKOQVpk7qOmpsZkdUCA/tNgs1GnAGy7i69hE+u/vP+M0Hv8fq4i14WJUiZnEEsUbD5byIPmHXb9ONUmLjSA+JUc9VXqFh0ROSvm6WMzpu/PdR6T4OLavvFKfAPJ27Wedy9LxPMBKkgFjTW8TzbtInJZLAyCVroJxIjQRGL/uvsbGtBsKLNz/j6cZ32Ou8QuR0xFjoB4eC/lN3PdQ9A/XZq8MJFtB01rHSuIGLKx/j5pUHuHb5Li6sX5TorUYTCK9NBdIk3QtgRqrzsuWjVhZJqMEi7ZkISOqakd02hdKW3yaJ7EOBfqU/ifVazKO3AA2mK4BAce/3dvDsxc94/OIHvNp+iv3eSwSDHYnYenUFdQult1Bf6uhcZwjfdbUWAau4vH4Hd69/gcX6DVxd+RiXVj6AM2xgyMZifl17DAnqkzGGjONJjQQL+KERn7MyEjSt1iZlJQ0+k7RTpXAW/EDNvLQsNEXSRijIiCNjZ59LKxd1HDUUrIFQPEJS/GmvrjxLClRGwllS+4T3mkX4WGjTuB+PyWlVz0f+REYVRc2pTBTP1HdSz30yfmIoqB5t/pZM2TaCQRsh9vBm7wn+/uhP+OHRl9jrvEB9eYDFZReH3V0E7KMABx5D4U4dYTBEGNZQry1iuX4dl5YorO7h6pVbcGotXFu7jTr7BoBt4BkOV2El4WsTChWYPOWMmgolaD9JXqhV9HV1RumPY97WA5P+jl1XwoyjkcppvZ+sOtzDdnsDr7ee4KfHX+P5q28RYgeO34XfUIcYYWGZbiVIGL6PRr3IcPjFAAAgAElEQVQpgmp/rwuEDdSdNdy4eA+/u/9f8fG1f8SCfxk1dkjFImpDrbHwfGMkxL0bRtMAZOXvkJEgx6csq+WEz1z19XeDArPwxkkrKuPczTqX8UaCzR1XpVMiCXEU1DSpMotJo/po/v5A0mwOo01sbD9BJ9jGm+0n+PHRV3iz9xhOk6k2fXT6u+JMYVOshr8EJ2SKTR3DgDGFBTS8Vawt3sDta/dx6/rHuHrxBjzxoNPvzmgxw6AehtK/gUYDUXtsbroxGMRxYjKQFAJI6+SMypo4XyyctHLq2EAw8Nuy/FqEGpuK1uhUYVGyRmDjKAKsc2YLj1/8hIdPvsOrrcfoRZsYuG149VCMhEgKmzmvEGHQh1urSQ4+I9gt9yKurH+ETz78PZYbN7C2cAsrLfaQaEg6Ut3z5XuuRMsF3DreF01lNUq2rUmQRnR5r3LTjRK+adKJxh30dBrXSNm4RVDKppGZ/kqxAWgVAJWj1qlG40NTXasowrvBNYvNsjISitHpHbxqEgKKhU9Nexuyiplyctuk5ggBMg4Cm8KkjMoo5ALDydKnvqTXRDjEYe8tXmz9iJ+ffoVHz78VJA5/YSh5ocynDQaRIDEQl9s2cqNvx40WsehewqW1G7i0fg2e28K1i7exsnARS61VtLwVOKw3AFEn1Buvxc0sJNNCO4cFVxJejxNfNQJhITFGipmNN0/yajW/1gJya7t7vqcQsISD0w6eisc9YFO5YQ/b+5uCpPHqzXNsbD7G7v4r1Bci+PUhBg4RSYbo9bsI+oEYCE1jOQTdAIh8rK9cQ6O2is8+/kcR0hcWPkDDWYMzXFJkDTGMuDTOJdRc2SOoF7Ij43tLmI1Noifjj3oZClSZD9KsyliZ906PNW90KWOd80LbeTQYp9GmyHlIjzHeSKAibDw6Eqm0RoIqYiO+CSq8VuEjfoFUQ/XQHxzgsL8j/24d/IIfnvwVPz35K9rBKzSXFa7a8cjjPAGO8GsLGIY+BqF2u2eBbqO+gvWFy7h140PcunYHK0tr0o/Fc9lvYUF4Ebs1W2cNnRdiNBAaVBA0WFisVbHKn4yMsNgKJmVH+voYHNMkgpDA4ch7tQADdFATw4B8N0SPhclhB92gjX7QxWFvDxtbL/DLy0fY2HyOfrCLmt/FsNYRFCiWEpBW7EUn3aQH0A7BoY9h2MD1i3fx0a0vcOfq51jwr6DprcN3l0W+aI8hRZUilKwWUVjHm+Wz6qyKHWhnZCSkaxKyEGU2EpBEGlRGq6lmvYZW5mutga0xoQMr7bPR3xMnmT3LAqse16nMVu9YBs+qxjgdClRGwunQ9QSjjnHzzziiPrijRkA2l3BcOpLeKmUkFIgYJkVS1jti7m1g7wY1MvUeguE+DoO32Np9hofP/gPf/fQVDvtbqC86cHx6eAboBuw0PJQfi8zEpmteVEfdaQnGd23gY23lMi6sXsHl9eu4sHINq4sX0fRX4IEN2JrSG6AmBXfaHl4iDEOFa1Uel4RE0zmZaQaoCriIFFNIp8XQbFNP5CJCiRJirx1sY+fwDXb236Ld28VBdxfbu2+xufMGh909gTVl/q/bZMTAEWOCxWEB8V+HNTEQ3KGLgEVzwzpuXLmNTz96gKa7ghuXPpJ+EU2HPSOWgQG7WRJlwhe4U0WySkVHbJg4TjkrYiRMP3dFlJ8Zj+mxL5+mqB174GN8sShd5mXOReY7L3OdNyOhCF2K0HfyMVMHhTbfShQ4hQtNFYSmHlmJXgqAkEEWEv45QMBc/VqEqNZHu7+Nl1s/4+Gzr6SB437vOYbeIbyGKotBn/yRPIXQy54o7NL/huAIAw+rS2tYX72M5eU1LDbXsLJ4EWvLV6WvQt1bFmNBea/yXHHYaMGVpGEO6bqXbtGm824KLc/WL0idXKrHmPpt1F+v/2P0oC/JVCxKDoZd7By+xubOC7zZeYndg7fYa29j92AT/YgNPNuSiul6IRyXRhfRn0KEgvrniaMFIf/bQsNdwYXFm/jkzhf48Np9rLauo+HSKdMSmtDZJPj/gqY0ED5ujYRkP02nsDjlSIouxmx3+ZEEvZExseJC96PvJddljQQj+030R9LYpEdRkr6cnG+d/+gzYZudVkbCMUTJXH6lMhLmblss4zjZxIoYBJO9WYmhMG4mae+zrYHQmoQE5UhzNF3tUQD1AoXDAwTDA2zt/oLvfv4KD599h829V4AXAfUInqTiaNiYHTLpvGG+aC0YIgpYMOeDAQGv1sBicxVrq5dxae26/KwuXsZCfQ2L9TX43hJ8pwU4dTgitNjyxuZMjuZNJnmkZrXC1xMDQSSlRCDUSKDwbfcP0OvtodPfws7BC7zeeoat3Zdo93dw0NlFp38gXT5p7LAgmYXNLC50PEeEzCAkUogWwDkDD4N+DU13Cbevf4RP736OD67eRd1bQKO2iCGNpFoTbq1hBLD2ihB7J4U4YZWqo4rKdKY9TQE6ufJzsjOd/fa0+ZZ7t/GjFaHLvMx1FqV7XuZchL5ntdeibo3L17Sso5RUOYtIkyounWQk2K62phZLop8OnRFAJLVUQ0FO60bb2Np9gp+ef4mfn/8Je52XGNTaGLrM8/clBWdIJDiuge/R2AgjDNmrZUh0uDpctynOmsXWGi6u38DV9Vu4sHodSwvrEtFt0GCQlCRGdTUiLHULAkSksJkyvmkAqs09LfHUOWSAtY1hoECvGsGN0O/3pIZtt7OJdm8bb3ee4c3OL8J7FTGug3DQlYiBIJQa3u1KVJhFzuxG7MB12Knex6DvoeWt4/qFu7j3wRf48OpnWGxegFdbFOOBPREGkaL2uC7R8WzOPvV/dSDFr6RRQ2LfnbmRoLOZ/twcjSTE0Q+TRsRtCiMiHCXy4yhErX0mjFOvKlo+S3Z06veqjIRTJ/GsN5huJEwTUuk7WuU9+960WSWFStYLku8NSYwREZ+xZ0HzE8moiB5hE1DJRAKBnqP3vR/tY2f/NX5++h2+/fFrbO5tYFgPUKsTEjRAWOsiGPakIQ7RN4ZBhEFIhsX+AQ6igL0B6qh7jC4si8FADxcjCmsrl7DcWkPDX0SjvoBmfRGe24DPEDmNBvEiKVRbXHhnoifqW2GPg74UthFBI4qYRqReKEII7rX3sHOwhd3d19jvvMH+wRsc9LbQD/ekAyrnrU2LfITsvGzg41gsFxdYG6HrRD4Q1NFy13H7xqf47Sf/JI17WIvB9XlSc6FhexWsnLPmKUvTNCNkkz3LTx2btufV56dHgVme2dObRVHl4bRnUI0/nQKqFo8g0Gi+jWlelio0tUhC8hF5bIghIwDSQJLwlUT9MQW0Th+9cBuvdn/Eoxd/FaS5zb1n2Otuw6+7GPo1uL6n+PhDwoJq00iPTShD8nQ2DWPEkzk3Hlr1FSwvXcCltWu4uHYNS611LC2soukvwfNa8Flf5tfhu9pgi53jFfKU6Uj6kxTNMuIQgvClNAbCAXvGdOUnCHsII/7dx/7BHnb2NvF2+yUOuzs46G2jF+4jHGoTT8fTxpWM1tLT77k0SrRPQI3QngLTWUdtwBSpRSw2LuHGhXu4c+MB7lz7DCv+ZQwGdMpo6qoGaYnkpBFplRdaZ6Ho04xO21eqE7U1fCYaCfZ7BcL15tJxvCRP1o87Z1kDQsfMqUGsQQvFZQ0qGccaCdKY1I5RFS5Pf8bfjSvSRoJwoC+//HJolQ3i4969excrKyvvxmrei1mezEjI8x5MTisqSrRRYyHPONCRrHAzaEF8R5JlFTZIWtPTIy+5pezO3MFBdwdPXvyEH558i9Bt4+X2I3QIVed2UPNDOD4Lwxj2JgoQmbynHh1BNCJcHWFQXSBiExwfDb+FhdYK6vUm6q6PVnMBqytraLUW0aovo+kvazdN6bFgMJ3FAyRQFbIKqSsYdNHrt9HpstnOIYKgL4Kr229je3cb7d4+2p1d9MIDDMSYCVHzCL9HdCP+6F6y4zW9MRJKdxQ+VVgow7g0AWpLWF+4gQ+u/gPuXv9HXFv/CM3aRcn3dQcJcpM2vTFF4ZIGZSluc5Wze5lSJKZs83SvU7FzUrYyXNa8is2+/KvKpkfZM5xX+k6Pco5Sogw6l0mLWeaTz7OVl9onXEt5zUsreFNKnQkjkCeYWinyS8UqYNSS39UUIqZIioNmsIOt9mM8f/t3PHrxLZ5s/IAuFW3WSvk1+YGjtVf0/jcFSCKUwl3HYSR3iGGk6UmIanCGdeG7dMjQSFheXEGzQQdNAwutRSy2FtDwG8JzZQyjgEsthGk8RobGSGvE6q6oJ5HYg/YODg53cdjZF17cD8mPD9Dp76MXMGIQStS55hJO2gBMSJCYNNIeCjWiEIl2QzGiEVymrxL0Yn35Ju7e/Bwf3/wCl5buSv2BN2xKZFdTi0QaGMLTQGC9hUWXUpMhAcJIUI1GTmfKSMhG+E/yPM9yxo7eR09TXtArP1CWnMW0kSBzSDVgrYyEk+zofH63MhLmbl+KGAnJpMdFtk/GQCYRxSIA2bzHlCAzSrHNL40Zoikclr+FcbPAiUo0m//0Bbc6Gnbw6M33Uq/w47NvBLavE26JocBmY9Iz2PER0ismcGxM03EkRM5cUSL/YeBI5Je/E6qO+frszOl5DlqNJhpE8PAWUa8vodVYQL3R1K7G0mCNAkGb9BC5ghGDIOyj3++IkdAP2oK+FEbM8VWBRE+bFirzPRo/oXzGCIL2aaD3jhCBii7keZryxEIwLeID/FoD60vXcPfG57h3659xZfFjOIMVoM+5rkidQgwIkjYQrECUhkpp1JO0cjGbkTBNSSpypopcU+SRy85l2tyKjHla1+QptFk6lEWXstYwjr5lKjFyEsfAMNt15NEl38s5eeVl0XfaOZv2uaiUAuVT/DV+TGsWaERhxNccGwpJDZgpx00MBdEC2ZWY7MiTqALroLQfC/vT7GKn/wsev/kWPz75SlCQutEuwlqAqBZh6LK+gYhFNAIc9NpdrZ+qt1D3G/C8ujQ263X76Hf7iAI1RiR64NWl2RgjoB5R26Rbr6cRBY8R3QZcpyG8V9JRBwSAqCEMtSEcjQQ6ZjrdPXR6NAgOEUZdSVl16gPU6w78hg/HRD0YYWDDL4vvT5qS33ouI8Yau6B4YmfmQeDAGy6KY+b29fu4d/s/4daF38DHBSnels9rrkSv2b/Hdr2hSTCgUSM8WSGvJZBgobZlyzWhNf1KA8tNer7yzv2k83ayM1/USEjXqulZSxcuH4VTNdZYBYFanAHM+ZWVkTDnG3T86U0XVNOZzKiXQOZimsYcnZe9VsO66YImCihBGJJunYoSRIxreqoYTaCR0MM+Xrx9hIPua/z88hu82PwBhyFh6zSELB6xwEEYsnCNRcSa/+h7jCp40kyNBgQNA6JySH2yhNjpQWMurSP41k2fAq4Jv96QMDiNBBofGko2xVnSqVmh8Yg+1Ou10et3EiOB93eHkrNLJs75yA+bE0WRYJXznhxbhR+k7sCVv4lKUhNh6QxdeMMG1hev4/aN+/j41n/C5WU1EtygJSF7GjtmqSYqr6hK+qaCHWqUJgnvTt/X/FNVRAGadh6Pe+9x45Yxp2lzPs3PLT3KpstJ52zpetr0nRQRmJQekVWmzop+ZdCjyFyLKH9JHxarnKWiCaNqaAp5TbwlyiOERdJxQt7gA6zlGtCIiSRCi1oX3WgTj99+hZ+efYUnr/6OdrSLvhQE9zF01Eggr2VKetDrC79jCiX5l+W7/X6IoBcICANZPz3wNBJ8MSRcUdZ9j99h4S8VdxoQTeG7LG4WIyFSyFNx0jBVKOxJxLbb35eIQhC0xUggAIbrDdBo+qg3G8LfKRP6AQ0L2zRTkZ/YiZ73ZV+HiLKBdRU0YpxFOCGjtx/i49v/iLs3H+DiyofwsQb0GblVA0FklPBa0pT9GMhnfYkmiGNKq8JGUsKOPJeSITrqWLPXpM9AnvFQxGAvctbGcHt5e3r5TJ4ekTgykyZrxmkY91uo0o1OyqPn5fuVkTAvO1H6PJKHuwgjGX9NxlCgByXlHRwVdhp6HY0kOMJ0pSOxBBI0HYkMWPJEqVwz9cjroRPswXUDvOk8xo/Pv8bTl9/j1dZTtPt7cDxXlHqJIrjMsSU6kMXLVu8dhQ6Fgnrr1aCR6EMYiZeJbeYZepacfoGoM9B1pvsn/6aSL/4gadajTFR4vPzOOTME30cQHco1TMnjj0WwsLCtgughdc7soMyc3Ib0fOgeBPC9piCF0GC5tH4Dd258iusXP8Zq/boIKvZBIAwhYVAd9n0QTm4ZM6MYmT2JOX2+MCr9aJ3ygJMUy1O+denDF3n2Sr/pDAOWoRRPut24vZwWLZiVbqe9jhlIWujSaevX3BjbTd04VlJpHaM3SUUTGAGgh0SuJVIaIwlMj6kLHwI8iWQSrjmqddAf7sOpH2Bj6yEev/w7ttuvsLn/BrsH2+iHgURMh+hi6LRFWSavowNEnCFRJMo4/2401OlCQ4HRAGkoKdCnGvkV/7rpYyM8UuSITd0xKZ+GJ1M2sK5AHDH05FNJZ+SUzhmJoLI2TAEklIebqC2dQYwcsA4uoNOI6VfsuUNIV0eabq4tX8DVi7dxaekDXFm7iyvrd7DYuAxnsAR3uAiP9GEkWnpd0kiigWCix8JnOWftDSEvgf1Me9uTnYn3eExNgv08vYas4TDLuZ7tmUk1vRt7Ysc5GkezHZIWo2J2mNEqI6EQI3gHLqqMhDnYpNke7vwJZ8fI82BOus/RzzKMIDYM8owEc22cv6kCSsfUhjtM59GWxDp/vmuh7dgplFjdbKjm1IcYej0chlt4s/sLHj39AY+f/4i9w9cY1DoYoAeHWNdeiIHbNyk+9OAz1EymrtB7LJamEPL4OxX2wUDD30wrEiOBUY3EDyJqOL1YAvdG75lhd1KjpmlSgrnBRj5OD67fFUg9iSRwHAllcwwaRQxx1+HWiJ7REMhSDNg9uYmGv4zLF2/g+tUPpLB6nTCuy1dQdxYRBYTjY5Eyi5UJ5k3Bxnlobq19acdVU0BHw0VC4jFKusquKQgsySlKoFPThWvn/VgUn/95z1TvP06Yz/s6znLeRRWecbxs0k5Lvc879Mqjxci6JUdFjQTbn0UjBOa8aeJHasW2W5m9XqO5LqErpaSLMD8NjShQ0eX/nD4GTh8u6768Pg7DXXSDA2y8fYFnL5/h5asNbO+9Qid6CX9hB0P3ADQZrKFgb861SFTIpFoJHzX1FKrAM2WJCrypARswRZKpoPyC7cWjiEdMh1JnDA0EGy01cLAGXa7mMCU0kjRPMYScmvxoQbK0nkbUryEMPDghm8StYalxBRfXbkhDuOvX7mDRX0WjtoCWvyp8eThgj4hFnQPrnan8y/15D/L5BDabkYQaoV1NCpM+/wl/PmIAjqlJzkbzLB3n9xjnp0Lbc6s0SBVuZ9Ku5ndd1cwmUaAyEs75fOQpEcdRLKYZCUWNhtFxUmFF4YHK7bLde5U5WCZpYUNTnZ2lAye9L6YwWHh/0rBF7unWEBIetM7EHTYjo5erjd3DHWzuvMTGm5/x/OXfsNd+g17AyEIfNT/QombXpiBBUnqIO0ojQTObXMlT1cYwFCC6DgotZcoaDrYMWz1gBqUhZu66NqUN+z10MRgewHEpoBTxgmsbDGgEsQkRfwi7SiOhKQ16Gv4qrq7fxg0KqcsfYn3lEjyHBgSNAUKgsqCvLrCuWldhCp2HocD2KVI4p05jS+FPpRyPkRuosEy/ip8hm8pgPT/n/ECY26fnX3wt5zP3acrvPM7/rOY87T7Jc3XU0Ep7WqftbJH7TBujrM+Pu9+jazCed5mUPtusd0qusfVGeYaCGggGc1SdMywwZqoMQR4Y1WWE1GWPlYFBBRogCLvSgq3b72D3YAfbO5vY3PkFb/Z/xHb3e4S1PQTUoJmZz/oqwzJqriMFx+wcH2ebEMZUpjYUXqvRB9t1OUZcMEARVrlUA0RBdAwAhl2eZFRqgTYBHwgnzaiuOG9oWIiXhsXUbIXDiHEDLUJhNy5jZeE6rl64i+tX7+HShQ+w3FiTWjDaHBI1IO916oLa1O8HYmSwfiJpoKkF0Up72wmOziYjE0W25BsJ8p1UjwE1KJI9s4ZB1mCwZ3GezrXOKS9qwvdstPvdMtbLeubf53EqI+Gcd/c4AiXrJI7boo88v0awmHBsWhjbe+YV2GWNhORv4/mX4mN64lMMI2skGM+31ibQa8S4AZkqvUZMirWKqebby5CmgU7NHyKI+hh6A2muRjShw94udvZf4PXmQ7zZeYq9g7foRwcCocq0H8KNUrhJrQKFB71KtimPeLJ0rvQ+iTiKsawVe1vub+gkaUvsyRDz8awbiEKKY2gIXfAtxBvGf9VYILQeYUvr3pL0bFhqXsD62jXcvPIxLl24gYa/IqFvRjwYLRiGmhIgfzMEz9zZWg31Bmst2DjISldOlN5FIoIYo8s0GEobCZM9sflMXgyoOfL8vE9GQvrZO2d2E9++iPJxHN6UXt+ke4wbe5yyNC90KzqPWWiXVRpV9bQIRnlGQtpAMBDIsQKXOGmkp8uQPJGwo4a3CI/i9+kpZ4Mx7UJP6FGBrXbYW4DOh0jgRXf2N/Bq9zGebX2PXriHg/a+gDnw2pCgE8zrkfQgKsPscRBJipBASEt/AjJLXU8UKuId4TT5I43fxACyPSHUSLD8WAK4qeZxItHEwaTNvcQxw14zIcvDVNEn3/XdlvDdteVruLR6A2vL16WPw8rSFemdI405aTSFjtSxMcLBOosoZHNLRqk9NOpNTZuSjsoWWtbm8KdgQMUS0shz8kqamHJvmSqbPg95ZzxrLGSNhCLPa9GzmSj7ebLAnq3ZRquufn8pUBkJ57y3R4XJmNhkmgVlnu38KIEyN6v8Zq+RkHAKhWNcRCP5no0iqJFgX/L5ESPBpBtRSJCRSySBRoIWNYvnRzCV1bsvcxTY0QFcz0FI+D4B9bEIQj0MnA5C0FggNvYuesE+dg7eYHt3A/vdHfRZ6BYQT5spSAMVWsbL7nr0mkXq6Yo9ObYmQUPbiZeIaUj8roVwtbmb1m+kvRncQUM8VgyZS5VDjUYBUT2IDU7o1Zb0bWBH6EvsCL16VQTXMGTOK1OS1LPHmgl2KI2YHkUoQYEHZERCvVeOFM7ZdCL1uGkHaRoL6XQEw/pTFuTRPc0PF+s3Uw2NzvmZGDlbczKXadOQ6FOmCnBeDZ08pTRL87KVknGG67j7zHr/Wa+ftp8n+bzIXCw9sgpj/F1bdGx4pswnZrsp97pEMWsG7pQXmSiC8AxpP6aRUjoWpDbBKuh0jigim3jBh5HUFBB0gWk2tVqAIDxEf3iIHg6x3X2FnfY2tjbfYI/1ChFBHVhYfChoRER3I7wqx9N/CcGqKTsawNX0TuNq0iiEIDZpoTWvTRCcrMNCIa7VKUU5ooaTjkEAfw+IXPi1pkBbk98u1E2vnKVL0hH6wuo1+dd3F4TvRqHWZ3iM4IpjRguxGRmhfGBPG003NcqyyC5D71jOJXUIAsNtm8OpxB0xGEh719Py5uwrvfdFjIQi56r4uR1Xb1AZCcVp+Ou4sjISznmfZ/E4JYJ8dNJpAyD5fTSSMKuRcPT6dJ67pg2lsuRTaEb2XRoENFQ0d15Ze9LCXTJYhfcm70tBs6uNwgRfKApFaDFK4DcjeM0A+51NdHq7UuS8s/Mab7ZfYmdvC51+B+1uB/2gJ814pODNoYAMpIah5gZStxDn9kv+qlGP+Tt5vTQrYwibc2BRnubZ6jTt9R5qUQO1oCWFxUOGuImG4TbQbLbQ8pfUSPAXsLK4hkvr13D14g2sLF8Ub16vHSLo01BiY6GGpBcRN1wE4EDToFhgzWZIkhdrChAN9oeZjULwiWJvoiR5irU1EEeFS573KG4Pkfs0ZBWas3xkjvN8nOX8itxrXtdQrtKRT4mzWLtVsIrsRRnX5BmE6XGL0DXPSBj9nlVSVfGUV+ZZT95MO5YsX1WHgEBUiiefPMV0O5aB1Eggj3ZddYQQiYj8ViMLfUljrPkRBn6A9mAfW2xg9uYVdve3DfLQITq9A/QJTzog31UgCRoJQ4dpkgPJjiQPY3M2W+RLXiuAbOC9aCRYtDorH1hZQGeJp9Ct7EY/0HROrkFrD7QvjvQ78JawvHBBjIHFxhpWFi5gffUKlhfWsbpyEa3mMoZhDf0eYa1JDg9sYCkoRq4nRkJcjC2FElYuGAPAgpoa+sc2g6nDMCZLvB3JbqhBRgSmZEzjbDKDpI2Dcec4/X6Rs1XsjOfLgdRBKzZMddV7T4HKSDjnLT6OEB3nleNSbE59WmnMRhNE7EyIJOQZFEfvmSZcgjKh+rSBEo2L15Jrk3Fsnr8RglIYljBQRhWkloAQoiwcq4eo+ewWyrzYNoKoI+Hw3b1N7O7vot3r4ODwEIcdftZDEDG/tidFxkOnB9TYi0E7iKYNBRE46SplClUWOksdQ1JXETN+Nm+LmnDDZXhoioLPcDU7Oi8t0Ju1grrLngwLWGytYGlhDcuL7EDaEsHGkDt/BpEHr8YiZUYU0kgQalAdiSdJnYRl7BlvTyrnNbt3JzneWU94eQKq+KyO83wUH7268rwpUMb+nqWRMC4CcBI65qWfJMn92ZHzooGjCp+OZ/hrXKtkinoNfr3yNgtHTWVW+SKBGdjZmIYCowAum6r5Ifq1Pg66ezjYZ98CbS4pzc4O93DY2UWnv4cgJLCENpwkjCmjCY4YIMrDhzQIGF0Qw4H303QocSZJJMG8GC0QAAjWdpm0TEZeCYDBngfCc+lgUdS4Vn0Vq0uXsLp0QTpALzRWsbK0jlZ9CXV/UfjzgI04Q96PIzD9yjMN09QpQ2VeZGKk82CE20YT4siFfmJq2RTZIqtqZ3mkwG+PMRKKRBLSxkX+OTnJyau+W1FgMgWs7vjy5Uu8evVK6zWrjstne2yOK9bZFuEAAB08SURBVCSzCpyd9axGwrhxstGJtHC0B2fUIDiKqDPO2MhTZAVJwsqIuN7BKPBEs0CAYNjBsNaX7ppEFmJOLLG0Oz2GvXs4aB/i4OAQh90DHPb20Q8OEA3bCIdtCZ0Hg64KJulpQCPACgRrKCjXt+/b9akSYhCPhh684RJatXU066toNVtoNhawRINgcQULzWWTbtSE7zUU2WlA+FeNFCijV0Enzd8klG6ljQnGW2eg0ENzDJJIQs75TKW5jDMSpp2zcQZAmUbHcZ6safM+zphlf+c8jKey13BEFS2MjjV+JkXoctL9LXKPsmmVvmfe/YusadwYyft56X9plTSrniYR3JE5SSqRdTmMOiMsXQShU1IzBxpFGBCcgXCnNbi+S91cIFP5IylDtQhRTdONDtq7ODjckc7Ih9099I3xwOaTdMpo9FjTRqXppNQ+sDZMmZyyLluToHCqklIkIBdsxlaH57CngjZfYwO3er2JZmMJC/xpLWOptYblhVUxDnynJRFaGg/igJHaLTrPNCZM2ohRwEiE1D2nZICGXKT1WlYhV86c1G1Zw5Qzn3Qe+BlTmdLK/qhcScUdjMMqcbIlRc6nE00o+8moxnvfKFAZCXOwo0UESt40xylvaSMhHUE4GglIegJw/LzP7ft5c7RjWwaZNhzGKRzpa47OP0HuyN6PhciSfsRQMMPYtmOzq4VxLLoL+BOF6Pf7aHcP0e5rGDwYsBHagXTulPf67NzJZj2K5y0dOGksSCBDGbaFQNUeCAxHe8LoGTZmU7S6u4TlxmUsNdawsLgs3Zub/qL0P2DjHu0JQUFkMMoFjtUKH+bB8mYsdNaqbbWJrFJgozBKRYGOldekeoKE4tOU+nHnbZqRcJaPyqRnIv3ZeSiI4+iQFux518zTXI/Lc07rDBSlzRG+ML0T1GlN2TybR+J9+qSOMbDGrbN4JGFcHnl6mWkEpFg1NTVH1idunR6JV5wFyGocaPqRK83ENMUpHBL5iN3kFR6ahc1sdE940H7URT9kmueh1Cd0uvtiOBy299APOlIjpj89SWFilCJg7j/HMyhFUoSsGZ1GiffgOw3UfXadX5B/WeslRoLfkMhsq7WIheYKWo1FidKKUTBkPwT2p9FogYI8uAp7rTB2GqOV/w8wkF4POg9ZlzTVTNUgpMgaRxUMKp/OV9M9s/uaNRosPG96n63Sn30ve2DzPi/6vJzq4a8G/1VQoDIS5mSbxyk+05SlScq7LUpOK41ZBTKLbpQeb9zvlmRphd8qSNOUj8nr0W6ZMlYqHcp6etgtVOBNGQegki+N1IiGoc52gqCKwUB/V6TCiE3PBE41aKMXtNGl0SCCK20kMC9WvXASpBdPkjJ/duyUbqFS2MYfdgz14TsLUiDXqi/C91vwaoQVNJEBQq8KGJEiOlFAaXhbIQ0ZpaBgkq6nDMWzYZBFeJJpjCoesxoJk5SU9N4VUWSn7edpPT7Tzn2s+pyzkmjnmRXa50W309iPkygkRegw6/jjaD7rOGXRKu++sxoJ489zFk6yiJFgPduGp5kCXIWtNoW/BsnMRkejiBEERTdiIzMaCDQUFBGO7hkq3b4YC7xOUIk81o+R99pmZzQi1BhgKhL5bRD0JXpAI4HAEn0CSwTkvfwxzhnpoZA0pSHt2M25Xm+pAdBYQEMcMIwk1OXH95sSrWXjTJf8lbULA/ZFGCAKGDaoSU8c7c/gSeRAUejMeoj4RL4rjT9N88waebs2isvKNt0fmwJqYgqW96QapY2LKGTfTxsIecbCJEPBGidlnd9qnIoCkyhQGQnvyPmYZAxkl2CvzSIX5XmYJ6EbTTMSrDI6KZKQJ9DFe5RR7uRvMm7blMfCkUpHT9YlEPlIm6SR8UcMX2sTBLhk6rWhGA1k/IKkwZC2FNCZgjhJZaIZQbQN/lcRluQBsI3dTDOeIefC6IIpXRCjQYqJTajaNDKjx4qC0xm6iCLmsvLGjB1ovqukFwnqERuraRjbdFtTaEDOweE8FZZ1NCUgvatWUTCFiBkv5STlaJxCVcSQmGZQnPajM81QOC+lML3uWehbRGE+bZrOalyVQeOzWLflG2dFvzLoOM4xlKwhnW6UGAdF9sRCPutYJl1R+JamOib1DuqQENhP14HnkU9RkQ4xoIdduCBz6uvw3JbyYX7GOgJxyjBqEcV8jDUITAVlpJfpSgqzqnza9Ec24QK6TKzHXoEtJAJOYGfHNru0Ro2NypKPMm1HoU8l8krnjkRjLW/W74rxY6GgbKoVrzfKviAQuWooKMpe4pixStHosz1aAxbHY0wPhLzzMMlgSJ/Xcb/nneV0VOGsz3p1v18nBSoj4R3Z91mMhLTynjYMsmPw73FGQlb5SXtWskpSmhna69KGwzgjJv2+MErbMMgqwSYVh9cJwxfYT3Zu9kW5j0x6kPVCMYIgxgEFmMCGRhgYGEAZ3xTL0Yslarm9D3NUNc4tYoXopxQ1EQ0IetjS12qnh3jqzJtlbwTaK4wkOANHCpmdGlOOmO9qGglRrkkTIEUrkhYOHg0bRjo4ZzsdI35GagysADNIJZNAKSac52ne7qzSkmcknoXCV+S8nPVjmz3j0+5/HnSaNqfjfl5EKT3u2GV876znN0n5G2c0zhJtSBsJSVRxViOBPMN+JwXnaeBSE7hjTW20KTa2IZimrGoqp4IosF+LRkYZYGBTM9tAU+sLyHMVpYi9JaVQ2fBihVNl/wQgMnUBjsNGbIrQJnAMKcAKaYhm+aHAnTICy2iBRg3IpZkmFMskg3dBGtNhpL1rFMBD6a5r5O8S1eW9pRyBcoBwrwbt2sjDvL2yPWTi/TVxBbk2J5KQFznIGhJ5hm36vTx+XBkJZXCMaoxZKFAZCbNQ65yvzVPyJykjZCjTjISs8j9uvPR1aQPAMl9rmOSRSMY0yBHaOC2DxGH+dASSzyIe2fwbTT9SJu0KzjfD5vxhCNx6kNRJRiVajQOGwK0QY70Bow62SzSRLrRRkenoaSYta2RoXabL8bVpGq/KMnTx/gueOEWQ9W6xMZpC9AkWOT1wkt9KIWSKpAVeUOcogpbNhyTyoaaQvAwud+wAM7/I+kyh9RFDrYDhMEnRnXSORvakpGfgXVOixxm909Yx7fOSyHlqw+QrTPl5+CeZxEkUffvdvMaQ2Tmd5D7pscYZCuOuySqIk/jltDkXXcPR65J6BJt6ZHmihf9UGmqjMkYWlB+pp54plap9q8KvUQaDakdnjHV+SNTWRA7oFDF/ixhwfQzhCu+WMjCBmFbvDXmupPpIYbQWKFjA1rgcS3i/NrGUCADnKb8blCSJOjN6jBSikK6D31I5RqOEa9A5W3+MPT+sQ7M1BCSHfn70zGdlQpbeaYXejpd3PtK8pTISTsJFqu+eBgUqI+E0qHpKY+Z5FooIxqwhkJ7etEiCvTZP2Ul7zSYpktZIEFZrlNnEI2MDvcLC46nJ5xRGsUGRoAIpXKjm+g8ocKjYaxGAMH7xaFkBEJf7Kq523MXUeKhMDZu8b40CJhoxv5VRCMc0KRoFJB1KGtOwxiI/Y3ywUNnA89lQuMg5M38xaeKGaOymTCFFb5uKWoOvYYSyEWpGLlkvFsVuDGuYMbSs92zS0UsbjZP2NT1Get/LVHjLHOuUHrd42KzwzzPWJxlgsyiEp72WWccfp/jMOs5pXj/OgJumbJ90TrN4dfOMimnPwBFnSl6KZk6R9KR5KduwnZyt88VEOTOpnpbXiKpuoqsSRZVBjAFhHFHSNM0UHkvXZbmNJGxqFMHUNkjzRzE2NIIgjTZt+pOAD9ExY6CeTeMyU9JsIgrmL6kjsM4bKvKa9jQCSGqit5pPavoqmDZskrgZZxCNwndbhV4dYJq6lMcTrUI/6Rmxn9k6BzvOOCMzj9fkXVvUUDzpGa++X1GgMhLe0TMwTnmznv2sQph3/STjYVblcKqRYAvTRqA9k95Ayq8z6EbiwRrdICrW+p6mHjHVR9Zh4PtU5dbwt8IV8VqT/yrdiZNwtNQMWEXcihdpkTDQAmMLHaj1e4kziYp9zcABmooGEZpSM2E7glqvHe9vsMhlTooHTkEoRoKWAKZyhDWSIIpl7Lyyf+dHEtLG16zHeZqiMut4Ra6fdO6KfD8taKcJyyLrO+kYkwzocQbXLOs8r2uLRBHyPKSnseYi+ziNTlnP77Try/p8HB2Pu6Zp5/WoIkpHRvxuipGZNKSE0aSZ3Mjyqcq7JiKgzIkh1JTynI6EEunZGgyGxYpSznCpRCCsgcCogPldoSJM3o9Nc0pSmtS5ZM0FGUwdMFInZuoKzL/qiVJDRe0O03BS0lXtOLybqRMzwRL5xEQN9Kwk9yx6FsYZaNPeP+n4Rb9fXVdR4DgUqJqpHYdq5/ydPG9mekp53rVZFP9Zrs3eK1dpStLqjwRubXShZgqX43UYxCEZT93ywvqV8bvK5GkkxF2H1UBQIyEWEWokSCGbdFFTT9WY9JyigpuRhEgKjq31QIFJPG4Tc7D/ymJsrEBzdiUsr5UOugZZnPlX5jXeSEh3rB7Z7wLpRnlHtuh6yzzuZRoJZc5r0lhpOuUZ4HmK2zRP8FnNvaz7FFVOy7pfdpyTntXzMhJU+RxNV8mL6hWlW9F9SPhy0kE4uYfyHJlW4lLPmYJRzGtENLIODuW5Uo+VQfyR/H/r9MjLSpOGmQxG2OtsMbXV38nITMGzRCeUS+pQSb8HKv5qVNimbLRZNM1JDQQtVFBZYYyBkYaVnHvS8yBPdhaNUNnvjosOyMwzYB2Tog/jzsG0MYqen+q6igKzUqAyEmal2BxcX9RIsAzKTnma4jIpIjBp2WmhlyvMU0bCyDixciv4FiOeLHUIpVKQrJEgOf7GExQLGztqkpKTWCN6rQgL/ma6jGZlmAiWAsq2iCLti5a6XFOgrJGQLFfD87o2bSIknq9Y3pkoQiyo4xh4PHZcNBfXbORMssC8JwmfaXtb9pE/qcJX9nyKGgjjFNdxilvWuDjLeZd9r6LKadn3LXO8stdQ9Bwf30iwD7ZV1hOuNc7QSO6lIVCtY8oyCOspFxMmSR86Qmx7P/am0ZROMQ7oaRcjwSr56TGSNKbR29Lzr4hIGhjQRpKpEK2BJGW6KEc2Rkl8hWWaNUGUU4PEFA2I8WGNBLNaGwkwvFX4aNpQSPPcmKwJnSadlcQJZUA1UnTLRg2yTpHjGAh5z0DZZ7nM56wa6/2iQGUkvIP7OSnFoYhX0y45fW3WQLB/z8KMigjNPANHs5Eygszm85u3pWGxvUYEgha26UuV69Gwur4vfqU4XM0MWPZjyBGcsY0wWePWjFnNpdVMXPtSgSdxAIO4EQtpsQqYyxSNROmT7yZ5wkeL5BII1LzC5ZMc3yL7lXdWTnJPIU8J3Xxld8+gT8KkuZa1jpPS86y+X5aCM+t8y6JzmeelyJxOdj8bDSW1ktSe4mOqU0R/EnSkxCNteKhBABrdk6wLRRX2JO/SwJCKkcD7pJX9VLfiEVZq68U4ljEStATZcHUbcbXGgYJPmHhAKpLgSNM09eloEbVEmcUm0vXqbe0aDASs3Ms2ptSeNVZ2SCG2fHe0Ed1EQ0HoYSIVdqQUP8qTrdlzPyn6kL32fXI4zPr8V9efLwUqI+F86X+su89qJIxTzLIFVelxiwjBtKJW9PpxURALgWoJIoxevPCaLBoHFuQNFVjKZFXYaXdNE2GIkYIk7CDeNBUdaiAcMUhSBkoR/XVYczCwKU+Jz9+IJuP1k7+SELj+qYga9hXPIyeSkByM8zcSiismxY5z0bNSbLTTvyprML9r8y+LQmWfg7LmVXScsuc/7hyUdx+r3CcK7fSx046TNA/S39VIsFqtulqOvpKIpn5m0ICEn1nUI63xsv1grJMm9qTLuJbXGT7oGPQ54em2l4HeP4Fw4Pws0INNNTKOl7jmi/VoWmsQ+3/MMpTXJ3lIcQs06aWgxkzMoa0Dyq7Rmhd5JEkRSe2LkxkJsxgIKgqLRTmKPgvVdRUFilKgMhKKUmqOrku8QYaFm+ZjwnsNSkWWsaSnb7+fFTjZaEKRJU/zmEz7PLmnNlOzrxGmGGemWsFDZduiWRgjQbxE7HysxsLoayCIRPTk2xzXtBN6VqWPsH1DC30ae+vsHe29rRdPETv0xc9SXVNFYCdhdBFgGTSNJEqSlzZQZIfGX5Pd7+kKyMnul7e35Yx4uqOUYSScFW1PkxLj+MVp3rPMsc9qD8q5TzqSkOYtRsUdG0XLQ+NJeFE69Uh4T65CzAjBKOUFyMEaCXHajqYbxU781JdGo8OGd0m6kfXz2wiEkWGKgZTUIdi5yRTp+dc0UzVG9F/hpJYOdCQZ8WDjzPYzvTr932RtaaeQrlEkZ+6xiw2SFM/XNNbkNSmSn/fZLGclK/fLfDaqsSoKjKNAZSS8B2cjq+QWFeaT0o2KkmUak7Ofj1PEY0U1k7yjrDrdDdOGuClotAhYsK7jWgbWBHiqvEtHTrMC4/WJ5Dv0UKW9SSlhYfoicEReYf/NFxdag5BEJI4K9CRvlXCu9j5pgWJD6emJKjL46Mv+LR3bipRNFN06FYcFQiexd7CE9J4i95tpARMuLnKvaed32hhpQ2vSWNPuU9aayxqnjPlOo52daxn3KrLuMu5TJNpa5D7Tr8lDMzOpM0eew7Smn9H6R0qtUo6LBDFC+iKMvmz6Y/Ium0vqaxRkIf6mTQ8VXVz5sjpAbDSV31W4ozg+kCmaVkQ546GXgW1akBoJaebHfaBJQToKUJ1piGlTS5OIRnxbmf040Arhhcli8o/TSB2aYeosThvzep/4QZHnq7rm/aRAZSS8J/t6nHBkWQIvTcKs17UoeVXhT4LBaXXY9N0UDxIbk4mRUGMhMH+SdCMaCOx8LKlHI7q3dgTVK9kSVHNhRTCYCcpnxqmf92+yDpVWKV+W+cgIjZQUUlqoZEnqIijQGO3QcZLwvw3x29XaO5rcYoGETfeOMJ9beNmihE5dN2skYRrkZdEpFFUei4532tdNmu/7aiQUoel0RbfIKGd3TRnz5X6f3flNRR3jx518Isn717ct78gz+hPN1joutGeLcj9hH1m/RFZ5jzkef8l4zuPtU2NAcIusRh87cdTlohEAjT4oPzS/p5TzUZVbjYQ4pckGjU36k+yFMQ5sBDZm+2YgO14SzbUTTketkzPI4ayxYG2xfEeR0jCnv+XIgU5H9s/upFd3qihQHgUqI6E8Wp7rSMcxEsqe8EnmMBD40klGgs2FZdyZUQFtZhYXqkmaUSqSkFqcwuPRSLA1C1mpaERmvjQ4QiYF8Et7yFLCXGSPRkC0KC+WbKkCxKTOYDS0nUQSjvincvpG2ImNQJ3PsKlFlZ10NKjodyZNo4wxzlL4TjMS0spnGYroDFt4apcW2aOzWmtZinkZ87XnbtqZmLYxReaiyvbRl42GTn7GzKfpIY54yrVQV5pqUqHPGAAp1VmVcWFteUaCcZxY3ifzVjQk8yVjyGgdg9XCtc7YjGuiGbk1EtlArbWJBB476XejnHf0dTQ4wHXawunMF2KLYnSMSUbC0cjvtJ2vPq8o8G5RoDIS3q39qmYrFNBw9kjyjfVSjSAexWq06cjMv42Esc3UxDNowwjE1DbCMv7XxOutADHXjsrvox6/fOFu0TXOfhslLJ9JLSqiCJ7GTMu4bxEl6zhzP87cTmsux5n/WX4nS6vTosNx9iT/+RufGnKWdCtyr/JomV3zuEgIeVgSkSgyx+w1OmdrMPD3Ub6okYQUDy5wEzEa7LDp69+drSywyuqSigLzS4HKSJjfvalmNoUCZSkP2duUNW55gv7kR2GejISTr6YaoaLA+0OB8+YTp8Hv8tZ03PucN33en5NWraSiwOwUqIyE2WlWfWOOKHBSb2ae4DquMMv3rCXvnrewO821znIkTosOJ923sud10vnMQtPTvrYobcpYc9F7zbrmMuY26z3Fb36Mgv/jfKfI3E6TB8TFwsdYr537Sfl5ERpU11QUqChQnAKVkVCcVtWVvxIKlKVMnJagP8k2lLW2k8yhLLpMU3hOcp+TfHceaHyS/Zn03XF0Oe6apymFJ9mH9DqOO78y6Zhei51PWes7yTzLps08rOkk9Ki+W1GgokBCgVwjwX7sui7u3r2LlZWVimYVBX41FChLaM6zsCxrjcc5FGXTpcy1lDm3Mud1HDqX+Z2idClrzUXvN8say5rbLPc8biRh1nuc5Pqy6XIae3eS9VXfrShQUeD4FKiMhOPTrvpmRYGKAhUFKgpUFPjVU2CeIiO/+s2oCFBRoEQKVEZCicSshqooUFGgokBFgYoCv0YK0FCoogi/xp2v1vw+U6AyEt7n3a3WVlFgDilQdnoDl1imclLG/Mqczzxs4TSalL3eafc7Dk3KnmPROUxay3nNqejcy7quMiDKomQ1TkWBs6XAxMJlz/Nw586dqibhbPekultFgfeaAvOsAJY5t/dFAczSZFxqSZnrLXMf7MNU5vxmeUCnreW85jXLGo57rTUOKiPhuBSsvvdroMA8Px/WSNjY2BBnXO0vf/nLMAgCsGjZGgnLy8vyYZV3+H4d1+zBTDP0sr2z7xflqtWchALTlKbjjn1aypadL/91HEc61PLf95kfTtojyyfKoHeRs1DkPmWNc9yzV30P8jxkEZzsM/M+PyvV3lcUKEqBPGOA76VliyjiJ4ARLjqXoteljQTRC//85z8PrRCkkXD79m1YI6HoxIsw7KITfN+uK0rDSesui77T4AzThuH7tg+T1lNkj4rswbRxiozxPtJ9Gl3KWnMR+s4yl3Fe0SL3KWtNZzXOLHQ5Ca8qcp8i9C1rnLOibxn3KbLmMu7DMY67B1nHU1nzeZfGKbJP0+hbxhjvEs3KnGsR2pV1v2n7OM75Oq/PiTVgXr9+jVevXomDrPbll1+yr7q8xqUbTSPEWW5KWZt7VuNMo12ReZRFX3sArDGQ/tfOo6x7FVnXvFxTZI+K0GXaOEXGmBealDmPaXQpcq8iBmwR+haZS944wiznzONThG6zXlOEPic1uGedU971ReZZ5DyUMZezGqPImsuayzTaWVmSVoKy0YNpY5Q113kbp8g+TaNNGWPMG13Oaj5FaFfWXIrsY/a5mPfnJIoiWCOBv4uRwElTCPq+H/dJSAvlaYQoi+DVOGdPgeyBPfsZVHesKDBfFMgKGfI/MkumHFW8cL72qprN/FHg12JQzx/lqxm9SxSwGTzzNmeWH7AeIY4k/PGPfxzafNtGo4EPPvhACpcrYTg/W1fEMp51v2y4KwxDUX74U70qCpwXBfIU81nnUuZzYp8PO4e8v2edX/b6WZ/Z496vCF3s2Gc1p0lrKTLfs5pnkbkcd1/O6zyUNd/0OOnngzKFNY5F9qgIfYuMU8aaiswlfZ+zmlcZazvtMYrQrqLXaB3PvD4n/X4fb968webmJjhHiSRYBZHesqWlJXnAaeXwVdbGljVOkcM+7cCe1VzSIdmTCOGy5ms9PJyLZeq9Xk/SzLjnRfd7Xuhr11HkTJz0miJ7MI0uReZQ5D5FxilyzbT5ljWXaffJ+/w49y7ynWlzsWPwOssH+V6r1QKZJ5nm+/gqi99P24Np9C+LBxUd513ayzx5chqGxrQ9tPdMRwyoO/B54RwpU5iVYGXKu0TjaXMdd37TNCvjjBcZY9pci+7jtHHetc/n6Tmxc0nLFQuGQXlSr9fnzkHL55pz43PMeddsJIETt5YNL+LibHi9yIGdds1ZHth5nkseHabRZtp6ij7Edk95vQ11tdttYej8KXqfaddNW0/R+Ra5btpciowxT/Ot5nLUMZGlSdprmd7fImehCH05DpUePhM2zejSpUvY3d2NGWeRc/UuXTOOpvO6hqL7OK/zP+68pp1xEeolIKVMu0/a0cT78Tmhs4lypdPpiPLzPhoJaUdbeg/LoPmsZ2LaHp3HnGZdw2ldX4Q2ZdBn2n2yzwnPD58LPi98Tuh8KmMeZdHR6oWck5UJ/xf6KtTrVOac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9" name="Picture 4" descr="https://ss1.bdstatic.com/70cFuXSh_Q1YnxGkpoWK1HF6hhy/it/u=1316277546,282537785&amp;fm=27&amp;gp=0.jpg">
            <a:extLst>
              <a:ext uri="{FF2B5EF4-FFF2-40B4-BE49-F238E27FC236}">
                <a16:creationId xmlns:a16="http://schemas.microsoft.com/office/drawing/2014/main" id="{99F36CBD-A7AC-481B-9A62-09E8B120E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15910" y="2407130"/>
            <a:ext cx="2724986" cy="2043740"/>
          </a:xfrm>
          <a:prstGeom prst="rect">
            <a:avLst/>
          </a:prstGeom>
          <a:noFill/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A7F58737-20D7-4CA2-8CF2-C9FA7C311876}"/>
              </a:ext>
            </a:extLst>
          </p:cNvPr>
          <p:cNvGrpSpPr/>
          <p:nvPr/>
        </p:nvGrpSpPr>
        <p:grpSpPr>
          <a:xfrm>
            <a:off x="4216966" y="1916543"/>
            <a:ext cx="6033634" cy="3731658"/>
            <a:chOff x="1669311" y="1273154"/>
            <a:chExt cx="9462802" cy="4036197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E6FFE732-CFAF-42D8-A6C4-4E1DFD20ED36}"/>
                </a:ext>
              </a:extLst>
            </p:cNvPr>
            <p:cNvGrpSpPr/>
            <p:nvPr/>
          </p:nvGrpSpPr>
          <p:grpSpPr>
            <a:xfrm>
              <a:off x="1669311" y="1273154"/>
              <a:ext cx="9455884" cy="4036197"/>
              <a:chOff x="1669311" y="1273154"/>
              <a:chExt cx="9455884" cy="4036197"/>
            </a:xfrm>
          </p:grpSpPr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3791D432-0A35-4ADD-BB88-D561FDF91BA4}"/>
                  </a:ext>
                </a:extLst>
              </p:cNvPr>
              <p:cNvGrpSpPr/>
              <p:nvPr/>
            </p:nvGrpSpPr>
            <p:grpSpPr>
              <a:xfrm>
                <a:off x="1669311" y="1273154"/>
                <a:ext cx="9455884" cy="4036197"/>
                <a:chOff x="499730" y="1219991"/>
                <a:chExt cx="9455884" cy="4036197"/>
              </a:xfrm>
            </p:grpSpPr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0DE0BFE2-6A77-434C-AD14-1E9F0BD08B43}"/>
                    </a:ext>
                  </a:extLst>
                </p:cNvPr>
                <p:cNvCxnSpPr/>
                <p:nvPr/>
              </p:nvCxnSpPr>
              <p:spPr>
                <a:xfrm rot="16200000" flipH="1">
                  <a:off x="-1477134" y="3243725"/>
                  <a:ext cx="4007685" cy="983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3FFCCB10-DA47-4A3B-9131-D0D7D3F64998}"/>
                    </a:ext>
                  </a:extLst>
                </p:cNvPr>
                <p:cNvCxnSpPr/>
                <p:nvPr/>
              </p:nvCxnSpPr>
              <p:spPr>
                <a:xfrm rot="16200000" flipH="1">
                  <a:off x="7914959" y="3226004"/>
                  <a:ext cx="4007685" cy="983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96EFF2D0-A8EF-43CD-9F11-2AE9BFD5FAB5}"/>
                    </a:ext>
                  </a:extLst>
                </p:cNvPr>
                <p:cNvCxnSpPr/>
                <p:nvPr/>
              </p:nvCxnSpPr>
              <p:spPr>
                <a:xfrm flipV="1">
                  <a:off x="499730" y="1222745"/>
                  <a:ext cx="9409814" cy="3189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115A34A6-BA6D-4F9A-A324-5BF0352C28D7}"/>
                    </a:ext>
                  </a:extLst>
                </p:cNvPr>
                <p:cNvCxnSpPr/>
                <p:nvPr/>
              </p:nvCxnSpPr>
              <p:spPr>
                <a:xfrm flipV="1">
                  <a:off x="545800" y="4022762"/>
                  <a:ext cx="9409814" cy="3189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C590F147-D200-4318-8ED4-89C76285FD4F}"/>
                    </a:ext>
                  </a:extLst>
                </p:cNvPr>
                <p:cNvCxnSpPr/>
                <p:nvPr/>
              </p:nvCxnSpPr>
              <p:spPr>
                <a:xfrm flipV="1">
                  <a:off x="545800" y="5224291"/>
                  <a:ext cx="9409814" cy="3189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6BD9BD27-847F-4A37-8CF0-5A952BE1195C}"/>
                    </a:ext>
                  </a:extLst>
                </p:cNvPr>
                <p:cNvCxnSpPr/>
                <p:nvPr/>
              </p:nvCxnSpPr>
              <p:spPr>
                <a:xfrm rot="16200000" flipH="1">
                  <a:off x="995104" y="2652824"/>
                  <a:ext cx="2802659" cy="6294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42F17EBC-466D-44F6-8024-0DA88954370F}"/>
                    </a:ext>
                  </a:extLst>
                </p:cNvPr>
                <p:cNvCxnSpPr/>
                <p:nvPr/>
              </p:nvCxnSpPr>
              <p:spPr>
                <a:xfrm rot="16200000" flipH="1">
                  <a:off x="3036245" y="2667791"/>
                  <a:ext cx="2802659" cy="6294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FBB813E2-3FD5-4034-AE98-03C487FF1EF9}"/>
                    </a:ext>
                  </a:extLst>
                </p:cNvPr>
                <p:cNvCxnSpPr/>
                <p:nvPr/>
              </p:nvCxnSpPr>
              <p:spPr>
                <a:xfrm rot="16200000" flipH="1">
                  <a:off x="4712789" y="2618174"/>
                  <a:ext cx="2802659" cy="6293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897D3286-CD45-4996-B957-02F16F0BBCC4}"/>
                    </a:ext>
                  </a:extLst>
                </p:cNvPr>
                <p:cNvCxnSpPr/>
                <p:nvPr/>
              </p:nvCxnSpPr>
              <p:spPr>
                <a:xfrm rot="16200000" flipH="1">
                  <a:off x="6626649" y="2671337"/>
                  <a:ext cx="2802659" cy="6293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2C213A59-B968-4DDB-8D97-F3FD5901ED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473995" y="4050380"/>
                  <a:ext cx="0" cy="1173913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F00A1637-7F93-4DF7-9DCE-65246A59FE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420551" y="2546123"/>
                  <a:ext cx="1998781" cy="731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ED96A20E-6F5F-4629-BC44-EF22B6DED53B}"/>
                    </a:ext>
                  </a:extLst>
                </p:cNvPr>
                <p:cNvCxnSpPr/>
                <p:nvPr/>
              </p:nvCxnSpPr>
              <p:spPr>
                <a:xfrm rot="10800000">
                  <a:off x="6124354" y="2488020"/>
                  <a:ext cx="1885507" cy="14177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TextBox 27">
                <a:extLst>
                  <a:ext uri="{FF2B5EF4-FFF2-40B4-BE49-F238E27FC236}">
                    <a16:creationId xmlns:a16="http://schemas.microsoft.com/office/drawing/2014/main" id="{8B968486-6A08-46F7-AE83-6522F9F701C7}"/>
                  </a:ext>
                </a:extLst>
              </p:cNvPr>
              <p:cNvSpPr txBox="1"/>
              <p:nvPr/>
            </p:nvSpPr>
            <p:spPr>
              <a:xfrm>
                <a:off x="1816592" y="1396409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重要伙伴</a:t>
                </a:r>
              </a:p>
            </p:txBody>
          </p:sp>
          <p:sp>
            <p:nvSpPr>
              <p:cNvPr id="24" name="TextBox 28">
                <a:extLst>
                  <a:ext uri="{FF2B5EF4-FFF2-40B4-BE49-F238E27FC236}">
                    <a16:creationId xmlns:a16="http://schemas.microsoft.com/office/drawing/2014/main" id="{CE011CE2-90A6-4B63-875A-DC43CAE6FC1D}"/>
                  </a:ext>
                </a:extLst>
              </p:cNvPr>
              <p:cNvSpPr txBox="1"/>
              <p:nvPr/>
            </p:nvSpPr>
            <p:spPr>
              <a:xfrm>
                <a:off x="3597412" y="1407035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关键业务</a:t>
                </a:r>
              </a:p>
            </p:txBody>
          </p:sp>
          <p:sp>
            <p:nvSpPr>
              <p:cNvPr id="25" name="TextBox 33">
                <a:extLst>
                  <a:ext uri="{FF2B5EF4-FFF2-40B4-BE49-F238E27FC236}">
                    <a16:creationId xmlns:a16="http://schemas.microsoft.com/office/drawing/2014/main" id="{D84E2A58-2572-464E-9B14-AF2DE2C5A02C}"/>
                  </a:ext>
                </a:extLst>
              </p:cNvPr>
              <p:cNvSpPr txBox="1"/>
              <p:nvPr/>
            </p:nvSpPr>
            <p:spPr>
              <a:xfrm>
                <a:off x="3629241" y="2746743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核心资源</a:t>
                </a:r>
              </a:p>
            </p:txBody>
          </p:sp>
          <p:sp>
            <p:nvSpPr>
              <p:cNvPr id="26" name="TextBox 34">
                <a:extLst>
                  <a:ext uri="{FF2B5EF4-FFF2-40B4-BE49-F238E27FC236}">
                    <a16:creationId xmlns:a16="http://schemas.microsoft.com/office/drawing/2014/main" id="{E96E04C9-E20F-42C5-B8E2-79AD32B0F636}"/>
                  </a:ext>
                </a:extLst>
              </p:cNvPr>
              <p:cNvSpPr txBox="1"/>
              <p:nvPr/>
            </p:nvSpPr>
            <p:spPr>
              <a:xfrm>
                <a:off x="5564368" y="1396409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价值主张</a:t>
                </a:r>
              </a:p>
            </p:txBody>
          </p:sp>
          <p:sp>
            <p:nvSpPr>
              <p:cNvPr id="27" name="TextBox 35">
                <a:extLst>
                  <a:ext uri="{FF2B5EF4-FFF2-40B4-BE49-F238E27FC236}">
                    <a16:creationId xmlns:a16="http://schemas.microsoft.com/office/drawing/2014/main" id="{86145264-E668-4C57-A664-B3FC2F53C148}"/>
                  </a:ext>
                </a:extLst>
              </p:cNvPr>
              <p:cNvSpPr txBox="1"/>
              <p:nvPr/>
            </p:nvSpPr>
            <p:spPr>
              <a:xfrm>
                <a:off x="7499494" y="1428305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客户关系</a:t>
                </a:r>
              </a:p>
            </p:txBody>
          </p:sp>
          <p:sp>
            <p:nvSpPr>
              <p:cNvPr id="28" name="TextBox 36">
                <a:extLst>
                  <a:ext uri="{FF2B5EF4-FFF2-40B4-BE49-F238E27FC236}">
                    <a16:creationId xmlns:a16="http://schemas.microsoft.com/office/drawing/2014/main" id="{60F38154-4386-45CB-A35D-A8A8A782C263}"/>
                  </a:ext>
                </a:extLst>
              </p:cNvPr>
              <p:cNvSpPr txBox="1"/>
              <p:nvPr/>
            </p:nvSpPr>
            <p:spPr>
              <a:xfrm>
                <a:off x="9434623" y="1438939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客户细分</a:t>
                </a:r>
              </a:p>
            </p:txBody>
          </p:sp>
          <p:sp>
            <p:nvSpPr>
              <p:cNvPr id="29" name="TextBox 37">
                <a:extLst>
                  <a:ext uri="{FF2B5EF4-FFF2-40B4-BE49-F238E27FC236}">
                    <a16:creationId xmlns:a16="http://schemas.microsoft.com/office/drawing/2014/main" id="{B4FD242E-B317-496C-B0B6-216BCA51AD63}"/>
                  </a:ext>
                </a:extLst>
              </p:cNvPr>
              <p:cNvSpPr txBox="1"/>
              <p:nvPr/>
            </p:nvSpPr>
            <p:spPr>
              <a:xfrm>
                <a:off x="7542024" y="2651050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渠道通路</a:t>
                </a:r>
              </a:p>
            </p:txBody>
          </p:sp>
          <p:sp>
            <p:nvSpPr>
              <p:cNvPr id="30" name="TextBox 39">
                <a:extLst>
                  <a:ext uri="{FF2B5EF4-FFF2-40B4-BE49-F238E27FC236}">
                    <a16:creationId xmlns:a16="http://schemas.microsoft.com/office/drawing/2014/main" id="{B4614BAD-372D-466F-AC7D-D0990F4281C9}"/>
                  </a:ext>
                </a:extLst>
              </p:cNvPr>
              <p:cNvSpPr txBox="1"/>
              <p:nvPr/>
            </p:nvSpPr>
            <p:spPr>
              <a:xfrm>
                <a:off x="1906771" y="4160874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成本结构</a:t>
                </a:r>
              </a:p>
            </p:txBody>
          </p:sp>
          <p:sp>
            <p:nvSpPr>
              <p:cNvPr id="31" name="TextBox 40">
                <a:extLst>
                  <a:ext uri="{FF2B5EF4-FFF2-40B4-BE49-F238E27FC236}">
                    <a16:creationId xmlns:a16="http://schemas.microsoft.com/office/drawing/2014/main" id="{B5B56447-6D2D-4EDA-A37C-25021FC84A70}"/>
                  </a:ext>
                </a:extLst>
              </p:cNvPr>
              <p:cNvSpPr txBox="1"/>
              <p:nvPr/>
            </p:nvSpPr>
            <p:spPr>
              <a:xfrm>
                <a:off x="6595727" y="4171507"/>
                <a:ext cx="1586872" cy="3661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5B9BD5"/>
                    </a:solidFill>
                  </a:rPr>
                  <a:t>收入来源</a:t>
                </a:r>
              </a:p>
            </p:txBody>
          </p:sp>
        </p:grpSp>
        <p:sp>
          <p:nvSpPr>
            <p:cNvPr id="12" name="TextBox 43">
              <a:extLst>
                <a:ext uri="{FF2B5EF4-FFF2-40B4-BE49-F238E27FC236}">
                  <a16:creationId xmlns:a16="http://schemas.microsoft.com/office/drawing/2014/main" id="{9BFFCB94-3039-469F-827C-6A00E91D1302}"/>
                </a:ext>
              </a:extLst>
            </p:cNvPr>
            <p:cNvSpPr txBox="1"/>
            <p:nvPr/>
          </p:nvSpPr>
          <p:spPr>
            <a:xfrm>
              <a:off x="1853438" y="2063256"/>
              <a:ext cx="1879316" cy="143144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戴姆勒</a:t>
              </a:r>
              <a:endParaRPr lang="en-US" altLang="zh-CN" sz="1600" dirty="0"/>
            </a:p>
            <a:p>
              <a:r>
                <a:rPr lang="zh-CN" altLang="en-US" sz="1600" dirty="0"/>
                <a:t>奔驰</a:t>
              </a:r>
              <a:endParaRPr lang="en-US" altLang="zh-CN" sz="1600" dirty="0"/>
            </a:p>
            <a:p>
              <a:r>
                <a:rPr lang="zh-CN" altLang="en-US" sz="1600" dirty="0"/>
                <a:t>丰田</a:t>
              </a:r>
              <a:endParaRPr lang="en-US" altLang="zh-CN" sz="1600" dirty="0"/>
            </a:p>
            <a:p>
              <a:r>
                <a:rPr lang="en-US" altLang="zh-CN" sz="1600" dirty="0"/>
                <a:t>Panasonic</a:t>
              </a:r>
            </a:p>
            <a:p>
              <a:r>
                <a:rPr lang="en-US" altLang="zh-CN" sz="1600" dirty="0" err="1"/>
                <a:t>SolarCity</a:t>
              </a:r>
              <a:endParaRPr lang="zh-CN" altLang="en-US" sz="1600" dirty="0"/>
            </a:p>
          </p:txBody>
        </p:sp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id="{270EE0FA-CA60-4152-9444-38247939A9D3}"/>
                </a:ext>
              </a:extLst>
            </p:cNvPr>
            <p:cNvSpPr txBox="1"/>
            <p:nvPr/>
          </p:nvSpPr>
          <p:spPr>
            <a:xfrm>
              <a:off x="3583965" y="1850397"/>
              <a:ext cx="2088381" cy="649143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莲花</a:t>
              </a:r>
              <a:r>
                <a:rPr lang="en-US" altLang="zh-CN" sz="1100" dirty="0"/>
                <a:t>Elise</a:t>
              </a:r>
              <a:r>
                <a:rPr lang="zh-CN" altLang="en-US" sz="1100" dirty="0"/>
                <a:t>平台</a:t>
              </a:r>
              <a:endParaRPr lang="en-US" altLang="zh-CN" sz="1100" dirty="0"/>
            </a:p>
            <a:p>
              <a:r>
                <a:rPr lang="en-US" altLang="zh-CN" sz="1100" dirty="0"/>
                <a:t>Tesla Model </a:t>
              </a:r>
              <a:r>
                <a:rPr lang="zh-CN" altLang="en-US" sz="1100" dirty="0"/>
                <a:t>平台</a:t>
              </a:r>
              <a:endParaRPr lang="en-US" altLang="zh-CN" sz="1100" dirty="0"/>
            </a:p>
            <a:p>
              <a:r>
                <a:rPr lang="en-US" altLang="zh-CN" sz="1100" dirty="0"/>
                <a:t>Tesla GEN III</a:t>
              </a:r>
              <a:r>
                <a:rPr lang="zh-CN" altLang="en-US" sz="1100" dirty="0"/>
                <a:t>平台</a:t>
              </a:r>
            </a:p>
          </p:txBody>
        </p:sp>
        <p:sp>
          <p:nvSpPr>
            <p:cNvPr id="14" name="TextBox 45">
              <a:extLst>
                <a:ext uri="{FF2B5EF4-FFF2-40B4-BE49-F238E27FC236}">
                  <a16:creationId xmlns:a16="http://schemas.microsoft.com/office/drawing/2014/main" id="{FA511609-ED50-4598-9402-9CF50E77E349}"/>
                </a:ext>
              </a:extLst>
            </p:cNvPr>
            <p:cNvSpPr txBox="1"/>
            <p:nvPr/>
          </p:nvSpPr>
          <p:spPr>
            <a:xfrm>
              <a:off x="5766390" y="1959935"/>
              <a:ext cx="1255017" cy="11651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zh-CN" sz="1600" dirty="0"/>
            </a:p>
            <a:p>
              <a:r>
                <a:rPr lang="zh-CN" altLang="en-US" sz="1600" dirty="0"/>
                <a:t>数字化</a:t>
              </a:r>
              <a:endParaRPr lang="en-US" altLang="zh-CN" sz="1600" dirty="0"/>
            </a:p>
            <a:p>
              <a:r>
                <a:rPr lang="zh-CN" altLang="en-US" sz="1600" dirty="0"/>
                <a:t>纯电动</a:t>
              </a:r>
              <a:endParaRPr lang="en-US" altLang="zh-CN" sz="1600" dirty="0"/>
            </a:p>
            <a:p>
              <a:endParaRPr lang="zh-CN" altLang="en-US" sz="1600" dirty="0"/>
            </a:p>
          </p:txBody>
        </p:sp>
        <p:sp>
          <p:nvSpPr>
            <p:cNvPr id="15" name="TextBox 46">
              <a:extLst>
                <a:ext uri="{FF2B5EF4-FFF2-40B4-BE49-F238E27FC236}">
                  <a16:creationId xmlns:a16="http://schemas.microsoft.com/office/drawing/2014/main" id="{F331C90A-03DD-4910-B48A-DC5C3641A405}"/>
                </a:ext>
              </a:extLst>
            </p:cNvPr>
            <p:cNvSpPr txBox="1"/>
            <p:nvPr/>
          </p:nvSpPr>
          <p:spPr>
            <a:xfrm>
              <a:off x="7403803" y="1970568"/>
              <a:ext cx="1898616" cy="3661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/>
                <a:t>全产链服务</a:t>
              </a:r>
            </a:p>
          </p:txBody>
        </p:sp>
        <p:sp>
          <p:nvSpPr>
            <p:cNvPr id="17" name="TextBox 48">
              <a:extLst>
                <a:ext uri="{FF2B5EF4-FFF2-40B4-BE49-F238E27FC236}">
                  <a16:creationId xmlns:a16="http://schemas.microsoft.com/office/drawing/2014/main" id="{58FC1C4B-B86F-44D0-B3C2-A9D3A0FF9D95}"/>
                </a:ext>
              </a:extLst>
            </p:cNvPr>
            <p:cNvSpPr txBox="1"/>
            <p:nvPr/>
          </p:nvSpPr>
          <p:spPr>
            <a:xfrm>
              <a:off x="7531395" y="4525722"/>
              <a:ext cx="3346713" cy="632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/>
                <a:t>电动车销售</a:t>
              </a:r>
              <a:r>
                <a:rPr lang="en-US" altLang="zh-CN" sz="1600" dirty="0"/>
                <a:t>+</a:t>
              </a:r>
              <a:r>
                <a:rPr lang="zh-CN" altLang="en-US" sz="1600" dirty="0"/>
                <a:t>积分收入</a:t>
              </a:r>
              <a:endParaRPr lang="en-US" altLang="zh-CN" sz="1600" dirty="0"/>
            </a:p>
            <a:p>
              <a:r>
                <a:rPr lang="zh-CN" altLang="en-US" sz="1600" dirty="0"/>
                <a:t>（美国</a:t>
              </a:r>
              <a:r>
                <a:rPr lang="en-US" altLang="zh-CN" sz="1600" dirty="0"/>
                <a:t>ZEV</a:t>
              </a:r>
              <a:r>
                <a:rPr lang="zh-CN" altLang="en-US" sz="1600" dirty="0"/>
                <a:t>政策）</a:t>
              </a:r>
              <a:endParaRPr lang="en-US" altLang="zh-CN" sz="1600" dirty="0"/>
            </a:p>
          </p:txBody>
        </p:sp>
        <p:sp>
          <p:nvSpPr>
            <p:cNvPr id="18" name="TextBox 49">
              <a:extLst>
                <a:ext uri="{FF2B5EF4-FFF2-40B4-BE49-F238E27FC236}">
                  <a16:creationId xmlns:a16="http://schemas.microsoft.com/office/drawing/2014/main" id="{809C6ECB-AD26-4BCD-9B44-55510A218C3F}"/>
                </a:ext>
              </a:extLst>
            </p:cNvPr>
            <p:cNvSpPr txBox="1"/>
            <p:nvPr/>
          </p:nvSpPr>
          <p:spPr>
            <a:xfrm>
              <a:off x="9434621" y="2140689"/>
              <a:ext cx="1697492" cy="5659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/>
                <a:t>高端小众</a:t>
              </a:r>
              <a:endParaRPr lang="en-US" altLang="zh-CN" sz="1400" dirty="0"/>
            </a:p>
            <a:p>
              <a:r>
                <a:rPr lang="zh-CN" altLang="en-US" sz="1400" dirty="0"/>
                <a:t>到中端大众</a:t>
              </a:r>
            </a:p>
          </p:txBody>
        </p:sp>
        <p:sp>
          <p:nvSpPr>
            <p:cNvPr id="19" name="TextBox 51">
              <a:extLst>
                <a:ext uri="{FF2B5EF4-FFF2-40B4-BE49-F238E27FC236}">
                  <a16:creationId xmlns:a16="http://schemas.microsoft.com/office/drawing/2014/main" id="{11BB0159-F55A-4D0C-BDCA-3FCF60A47E91}"/>
                </a:ext>
              </a:extLst>
            </p:cNvPr>
            <p:cNvSpPr txBox="1"/>
            <p:nvPr/>
          </p:nvSpPr>
          <p:spPr>
            <a:xfrm>
              <a:off x="3650511" y="3065724"/>
              <a:ext cx="1871330" cy="6990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/>
                <a:t>BMS </a:t>
              </a:r>
              <a:r>
                <a:rPr lang="zh-CN" altLang="en-US" sz="1200" dirty="0"/>
                <a:t>系统</a:t>
              </a:r>
              <a:endParaRPr lang="en-US" altLang="zh-CN" sz="1200" dirty="0"/>
            </a:p>
            <a:p>
              <a:r>
                <a:rPr lang="zh-CN" altLang="en-US" sz="1200" dirty="0"/>
                <a:t>资源整合</a:t>
              </a:r>
              <a:endParaRPr lang="en-US" altLang="zh-CN" sz="1200" dirty="0"/>
            </a:p>
            <a:p>
              <a:r>
                <a:rPr lang="zh-CN" altLang="en-US" sz="1200" dirty="0"/>
                <a:t>商业模式创新</a:t>
              </a:r>
              <a:endParaRPr lang="en-US" altLang="zh-CN" sz="1200" dirty="0"/>
            </a:p>
          </p:txBody>
        </p:sp>
        <p:sp>
          <p:nvSpPr>
            <p:cNvPr id="20" name="TextBox 53">
              <a:extLst>
                <a:ext uri="{FF2B5EF4-FFF2-40B4-BE49-F238E27FC236}">
                  <a16:creationId xmlns:a16="http://schemas.microsoft.com/office/drawing/2014/main" id="{38AD265E-7262-413B-9171-8DBBF15900AB}"/>
                </a:ext>
              </a:extLst>
            </p:cNvPr>
            <p:cNvSpPr txBox="1"/>
            <p:nvPr/>
          </p:nvSpPr>
          <p:spPr>
            <a:xfrm>
              <a:off x="7531395" y="3150782"/>
              <a:ext cx="1576816" cy="632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/>
                <a:t>体验店</a:t>
              </a:r>
              <a:endParaRPr lang="en-US" altLang="zh-CN" sz="1600" dirty="0"/>
            </a:p>
            <a:p>
              <a:r>
                <a:rPr lang="zh-CN" altLang="en-US" sz="1600" dirty="0"/>
                <a:t>网络直销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F4CBF61-E519-4761-9C28-F3E85E2F8965}"/>
                </a:ext>
              </a:extLst>
            </p:cNvPr>
            <p:cNvSpPr/>
            <p:nvPr/>
          </p:nvSpPr>
          <p:spPr>
            <a:xfrm>
              <a:off x="2097823" y="4687597"/>
              <a:ext cx="5237284" cy="366183"/>
            </a:xfrm>
            <a:prstGeom prst="rect">
              <a:avLst/>
            </a:prstGeom>
            <a:ln w="3175"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1400" dirty="0"/>
                <a:t>50%</a:t>
              </a:r>
              <a:r>
                <a:rPr lang="zh-CN" altLang="en-US" sz="1400" dirty="0"/>
                <a:t>电池</a:t>
              </a:r>
              <a:r>
                <a:rPr lang="en-US" altLang="zh-CN" sz="1400" dirty="0"/>
                <a:t>+</a:t>
              </a:r>
              <a:r>
                <a:rPr lang="en-US" altLang="zh-CN" sz="1600" dirty="0"/>
                <a:t>25%BMS</a:t>
              </a:r>
              <a:r>
                <a:rPr lang="zh-CN" altLang="en-US" sz="1400" dirty="0"/>
                <a:t>系统</a:t>
              </a:r>
              <a:r>
                <a:rPr lang="en-US" altLang="zh-CN" sz="1400" dirty="0"/>
                <a:t>+25%</a:t>
              </a:r>
              <a:r>
                <a:rPr lang="zh-CN" altLang="en-US" sz="1400" dirty="0"/>
                <a:t>其它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2205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4792</TotalTime>
  <Words>2080</Words>
  <Application>Microsoft Office PowerPoint</Application>
  <PresentationFormat>宽屏</PresentationFormat>
  <Paragraphs>417</Paragraphs>
  <Slides>26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7" baseType="lpstr">
      <vt:lpstr>等线</vt:lpstr>
      <vt:lpstr>仿宋_GB2312</vt:lpstr>
      <vt:lpstr>宋体</vt:lpstr>
      <vt:lpstr>微软雅黑</vt:lpstr>
      <vt:lpstr>Arial</vt:lpstr>
      <vt:lpstr>Calibri</vt:lpstr>
      <vt:lpstr>Calibri Light</vt:lpstr>
      <vt:lpstr>Open Sans</vt:lpstr>
      <vt:lpstr>Segoe UI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Trista</cp:lastModifiedBy>
  <cp:revision>322</cp:revision>
  <dcterms:created xsi:type="dcterms:W3CDTF">2015-11-27T03:53:39Z</dcterms:created>
  <dcterms:modified xsi:type="dcterms:W3CDTF">2019-04-15T08:36:51Z</dcterms:modified>
</cp:coreProperties>
</file>

<file path=docProps/thumbnail.jpeg>
</file>